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822" r:id="rId2"/>
    <p:sldId id="1655" r:id="rId3"/>
    <p:sldId id="1813" r:id="rId4"/>
    <p:sldId id="1806" r:id="rId5"/>
    <p:sldId id="1633" r:id="rId6"/>
    <p:sldId id="1827" r:id="rId7"/>
    <p:sldId id="1459" r:id="rId8"/>
    <p:sldId id="1782" r:id="rId9"/>
    <p:sldId id="1783" r:id="rId10"/>
    <p:sldId id="1828" r:id="rId11"/>
    <p:sldId id="1829" r:id="rId12"/>
    <p:sldId id="1786" r:id="rId13"/>
    <p:sldId id="1830" r:id="rId14"/>
    <p:sldId id="1831" r:id="rId15"/>
    <p:sldId id="1832" r:id="rId16"/>
    <p:sldId id="1833" r:id="rId17"/>
    <p:sldId id="1834" r:id="rId18"/>
    <p:sldId id="1791" r:id="rId19"/>
    <p:sldId id="1835" r:id="rId20"/>
    <p:sldId id="1836" r:id="rId21"/>
    <p:sldId id="1837" r:id="rId22"/>
    <p:sldId id="1838" r:id="rId23"/>
    <p:sldId id="1792" r:id="rId24"/>
    <p:sldId id="1839" r:id="rId25"/>
    <p:sldId id="1840" r:id="rId26"/>
    <p:sldId id="1841" r:id="rId27"/>
    <p:sldId id="1795" r:id="rId28"/>
    <p:sldId id="1797" r:id="rId29"/>
    <p:sldId id="1842" r:id="rId30"/>
    <p:sldId id="1843" r:id="rId31"/>
    <p:sldId id="1844" r:id="rId32"/>
    <p:sldId id="1845" r:id="rId33"/>
    <p:sldId id="1846" r:id="rId34"/>
    <p:sldId id="1847" r:id="rId35"/>
    <p:sldId id="1848" r:id="rId36"/>
    <p:sldId id="1849" r:id="rId37"/>
    <p:sldId id="1850" r:id="rId38"/>
    <p:sldId id="1851" r:id="rId39"/>
    <p:sldId id="1852" r:id="rId40"/>
    <p:sldId id="1853" r:id="rId41"/>
    <p:sldId id="1854" r:id="rId42"/>
    <p:sldId id="1855" r:id="rId43"/>
    <p:sldId id="1856" r:id="rId44"/>
    <p:sldId id="1857" r:id="rId45"/>
    <p:sldId id="1024" r:id="rId46"/>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8000"/>
    <a:srgbClr val="0000FF"/>
    <a:srgbClr val="F8F8F8"/>
    <a:srgbClr val="FF3300"/>
    <a:srgbClr val="006600"/>
    <a:srgbClr val="DDDDDD"/>
    <a:srgbClr val="FFFFCC"/>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92" autoAdjust="0"/>
    <p:restoredTop sz="99126" autoAdjust="0"/>
  </p:normalViewPr>
  <p:slideViewPr>
    <p:cSldViewPr>
      <p:cViewPr varScale="1">
        <p:scale>
          <a:sx n="71" d="100"/>
          <a:sy n="71" d="100"/>
        </p:scale>
        <p:origin x="-1068" y="-90"/>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02/03/2018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71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752600" y="0"/>
            <a:ext cx="6553200" cy="1066800"/>
          </a:xfrm>
          <a:prstGeom prst="rect">
            <a:avLst/>
          </a:prstGeom>
          <a:noFill/>
          <a:ln w="9525">
            <a:noFill/>
            <a:miter lim="800000"/>
            <a:headEnd/>
            <a:tailEnd/>
          </a:ln>
          <a:effectLst/>
        </p:spPr>
        <p:txBody>
          <a:bodyPr wrap="none" anchor="ctr"/>
          <a:lstStyle/>
          <a:p>
            <a:pPr algn="ctr">
              <a:lnSpc>
                <a:spcPct val="120000"/>
              </a:lnSpc>
              <a:spcBef>
                <a:spcPts val="0"/>
              </a:spcBef>
              <a:spcAft>
                <a:spcPts val="0"/>
              </a:spcAft>
              <a:defRPr/>
            </a:pPr>
            <a:r>
              <a:rPr lang="en-US" altLang="en-US" sz="2800" b="1" spc="130" smtClean="0">
                <a:solidFill>
                  <a:srgbClr val="FFFF00"/>
                </a:solidFill>
                <a:latin typeface="Arial" panose="020B0604020202020204" pitchFamily="34" charset="0"/>
                <a:cs typeface="Arial" panose="020B0604020202020204" pitchFamily="34" charset="0"/>
              </a:rPr>
              <a:t>GIỚI </a:t>
            </a:r>
            <a:r>
              <a:rPr lang="en-US" altLang="en-US" sz="2800" b="1" spc="130">
                <a:solidFill>
                  <a:srgbClr val="FFFF00"/>
                </a:solidFill>
                <a:latin typeface="Arial" panose="020B0604020202020204" pitchFamily="34" charset="0"/>
                <a:cs typeface="Arial" panose="020B0604020202020204" pitchFamily="34" charset="0"/>
              </a:rPr>
              <a:t>THIỆU </a:t>
            </a:r>
            <a:r>
              <a:rPr lang="en-US" altLang="en-US" sz="2800" b="1" spc="130" smtClean="0">
                <a:solidFill>
                  <a:srgbClr val="FFFF00"/>
                </a:solidFill>
                <a:latin typeface="Arial" panose="020B0604020202020204" pitchFamily="34" charset="0"/>
                <a:cs typeface="Arial" panose="020B0604020202020204" pitchFamily="34" charset="0"/>
              </a:rPr>
              <a:t/>
            </a:r>
            <a:br>
              <a:rPr lang="en-US" altLang="en-US" sz="2800" b="1" spc="130" smtClean="0">
                <a:solidFill>
                  <a:srgbClr val="FFFF00"/>
                </a:solidFill>
                <a:latin typeface="Arial" panose="020B0604020202020204" pitchFamily="34" charset="0"/>
                <a:cs typeface="Arial" panose="020B0604020202020204" pitchFamily="34" charset="0"/>
              </a:rPr>
            </a:br>
            <a:r>
              <a:rPr lang="en-US" altLang="en-US" sz="2800" b="1" spc="130" smtClean="0">
                <a:solidFill>
                  <a:srgbClr val="FFFF00"/>
                </a:solidFill>
                <a:latin typeface="Arial" panose="020B0604020202020204" pitchFamily="34" charset="0"/>
                <a:cs typeface="Arial" panose="020B0604020202020204" pitchFamily="34" charset="0"/>
              </a:rPr>
              <a:t>LUẬT DU LỊCH NĂM 2017</a:t>
            </a:r>
            <a:endParaRPr lang="en-US" sz="2800" b="1" spc="130">
              <a:solidFill>
                <a:srgbClr val="FFFF00"/>
              </a:solidFill>
              <a:latin typeface="Arial" panose="020B0604020202020204" pitchFamily="34" charset="0"/>
              <a:cs typeface="Arial" panose="020B0604020202020204" pitchFamily="34" charset="0"/>
            </a:endParaRPr>
          </a:p>
        </p:txBody>
      </p:sp>
      <p:pic>
        <p:nvPicPr>
          <p:cNvPr id="8" name="Picture 7"/>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111875" y="2940106"/>
            <a:ext cx="3017520" cy="1746504"/>
          </a:xfrm>
          <a:prstGeom prst="rect">
            <a:avLst/>
          </a:prstGeom>
          <a:ln w="19050">
            <a:solidFill>
              <a:schemeClr val="bg1"/>
            </a:solidFill>
          </a:ln>
        </p:spPr>
      </p:pic>
      <p:pic>
        <p:nvPicPr>
          <p:cNvPr id="13" name="Picture 12"/>
          <p:cNvPicPr>
            <a:picLocks/>
          </p:cNvPicPr>
          <p:nvPr/>
        </p:nvPicPr>
        <p:blipFill>
          <a:blip r:embed="rId7">
            <a:extLst>
              <a:ext uri="{28A0092B-C50C-407E-A947-70E740481C1C}">
                <a14:useLocalDpi xmlns:a14="http://schemas.microsoft.com/office/drawing/2010/main" val="0"/>
              </a:ext>
            </a:extLst>
          </a:blip>
          <a:stretch>
            <a:fillRect/>
          </a:stretch>
        </p:blipFill>
        <p:spPr>
          <a:xfrm>
            <a:off x="3062605" y="4712148"/>
            <a:ext cx="3017520" cy="1746504"/>
          </a:xfrm>
          <a:prstGeom prst="rect">
            <a:avLst/>
          </a:prstGeom>
          <a:ln w="19050">
            <a:solidFill>
              <a:schemeClr val="bg1"/>
            </a:solidFill>
          </a:ln>
        </p:spPr>
      </p:pic>
      <p:pic>
        <p:nvPicPr>
          <p:cNvPr id="15" name="Picture 14"/>
          <p:cNvPicPr>
            <a:picLocks/>
          </p:cNvPicPr>
          <p:nvPr/>
        </p:nvPicPr>
        <p:blipFill>
          <a:blip r:embed="rId8">
            <a:extLst>
              <a:ext uri="{28A0092B-C50C-407E-A947-70E740481C1C}">
                <a14:useLocalDpi xmlns:a14="http://schemas.microsoft.com/office/drawing/2010/main" val="0"/>
              </a:ext>
            </a:extLst>
          </a:blip>
          <a:stretch>
            <a:fillRect/>
          </a:stretch>
        </p:blipFill>
        <p:spPr>
          <a:xfrm>
            <a:off x="17780" y="2936621"/>
            <a:ext cx="3017520" cy="1746504"/>
          </a:xfrm>
          <a:prstGeom prst="rect">
            <a:avLst/>
          </a:prstGeom>
          <a:ln w="19050">
            <a:solidFill>
              <a:schemeClr val="bg1"/>
            </a:solidFill>
          </a:ln>
        </p:spPr>
      </p:pic>
      <p:pic>
        <p:nvPicPr>
          <p:cNvPr id="18" name="Picture 17"/>
          <p:cNvPicPr>
            <a:picLocks/>
          </p:cNvPicPr>
          <p:nvPr/>
        </p:nvPicPr>
        <p:blipFill>
          <a:blip r:embed="rId9">
            <a:extLst>
              <a:ext uri="{28A0092B-C50C-407E-A947-70E740481C1C}">
                <a14:useLocalDpi xmlns:a14="http://schemas.microsoft.com/office/drawing/2010/main" val="0"/>
              </a:ext>
            </a:extLst>
          </a:blip>
          <a:stretch>
            <a:fillRect/>
          </a:stretch>
        </p:blipFill>
        <p:spPr>
          <a:xfrm>
            <a:off x="14605" y="4711446"/>
            <a:ext cx="3017520" cy="1746504"/>
          </a:xfrm>
          <a:prstGeom prst="rect">
            <a:avLst/>
          </a:prstGeom>
          <a:ln w="19050">
            <a:solidFill>
              <a:schemeClr val="bg1"/>
            </a:solidFill>
          </a:ln>
        </p:spPr>
      </p:pic>
      <p:pic>
        <p:nvPicPr>
          <p:cNvPr id="19" name="Picture 18"/>
          <p:cNvPicPr>
            <a:picLocks/>
          </p:cNvPicPr>
          <p:nvPr/>
        </p:nvPicPr>
        <p:blipFill>
          <a:blip r:embed="rId10">
            <a:extLst>
              <a:ext uri="{28A0092B-C50C-407E-A947-70E740481C1C}">
                <a14:useLocalDpi xmlns:a14="http://schemas.microsoft.com/office/drawing/2010/main" val="0"/>
              </a:ext>
            </a:extLst>
          </a:blip>
          <a:stretch>
            <a:fillRect/>
          </a:stretch>
        </p:blipFill>
        <p:spPr>
          <a:xfrm flipH="1">
            <a:off x="6108700" y="1163043"/>
            <a:ext cx="3017520" cy="1746504"/>
          </a:xfrm>
          <a:prstGeom prst="rect">
            <a:avLst/>
          </a:prstGeom>
          <a:ln w="19050">
            <a:solidFill>
              <a:schemeClr val="bg1"/>
            </a:solidFill>
          </a:ln>
        </p:spPr>
      </p:pic>
      <p:pic>
        <p:nvPicPr>
          <p:cNvPr id="21" name="Picture 2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109725" y="4711446"/>
            <a:ext cx="3017520" cy="1746504"/>
          </a:xfrm>
          <a:prstGeom prst="rect">
            <a:avLst/>
          </a:prstGeom>
          <a:ln w="19050">
            <a:solidFill>
              <a:schemeClr val="bg1"/>
            </a:solidFill>
          </a:ln>
        </p:spPr>
      </p:pic>
      <p:pic>
        <p:nvPicPr>
          <p:cNvPr id="24" name="Picture 23"/>
          <p:cNvPicPr>
            <a:picLocks/>
          </p:cNvPicPr>
          <p:nvPr/>
        </p:nvPicPr>
        <p:blipFill>
          <a:blip r:embed="rId12">
            <a:extLst>
              <a:ext uri="{28A0092B-C50C-407E-A947-70E740481C1C}">
                <a14:useLocalDpi xmlns:a14="http://schemas.microsoft.com/office/drawing/2010/main" val="0"/>
              </a:ext>
            </a:extLst>
          </a:blip>
          <a:stretch>
            <a:fillRect/>
          </a:stretch>
        </p:blipFill>
        <p:spPr>
          <a:xfrm>
            <a:off x="3062683" y="1162591"/>
            <a:ext cx="3017520" cy="1746504"/>
          </a:xfrm>
          <a:prstGeom prst="rect">
            <a:avLst/>
          </a:prstGeom>
          <a:ln w="19050">
            <a:solidFill>
              <a:schemeClr val="bg1"/>
            </a:solidFill>
          </a:ln>
        </p:spPr>
      </p:pic>
      <p:pic>
        <p:nvPicPr>
          <p:cNvPr id="27" name="Picture 26"/>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8903" y="1162050"/>
            <a:ext cx="3017520" cy="1746504"/>
          </a:xfrm>
          <a:prstGeom prst="rect">
            <a:avLst/>
          </a:prstGeom>
          <a:ln w="19050">
            <a:solidFill>
              <a:schemeClr val="bg1"/>
            </a:solidFill>
          </a:ln>
        </p:spPr>
      </p:pic>
      <p:pic>
        <p:nvPicPr>
          <p:cNvPr id="29" name="Picture 28"/>
          <p:cNvPicPr>
            <a:picLocks/>
          </p:cNvPicPr>
          <p:nvPr/>
        </p:nvPicPr>
        <p:blipFill>
          <a:blip r:embed="rId14">
            <a:extLst>
              <a:ext uri="{28A0092B-C50C-407E-A947-70E740481C1C}">
                <a14:useLocalDpi xmlns:a14="http://schemas.microsoft.com/office/drawing/2010/main" val="0"/>
              </a:ext>
            </a:extLst>
          </a:blip>
          <a:stretch>
            <a:fillRect/>
          </a:stretch>
        </p:blipFill>
        <p:spPr>
          <a:xfrm>
            <a:off x="3062683" y="2936875"/>
            <a:ext cx="3017520" cy="1746504"/>
          </a:xfrm>
          <a:prstGeom prst="rect">
            <a:avLst/>
          </a:prstGeom>
          <a:ln w="19050">
            <a:solidFill>
              <a:schemeClr val="bg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vi-VN" sz="2600" b="1" smtClean="0">
                <a:solidFill>
                  <a:srgbClr val="FF0000"/>
                </a:solidFill>
                <a:latin typeface="Arial" panose="020B0604020202020204" pitchFamily="34" charset="0"/>
                <a:cs typeface="Arial" panose="020B0604020202020204" pitchFamily="34" charset="0"/>
              </a:rPr>
              <a:t>Điều </a:t>
            </a:r>
            <a:r>
              <a:rPr lang="en-US" sz="2600" b="1" smtClean="0">
                <a:solidFill>
                  <a:srgbClr val="FF0000"/>
                </a:solidFill>
                <a:latin typeface="Arial" panose="020B0604020202020204" pitchFamily="34" charset="0"/>
                <a:cs typeface="Arial" panose="020B0604020202020204" pitchFamily="34" charset="0"/>
              </a:rPr>
              <a:t>3</a:t>
            </a:r>
            <a:r>
              <a:rPr lang="vi-VN" sz="2600" b="1" smtClean="0">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startAt="10"/>
              <a:defRPr/>
            </a:pPr>
            <a:r>
              <a:rPr lang="en-US" sz="2150" b="1" kern="0" smtClean="0">
                <a:solidFill>
                  <a:srgbClr val="FF0066"/>
                </a:solidFill>
                <a:latin typeface="Arial" charset="0"/>
              </a:rPr>
              <a:t>Hư</a:t>
            </a:r>
            <a:r>
              <a:rPr lang="vi-VN" sz="2150" b="1" kern="0">
                <a:solidFill>
                  <a:srgbClr val="FF0066"/>
                </a:solidFill>
                <a:latin typeface="Arial" charset="0"/>
              </a:rPr>
              <a:t>ớng dẫn du lịch </a:t>
            </a:r>
            <a:r>
              <a:rPr lang="vi-VN" sz="2150" b="1" kern="0">
                <a:solidFill>
                  <a:srgbClr val="0000FF"/>
                </a:solidFill>
                <a:latin typeface="Arial" charset="0"/>
              </a:rPr>
              <a:t>l</a:t>
            </a:r>
            <a:r>
              <a:rPr lang="en-US" sz="2150" b="1" kern="0">
                <a:solidFill>
                  <a:srgbClr val="0000FF"/>
                </a:solidFill>
                <a:latin typeface="Arial" charset="0"/>
              </a:rPr>
              <a:t>à ho</a:t>
            </a:r>
            <a:r>
              <a:rPr lang="vi-VN" sz="2150" b="1" kern="0">
                <a:solidFill>
                  <a:srgbClr val="0000FF"/>
                </a:solidFill>
                <a:latin typeface="Arial" charset="0"/>
              </a:rPr>
              <a:t>ạt động cung cấp th</a:t>
            </a:r>
            <a:r>
              <a:rPr lang="en-US" sz="2150" b="1" kern="0">
                <a:solidFill>
                  <a:srgbClr val="0000FF"/>
                </a:solidFill>
                <a:latin typeface="Arial" charset="0"/>
              </a:rPr>
              <a:t>ông tin, k</a:t>
            </a:r>
            <a:r>
              <a:rPr lang="vi-VN" sz="2150" b="1" kern="0">
                <a:solidFill>
                  <a:srgbClr val="0000FF"/>
                </a:solidFill>
                <a:latin typeface="Arial" charset="0"/>
              </a:rPr>
              <a:t>ết nối dịch vụ, dẫn kh</a:t>
            </a:r>
            <a:r>
              <a:rPr lang="en-US" sz="2150" b="1" kern="0">
                <a:solidFill>
                  <a:srgbClr val="0000FF"/>
                </a:solidFill>
                <a:latin typeface="Arial" charset="0"/>
              </a:rPr>
              <a:t>ách du l</a:t>
            </a:r>
            <a:r>
              <a:rPr lang="vi-VN" sz="2150" b="1" kern="0">
                <a:solidFill>
                  <a:srgbClr val="0000FF"/>
                </a:solidFill>
                <a:latin typeface="Arial" charset="0"/>
              </a:rPr>
              <a:t>ịch, hỗ trợ kh</a:t>
            </a:r>
            <a:r>
              <a:rPr lang="en-US" sz="2150" b="1" kern="0">
                <a:solidFill>
                  <a:srgbClr val="0000FF"/>
                </a:solidFill>
                <a:latin typeface="Arial" charset="0"/>
              </a:rPr>
              <a:t>ách du l</a:t>
            </a:r>
            <a:r>
              <a:rPr lang="vi-VN" sz="2150" b="1" kern="0">
                <a:solidFill>
                  <a:srgbClr val="0000FF"/>
                </a:solidFill>
                <a:latin typeface="Arial" charset="0"/>
              </a:rPr>
              <a:t>ịch sử dụng c</a:t>
            </a:r>
            <a:r>
              <a:rPr lang="en-US" sz="2150" b="1" kern="0">
                <a:solidFill>
                  <a:srgbClr val="0000FF"/>
                </a:solidFill>
                <a:latin typeface="Arial" charset="0"/>
              </a:rPr>
              <a:t>ác d</a:t>
            </a:r>
            <a:r>
              <a:rPr lang="vi-VN" sz="2150" b="1" kern="0">
                <a:solidFill>
                  <a:srgbClr val="0000FF"/>
                </a:solidFill>
                <a:latin typeface="Arial" charset="0"/>
              </a:rPr>
              <a:t>ịch vụ theo chương tr</a:t>
            </a:r>
            <a:r>
              <a:rPr lang="en-US" sz="2150" b="1" kern="0">
                <a:solidFill>
                  <a:srgbClr val="0000FF"/>
                </a:solidFill>
                <a:latin typeface="Arial" charset="0"/>
              </a:rPr>
              <a:t>ình du l</a:t>
            </a:r>
            <a:r>
              <a:rPr lang="vi-VN" sz="2150" b="1" kern="0" smtClean="0">
                <a:solidFill>
                  <a:srgbClr val="0000FF"/>
                </a:solidFill>
                <a:latin typeface="Arial" charset="0"/>
              </a:rPr>
              <a:t>ịch.</a:t>
            </a:r>
            <a:endParaRPr lang="en-US" sz="215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startAt="10"/>
              <a:defRPr/>
            </a:pPr>
            <a:r>
              <a:rPr lang="en-US" sz="2150" b="1" kern="0" smtClean="0">
                <a:solidFill>
                  <a:srgbClr val="FF0066"/>
                </a:solidFill>
                <a:latin typeface="Arial" charset="0"/>
              </a:rPr>
              <a:t>Hư</a:t>
            </a:r>
            <a:r>
              <a:rPr lang="vi-VN" sz="2150" b="1" kern="0">
                <a:solidFill>
                  <a:srgbClr val="FF0066"/>
                </a:solidFill>
                <a:latin typeface="Arial" charset="0"/>
              </a:rPr>
              <a:t>ớng dẫn vi</a:t>
            </a:r>
            <a:r>
              <a:rPr lang="en-US" sz="2150" b="1" kern="0">
                <a:solidFill>
                  <a:srgbClr val="FF0066"/>
                </a:solidFill>
                <a:latin typeface="Arial" charset="0"/>
              </a:rPr>
              <a:t>ên du l</a:t>
            </a:r>
            <a:r>
              <a:rPr lang="vi-VN" sz="2150" b="1" kern="0">
                <a:solidFill>
                  <a:srgbClr val="FF0066"/>
                </a:solidFill>
                <a:latin typeface="Arial" charset="0"/>
              </a:rPr>
              <a:t>ịch </a:t>
            </a:r>
            <a:r>
              <a:rPr lang="vi-VN" sz="2150" b="1" kern="0">
                <a:solidFill>
                  <a:srgbClr val="0000FF"/>
                </a:solidFill>
                <a:latin typeface="Arial" charset="0"/>
              </a:rPr>
              <a:t>l</a:t>
            </a:r>
            <a:r>
              <a:rPr lang="en-US" sz="2150" b="1" kern="0">
                <a:solidFill>
                  <a:srgbClr val="0000FF"/>
                </a:solidFill>
                <a:latin typeface="Arial" charset="0"/>
              </a:rPr>
              <a:t>à ngư</a:t>
            </a:r>
            <a:r>
              <a:rPr lang="vi-VN" sz="2150" b="1" kern="0">
                <a:solidFill>
                  <a:srgbClr val="0000FF"/>
                </a:solidFill>
                <a:latin typeface="Arial" charset="0"/>
              </a:rPr>
              <a:t>ời được cấp thẻ để h</a:t>
            </a:r>
            <a:r>
              <a:rPr lang="en-US" sz="2150" b="1" kern="0">
                <a:solidFill>
                  <a:srgbClr val="0000FF"/>
                </a:solidFill>
                <a:latin typeface="Arial" charset="0"/>
              </a:rPr>
              <a:t>ành ngh</a:t>
            </a:r>
            <a:r>
              <a:rPr lang="vi-VN" sz="2150" b="1" kern="0">
                <a:solidFill>
                  <a:srgbClr val="0000FF"/>
                </a:solidFill>
                <a:latin typeface="Arial" charset="0"/>
              </a:rPr>
              <a:t>ề hướng dẫn du </a:t>
            </a:r>
            <a:r>
              <a:rPr lang="vi-VN" sz="2150" b="1" kern="0" smtClean="0">
                <a:solidFill>
                  <a:srgbClr val="0000FF"/>
                </a:solidFill>
                <a:latin typeface="Arial" charset="0"/>
              </a:rPr>
              <a:t>lịch.</a:t>
            </a:r>
            <a:endParaRPr lang="en-US" sz="215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startAt="10"/>
              <a:defRPr/>
            </a:pPr>
            <a:r>
              <a:rPr lang="en-US" sz="2150" b="1" kern="0" smtClean="0">
                <a:solidFill>
                  <a:srgbClr val="FF0066"/>
                </a:solidFill>
                <a:latin typeface="Arial" charset="0"/>
              </a:rPr>
              <a:t>Cơ </a:t>
            </a:r>
            <a:r>
              <a:rPr lang="en-US" sz="2150" b="1" kern="0">
                <a:solidFill>
                  <a:srgbClr val="FF0066"/>
                </a:solidFill>
                <a:latin typeface="Arial" charset="0"/>
              </a:rPr>
              <a:t>s</a:t>
            </a:r>
            <a:r>
              <a:rPr lang="vi-VN" sz="2150" b="1" kern="0">
                <a:solidFill>
                  <a:srgbClr val="FF0066"/>
                </a:solidFill>
                <a:latin typeface="Arial" charset="0"/>
              </a:rPr>
              <a:t>ở lưu tr</a:t>
            </a:r>
            <a:r>
              <a:rPr lang="en-US" sz="2150" b="1" kern="0">
                <a:solidFill>
                  <a:srgbClr val="FF0066"/>
                </a:solidFill>
                <a:latin typeface="Arial" charset="0"/>
              </a:rPr>
              <a:t>ú du l</a:t>
            </a:r>
            <a:r>
              <a:rPr lang="vi-VN" sz="2150" b="1" kern="0">
                <a:solidFill>
                  <a:srgbClr val="FF0066"/>
                </a:solidFill>
                <a:latin typeface="Arial" charset="0"/>
              </a:rPr>
              <a:t>ịch </a:t>
            </a:r>
            <a:r>
              <a:rPr lang="vi-VN" sz="2150" b="1" kern="0">
                <a:solidFill>
                  <a:srgbClr val="0000FF"/>
                </a:solidFill>
                <a:latin typeface="Arial" charset="0"/>
              </a:rPr>
              <a:t>l</a:t>
            </a:r>
            <a:r>
              <a:rPr lang="en-US" sz="2150" b="1" kern="0">
                <a:solidFill>
                  <a:srgbClr val="0000FF"/>
                </a:solidFill>
                <a:latin typeface="Arial" charset="0"/>
              </a:rPr>
              <a:t>à nơi cung c</a:t>
            </a:r>
            <a:r>
              <a:rPr lang="vi-VN" sz="2150" b="1" kern="0">
                <a:solidFill>
                  <a:srgbClr val="0000FF"/>
                </a:solidFill>
                <a:latin typeface="Arial" charset="0"/>
              </a:rPr>
              <a:t>ấp dịch vụ phục vụ nhu cầu lưu tr</a:t>
            </a:r>
            <a:r>
              <a:rPr lang="en-US" sz="2150" b="1" kern="0">
                <a:solidFill>
                  <a:srgbClr val="0000FF"/>
                </a:solidFill>
                <a:latin typeface="Arial" charset="0"/>
              </a:rPr>
              <a:t>ú c</a:t>
            </a:r>
            <a:r>
              <a:rPr lang="vi-VN" sz="2150" b="1" kern="0">
                <a:solidFill>
                  <a:srgbClr val="0000FF"/>
                </a:solidFill>
                <a:latin typeface="Arial" charset="0"/>
              </a:rPr>
              <a:t>ủa kh</a:t>
            </a:r>
            <a:r>
              <a:rPr lang="en-US" sz="2150" b="1" kern="0">
                <a:solidFill>
                  <a:srgbClr val="0000FF"/>
                </a:solidFill>
                <a:latin typeface="Arial" charset="0"/>
              </a:rPr>
              <a:t>ách du l</a:t>
            </a:r>
            <a:r>
              <a:rPr lang="vi-VN" sz="2150" b="1" kern="0" smtClean="0">
                <a:solidFill>
                  <a:srgbClr val="0000FF"/>
                </a:solidFill>
                <a:latin typeface="Arial" charset="0"/>
              </a:rPr>
              <a:t>ịch.</a:t>
            </a:r>
            <a:endParaRPr lang="en-US" sz="215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startAt="10"/>
              <a:defRPr/>
            </a:pPr>
            <a:r>
              <a:rPr lang="en-US" sz="2150" b="1" kern="0" smtClean="0">
                <a:solidFill>
                  <a:srgbClr val="FF0066"/>
                </a:solidFill>
                <a:latin typeface="Arial" charset="0"/>
              </a:rPr>
              <a:t>Xúc </a:t>
            </a:r>
            <a:r>
              <a:rPr lang="en-US" sz="2150" b="1" kern="0">
                <a:solidFill>
                  <a:srgbClr val="FF0066"/>
                </a:solidFill>
                <a:latin typeface="Arial" charset="0"/>
              </a:rPr>
              <a:t>ti</a:t>
            </a:r>
            <a:r>
              <a:rPr lang="vi-VN" sz="2150" b="1" kern="0">
                <a:solidFill>
                  <a:srgbClr val="FF0066"/>
                </a:solidFill>
                <a:latin typeface="Arial" charset="0"/>
              </a:rPr>
              <a:t>ến du lịch </a:t>
            </a:r>
            <a:r>
              <a:rPr lang="vi-VN" sz="2150" b="1" kern="0">
                <a:solidFill>
                  <a:srgbClr val="0000FF"/>
                </a:solidFill>
                <a:latin typeface="Arial" charset="0"/>
              </a:rPr>
              <a:t>l</a:t>
            </a:r>
            <a:r>
              <a:rPr lang="en-US" sz="2150" b="1" kern="0">
                <a:solidFill>
                  <a:srgbClr val="0000FF"/>
                </a:solidFill>
                <a:latin typeface="Arial" charset="0"/>
              </a:rPr>
              <a:t>à ho</a:t>
            </a:r>
            <a:r>
              <a:rPr lang="vi-VN" sz="2150" b="1" kern="0">
                <a:solidFill>
                  <a:srgbClr val="0000FF"/>
                </a:solidFill>
                <a:latin typeface="Arial" charset="0"/>
              </a:rPr>
              <a:t>ạt động nghi</a:t>
            </a:r>
            <a:r>
              <a:rPr lang="en-US" sz="2150" b="1" kern="0">
                <a:solidFill>
                  <a:srgbClr val="0000FF"/>
                </a:solidFill>
                <a:latin typeface="Arial" charset="0"/>
              </a:rPr>
              <a:t>ên c</a:t>
            </a:r>
            <a:r>
              <a:rPr lang="vi-VN" sz="2150" b="1" kern="0">
                <a:solidFill>
                  <a:srgbClr val="0000FF"/>
                </a:solidFill>
                <a:latin typeface="Arial" charset="0"/>
              </a:rPr>
              <a:t>ứu thị trường, tổ chức tuy</a:t>
            </a:r>
            <a:r>
              <a:rPr lang="en-US" sz="2150" b="1" kern="0">
                <a:solidFill>
                  <a:srgbClr val="0000FF"/>
                </a:solidFill>
                <a:latin typeface="Arial" charset="0"/>
              </a:rPr>
              <a:t>ên truy</a:t>
            </a:r>
            <a:r>
              <a:rPr lang="vi-VN" sz="2150" b="1" kern="0">
                <a:solidFill>
                  <a:srgbClr val="0000FF"/>
                </a:solidFill>
                <a:latin typeface="Arial" charset="0"/>
              </a:rPr>
              <a:t>ền, quảng b</a:t>
            </a:r>
            <a:r>
              <a:rPr lang="en-US" sz="2150" b="1" kern="0">
                <a:solidFill>
                  <a:srgbClr val="0000FF"/>
                </a:solidFill>
                <a:latin typeface="Arial" charset="0"/>
              </a:rPr>
              <a:t>á, v</a:t>
            </a:r>
            <a:r>
              <a:rPr lang="vi-VN" sz="2150" b="1" kern="0">
                <a:solidFill>
                  <a:srgbClr val="0000FF"/>
                </a:solidFill>
                <a:latin typeface="Arial" charset="0"/>
              </a:rPr>
              <a:t>ận động nhằm t</a:t>
            </a:r>
            <a:r>
              <a:rPr lang="en-US" sz="2150" b="1" kern="0">
                <a:solidFill>
                  <a:srgbClr val="0000FF"/>
                </a:solidFill>
                <a:latin typeface="Arial" charset="0"/>
              </a:rPr>
              <a:t>ìm ki</a:t>
            </a:r>
            <a:r>
              <a:rPr lang="vi-VN" sz="2150" b="1" kern="0">
                <a:solidFill>
                  <a:srgbClr val="0000FF"/>
                </a:solidFill>
                <a:latin typeface="Arial" charset="0"/>
              </a:rPr>
              <a:t>ếm, th</a:t>
            </a:r>
            <a:r>
              <a:rPr lang="en-US" sz="2150" b="1" kern="0">
                <a:solidFill>
                  <a:srgbClr val="0000FF"/>
                </a:solidFill>
                <a:latin typeface="Arial" charset="0"/>
              </a:rPr>
              <a:t>úc đ</a:t>
            </a:r>
            <a:r>
              <a:rPr lang="vi-VN" sz="2150" b="1" kern="0">
                <a:solidFill>
                  <a:srgbClr val="0000FF"/>
                </a:solidFill>
                <a:latin typeface="Arial" charset="0"/>
              </a:rPr>
              <a:t>ẩy cơ hội ph</a:t>
            </a:r>
            <a:r>
              <a:rPr lang="en-US" sz="2150" b="1" kern="0">
                <a:solidFill>
                  <a:srgbClr val="0000FF"/>
                </a:solidFill>
                <a:latin typeface="Arial" charset="0"/>
              </a:rPr>
              <a:t>át tri</a:t>
            </a:r>
            <a:r>
              <a:rPr lang="vi-VN" sz="2150" b="1" kern="0">
                <a:solidFill>
                  <a:srgbClr val="0000FF"/>
                </a:solidFill>
                <a:latin typeface="Arial" charset="0"/>
              </a:rPr>
              <a:t>ển v</a:t>
            </a:r>
            <a:r>
              <a:rPr lang="en-US" sz="2150" b="1" kern="0">
                <a:solidFill>
                  <a:srgbClr val="0000FF"/>
                </a:solidFill>
                <a:latin typeface="Arial" charset="0"/>
              </a:rPr>
              <a:t>à thu hút khách du l</a:t>
            </a:r>
            <a:r>
              <a:rPr lang="vi-VN" sz="2150" b="1" kern="0" smtClean="0">
                <a:solidFill>
                  <a:srgbClr val="0000FF"/>
                </a:solidFill>
                <a:latin typeface="Arial" charset="0"/>
              </a:rPr>
              <a:t>ịch.</a:t>
            </a:r>
            <a:endParaRPr lang="en-US" sz="215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startAt="10"/>
              <a:defRPr/>
            </a:pPr>
            <a:r>
              <a:rPr lang="en-US" sz="2150" b="1" kern="0">
                <a:solidFill>
                  <a:srgbClr val="FF0066"/>
                </a:solidFill>
                <a:latin typeface="Arial" charset="0"/>
              </a:rPr>
              <a:t>Phát tri</a:t>
            </a:r>
            <a:r>
              <a:rPr lang="vi-VN" sz="2150" b="1" kern="0">
                <a:solidFill>
                  <a:srgbClr val="FF0066"/>
                </a:solidFill>
                <a:latin typeface="Arial" charset="0"/>
              </a:rPr>
              <a:t>ển du lịch bền vững </a:t>
            </a:r>
            <a:r>
              <a:rPr lang="vi-VN" sz="2150" b="1" kern="0">
                <a:solidFill>
                  <a:srgbClr val="0000FF"/>
                </a:solidFill>
                <a:latin typeface="Arial" charset="0"/>
              </a:rPr>
              <a:t>l</a:t>
            </a:r>
            <a:r>
              <a:rPr lang="en-US" sz="2150" b="1" kern="0">
                <a:solidFill>
                  <a:srgbClr val="0000FF"/>
                </a:solidFill>
                <a:latin typeface="Arial" charset="0"/>
              </a:rPr>
              <a:t>à s</a:t>
            </a:r>
            <a:r>
              <a:rPr lang="vi-VN" sz="2150" b="1" kern="0">
                <a:solidFill>
                  <a:srgbClr val="0000FF"/>
                </a:solidFill>
                <a:latin typeface="Arial" charset="0"/>
              </a:rPr>
              <a:t>ự ph</a:t>
            </a:r>
            <a:r>
              <a:rPr lang="en-US" sz="2150" b="1" kern="0">
                <a:solidFill>
                  <a:srgbClr val="0000FF"/>
                </a:solidFill>
                <a:latin typeface="Arial" charset="0"/>
              </a:rPr>
              <a:t>át tri</a:t>
            </a:r>
            <a:r>
              <a:rPr lang="vi-VN" sz="2150" b="1" kern="0">
                <a:solidFill>
                  <a:srgbClr val="0000FF"/>
                </a:solidFill>
                <a:latin typeface="Arial" charset="0"/>
              </a:rPr>
              <a:t>ển du lịch đ</a:t>
            </a:r>
            <a:r>
              <a:rPr lang="en-US" sz="2150" b="1" kern="0">
                <a:solidFill>
                  <a:srgbClr val="0000FF"/>
                </a:solidFill>
                <a:latin typeface="Arial" charset="0"/>
              </a:rPr>
              <a:t>áp </a:t>
            </a:r>
            <a:r>
              <a:rPr lang="vi-VN" sz="2150" b="1" kern="0">
                <a:solidFill>
                  <a:srgbClr val="0000FF"/>
                </a:solidFill>
                <a:latin typeface="Arial" charset="0"/>
              </a:rPr>
              <a:t>ứng đồng thời c</a:t>
            </a:r>
            <a:r>
              <a:rPr lang="en-US" sz="2150" b="1" kern="0">
                <a:solidFill>
                  <a:srgbClr val="0000FF"/>
                </a:solidFill>
                <a:latin typeface="Arial" charset="0"/>
              </a:rPr>
              <a:t>ác yêu c</a:t>
            </a:r>
            <a:r>
              <a:rPr lang="vi-VN" sz="2150" b="1" kern="0">
                <a:solidFill>
                  <a:srgbClr val="0000FF"/>
                </a:solidFill>
                <a:latin typeface="Arial" charset="0"/>
              </a:rPr>
              <a:t>ầu về kinh tế - x</a:t>
            </a:r>
            <a:r>
              <a:rPr lang="en-US" sz="2150" b="1" kern="0">
                <a:solidFill>
                  <a:srgbClr val="0000FF"/>
                </a:solidFill>
                <a:latin typeface="Arial" charset="0"/>
              </a:rPr>
              <a:t>ã h</a:t>
            </a:r>
            <a:r>
              <a:rPr lang="vi-VN" sz="2150" b="1" kern="0">
                <a:solidFill>
                  <a:srgbClr val="0000FF"/>
                </a:solidFill>
                <a:latin typeface="Arial" charset="0"/>
              </a:rPr>
              <a:t>ội v</a:t>
            </a:r>
            <a:r>
              <a:rPr lang="en-US" sz="2150" b="1" kern="0">
                <a:solidFill>
                  <a:srgbClr val="0000FF"/>
                </a:solidFill>
                <a:latin typeface="Arial" charset="0"/>
              </a:rPr>
              <a:t>à môi trư</a:t>
            </a:r>
            <a:r>
              <a:rPr lang="vi-VN" sz="2150" b="1" kern="0">
                <a:solidFill>
                  <a:srgbClr val="0000FF"/>
                </a:solidFill>
                <a:latin typeface="Arial" charset="0"/>
              </a:rPr>
              <a:t>ờng, bảo đảm h</a:t>
            </a:r>
            <a:r>
              <a:rPr lang="en-US" sz="2150" b="1" kern="0">
                <a:solidFill>
                  <a:srgbClr val="0000FF"/>
                </a:solidFill>
                <a:latin typeface="Arial" charset="0"/>
              </a:rPr>
              <a:t>ài hòa l</a:t>
            </a:r>
            <a:r>
              <a:rPr lang="vi-VN" sz="2150" b="1" kern="0">
                <a:solidFill>
                  <a:srgbClr val="0000FF"/>
                </a:solidFill>
                <a:latin typeface="Arial" charset="0"/>
              </a:rPr>
              <a:t>ợi </a:t>
            </a:r>
            <a:r>
              <a:rPr lang="en-US" sz="2150" b="1" kern="0">
                <a:solidFill>
                  <a:srgbClr val="0000FF"/>
                </a:solidFill>
                <a:latin typeface="Arial" charset="0"/>
              </a:rPr>
              <a:t>ích c</a:t>
            </a:r>
            <a:r>
              <a:rPr lang="vi-VN" sz="2150" b="1" kern="0">
                <a:solidFill>
                  <a:srgbClr val="0000FF"/>
                </a:solidFill>
                <a:latin typeface="Arial" charset="0"/>
              </a:rPr>
              <a:t>ủa c</a:t>
            </a:r>
            <a:r>
              <a:rPr lang="en-US" sz="2150" b="1" kern="0">
                <a:solidFill>
                  <a:srgbClr val="0000FF"/>
                </a:solidFill>
                <a:latin typeface="Arial" charset="0"/>
              </a:rPr>
              <a:t>ác ch</a:t>
            </a:r>
            <a:r>
              <a:rPr lang="vi-VN" sz="2150" b="1" kern="0">
                <a:solidFill>
                  <a:srgbClr val="0000FF"/>
                </a:solidFill>
                <a:latin typeface="Arial" charset="0"/>
              </a:rPr>
              <a:t>ủ thể tham gia hoạt động du lịch, kh</a:t>
            </a:r>
            <a:r>
              <a:rPr lang="en-US" sz="2150" b="1" kern="0">
                <a:solidFill>
                  <a:srgbClr val="0000FF"/>
                </a:solidFill>
                <a:latin typeface="Arial" charset="0"/>
              </a:rPr>
              <a:t>ông làm t</a:t>
            </a:r>
            <a:r>
              <a:rPr lang="vi-VN" sz="2150" b="1" kern="0">
                <a:solidFill>
                  <a:srgbClr val="0000FF"/>
                </a:solidFill>
                <a:latin typeface="Arial" charset="0"/>
              </a:rPr>
              <a:t>ổn hại đến khả năng đ</a:t>
            </a:r>
            <a:r>
              <a:rPr lang="en-US" sz="2150" b="1" kern="0">
                <a:solidFill>
                  <a:srgbClr val="0000FF"/>
                </a:solidFill>
                <a:latin typeface="Arial" charset="0"/>
              </a:rPr>
              <a:t>áp </a:t>
            </a:r>
            <a:r>
              <a:rPr lang="vi-VN" sz="2150" b="1" kern="0">
                <a:solidFill>
                  <a:srgbClr val="0000FF"/>
                </a:solidFill>
                <a:latin typeface="Arial" charset="0"/>
              </a:rPr>
              <a:t>ứng nhu cầu về du lịch trong tương lai</a:t>
            </a:r>
            <a:r>
              <a:rPr lang="vi-VN" sz="2150" b="1" kern="0" smtClean="0">
                <a:solidFill>
                  <a:srgbClr val="0000FF"/>
                </a:solidFill>
                <a:latin typeface="Arial" charset="0"/>
              </a:rPr>
              <a:t>.</a:t>
            </a:r>
            <a:endParaRPr lang="en-US" sz="2150" b="1" kern="0" smtClean="0">
              <a:solidFill>
                <a:srgbClr val="0000FF"/>
              </a:solidFill>
              <a:latin typeface="Arial" charset="0"/>
            </a:endParaRPr>
          </a:p>
        </p:txBody>
      </p:sp>
    </p:spTree>
    <p:extLst>
      <p:ext uri="{BB962C8B-B14F-4D97-AF65-F5344CB8AC3E}">
        <p14:creationId xmlns:p14="http://schemas.microsoft.com/office/powerpoint/2010/main" val="3307008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vi-VN" sz="2600" b="1" smtClean="0">
                <a:solidFill>
                  <a:srgbClr val="FF0000"/>
                </a:solidFill>
                <a:latin typeface="Arial" panose="020B0604020202020204" pitchFamily="34" charset="0"/>
                <a:cs typeface="Arial" panose="020B0604020202020204" pitchFamily="34" charset="0"/>
              </a:rPr>
              <a:t>Điều </a:t>
            </a:r>
            <a:r>
              <a:rPr lang="en-US" sz="2600" b="1" smtClean="0">
                <a:solidFill>
                  <a:srgbClr val="FF0000"/>
                </a:solidFill>
                <a:latin typeface="Arial" panose="020B0604020202020204" pitchFamily="34" charset="0"/>
                <a:cs typeface="Arial" panose="020B0604020202020204" pitchFamily="34" charset="0"/>
              </a:rPr>
              <a:t>3</a:t>
            </a:r>
            <a:r>
              <a:rPr lang="vi-VN" sz="2600" b="1" smtClean="0">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800"/>
              </a:spcBef>
              <a:spcAft>
                <a:spcPts val="0"/>
              </a:spcAft>
              <a:buClr>
                <a:srgbClr val="FF0000"/>
              </a:buClr>
              <a:buFont typeface="+mj-lt"/>
              <a:buAutoNum type="arabicPeriod" startAt="15"/>
              <a:defRPr/>
            </a:pPr>
            <a:r>
              <a:rPr lang="en-US" sz="2200" b="1" kern="0" smtClean="0">
                <a:solidFill>
                  <a:srgbClr val="FF0066"/>
                </a:solidFill>
                <a:latin typeface="Arial" charset="0"/>
              </a:rPr>
              <a:t>Du </a:t>
            </a:r>
            <a:r>
              <a:rPr lang="en-US" sz="2200" b="1" kern="0">
                <a:solidFill>
                  <a:srgbClr val="FF0066"/>
                </a:solidFill>
                <a:latin typeface="Arial" charset="0"/>
              </a:rPr>
              <a:t>l</a:t>
            </a:r>
            <a:r>
              <a:rPr lang="vi-VN" sz="2200" b="1" kern="0">
                <a:solidFill>
                  <a:srgbClr val="FF0066"/>
                </a:solidFill>
                <a:latin typeface="Arial" charset="0"/>
              </a:rPr>
              <a:t>ịch cộng đồng </a:t>
            </a:r>
            <a:r>
              <a:rPr lang="vi-VN" sz="2200" b="1" kern="0">
                <a:solidFill>
                  <a:srgbClr val="0000FF"/>
                </a:solidFill>
                <a:latin typeface="Arial" charset="0"/>
              </a:rPr>
              <a:t>l</a:t>
            </a:r>
            <a:r>
              <a:rPr lang="en-US" sz="2200" b="1" kern="0">
                <a:solidFill>
                  <a:srgbClr val="0000FF"/>
                </a:solidFill>
                <a:latin typeface="Arial" charset="0"/>
              </a:rPr>
              <a:t>à lo</a:t>
            </a:r>
            <a:r>
              <a:rPr lang="vi-VN" sz="2200" b="1" kern="0">
                <a:solidFill>
                  <a:srgbClr val="0000FF"/>
                </a:solidFill>
                <a:latin typeface="Arial" charset="0"/>
              </a:rPr>
              <a:t>ại h</a:t>
            </a:r>
            <a:r>
              <a:rPr lang="en-US" sz="2200" b="1" kern="0">
                <a:solidFill>
                  <a:srgbClr val="0000FF"/>
                </a:solidFill>
                <a:latin typeface="Arial" charset="0"/>
              </a:rPr>
              <a:t>ình du l</a:t>
            </a:r>
            <a:r>
              <a:rPr lang="vi-VN" sz="2200" b="1" kern="0">
                <a:solidFill>
                  <a:srgbClr val="0000FF"/>
                </a:solidFill>
                <a:latin typeface="Arial" charset="0"/>
              </a:rPr>
              <a:t>ịch được ph</a:t>
            </a:r>
            <a:r>
              <a:rPr lang="en-US" sz="2200" b="1" kern="0">
                <a:solidFill>
                  <a:srgbClr val="0000FF"/>
                </a:solidFill>
                <a:latin typeface="Arial" charset="0"/>
              </a:rPr>
              <a:t>át tri</a:t>
            </a:r>
            <a:r>
              <a:rPr lang="vi-VN" sz="2200" b="1" kern="0">
                <a:solidFill>
                  <a:srgbClr val="0000FF"/>
                </a:solidFill>
                <a:latin typeface="Arial" charset="0"/>
              </a:rPr>
              <a:t>ển tr</a:t>
            </a:r>
            <a:r>
              <a:rPr lang="en-US" sz="2200" b="1" kern="0">
                <a:solidFill>
                  <a:srgbClr val="0000FF"/>
                </a:solidFill>
                <a:latin typeface="Arial" charset="0"/>
              </a:rPr>
              <a:t>ên cơ s</a:t>
            </a:r>
            <a:r>
              <a:rPr lang="vi-VN" sz="2200" b="1" kern="0">
                <a:solidFill>
                  <a:srgbClr val="0000FF"/>
                </a:solidFill>
                <a:latin typeface="Arial" charset="0"/>
              </a:rPr>
              <a:t>ở c</a:t>
            </a:r>
            <a:r>
              <a:rPr lang="en-US" sz="2200" b="1" kern="0">
                <a:solidFill>
                  <a:srgbClr val="0000FF"/>
                </a:solidFill>
                <a:latin typeface="Arial" charset="0"/>
              </a:rPr>
              <a:t>ác giá tr</a:t>
            </a:r>
            <a:r>
              <a:rPr lang="vi-VN" sz="2200" b="1" kern="0">
                <a:solidFill>
                  <a:srgbClr val="0000FF"/>
                </a:solidFill>
                <a:latin typeface="Arial" charset="0"/>
              </a:rPr>
              <a:t>ị văn h</a:t>
            </a:r>
            <a:r>
              <a:rPr lang="en-US" sz="2200" b="1" kern="0">
                <a:solidFill>
                  <a:srgbClr val="0000FF"/>
                </a:solidFill>
                <a:latin typeface="Arial" charset="0"/>
              </a:rPr>
              <a:t>óa c</a:t>
            </a:r>
            <a:r>
              <a:rPr lang="vi-VN" sz="2200" b="1" kern="0">
                <a:solidFill>
                  <a:srgbClr val="0000FF"/>
                </a:solidFill>
                <a:latin typeface="Arial" charset="0"/>
              </a:rPr>
              <a:t>ủa cộng đồng, do cộng đồng d</a:t>
            </a:r>
            <a:r>
              <a:rPr lang="en-US" sz="2200" b="1" kern="0">
                <a:solidFill>
                  <a:srgbClr val="0000FF"/>
                </a:solidFill>
                <a:latin typeface="Arial" charset="0"/>
              </a:rPr>
              <a:t>ân cư qu</a:t>
            </a:r>
            <a:r>
              <a:rPr lang="vi-VN" sz="2200" b="1" kern="0">
                <a:solidFill>
                  <a:srgbClr val="0000FF"/>
                </a:solidFill>
                <a:latin typeface="Arial" charset="0"/>
              </a:rPr>
              <a:t>ản l</a:t>
            </a:r>
            <a:r>
              <a:rPr lang="en-US" sz="2200" b="1" kern="0">
                <a:solidFill>
                  <a:srgbClr val="0000FF"/>
                </a:solidFill>
                <a:latin typeface="Arial" charset="0"/>
              </a:rPr>
              <a:t>ý, t</a:t>
            </a:r>
            <a:r>
              <a:rPr lang="vi-VN" sz="2200" b="1" kern="0">
                <a:solidFill>
                  <a:srgbClr val="0000FF"/>
                </a:solidFill>
                <a:latin typeface="Arial" charset="0"/>
              </a:rPr>
              <a:t>ổ chức khai th</a:t>
            </a:r>
            <a:r>
              <a:rPr lang="en-US" sz="2200" b="1" kern="0">
                <a:solidFill>
                  <a:srgbClr val="0000FF"/>
                </a:solidFill>
                <a:latin typeface="Arial" charset="0"/>
              </a:rPr>
              <a:t>ác và hư</a:t>
            </a:r>
            <a:r>
              <a:rPr lang="vi-VN" sz="2200" b="1" kern="0">
                <a:solidFill>
                  <a:srgbClr val="0000FF"/>
                </a:solidFill>
                <a:latin typeface="Arial" charset="0"/>
              </a:rPr>
              <a:t>ởng </a:t>
            </a:r>
            <a:r>
              <a:rPr lang="vi-VN" sz="2200" b="1" kern="0" smtClean="0">
                <a:solidFill>
                  <a:srgbClr val="0000FF"/>
                </a:solidFill>
                <a:latin typeface="Arial" charset="0"/>
              </a:rPr>
              <a:t>lợi.</a:t>
            </a:r>
            <a:endParaRPr lang="en-US" sz="2200" b="1" kern="0" smtClean="0">
              <a:solidFill>
                <a:srgbClr val="0000FF"/>
              </a:solidFill>
              <a:latin typeface="Arial" charset="0"/>
            </a:endParaRPr>
          </a:p>
          <a:p>
            <a:pPr indent="-457200" algn="just" eaLnBrk="1" hangingPunct="1">
              <a:lnSpc>
                <a:spcPct val="114000"/>
              </a:lnSpc>
              <a:spcBef>
                <a:spcPts val="800"/>
              </a:spcBef>
              <a:spcAft>
                <a:spcPts val="0"/>
              </a:spcAft>
              <a:buClr>
                <a:srgbClr val="FF0000"/>
              </a:buClr>
              <a:buFont typeface="+mj-lt"/>
              <a:buAutoNum type="arabicPeriod" startAt="15"/>
              <a:defRPr/>
            </a:pPr>
            <a:r>
              <a:rPr lang="en-US" sz="2200" b="1" kern="0" smtClean="0">
                <a:solidFill>
                  <a:srgbClr val="FF0066"/>
                </a:solidFill>
                <a:latin typeface="Arial" charset="0"/>
              </a:rPr>
              <a:t>Du </a:t>
            </a:r>
            <a:r>
              <a:rPr lang="en-US" sz="2200" b="1" kern="0">
                <a:solidFill>
                  <a:srgbClr val="FF0066"/>
                </a:solidFill>
                <a:latin typeface="Arial" charset="0"/>
              </a:rPr>
              <a:t>l</a:t>
            </a:r>
            <a:r>
              <a:rPr lang="vi-VN" sz="2200" b="1" kern="0">
                <a:solidFill>
                  <a:srgbClr val="FF0066"/>
                </a:solidFill>
                <a:latin typeface="Arial" charset="0"/>
              </a:rPr>
              <a:t>ịch sinh th</a:t>
            </a:r>
            <a:r>
              <a:rPr lang="en-US" sz="2200" b="1" kern="0">
                <a:solidFill>
                  <a:srgbClr val="FF0066"/>
                </a:solidFill>
                <a:latin typeface="Arial" charset="0"/>
              </a:rPr>
              <a:t>ái </a:t>
            </a:r>
            <a:r>
              <a:rPr lang="en-US" sz="2200" b="1" kern="0">
                <a:solidFill>
                  <a:srgbClr val="0000FF"/>
                </a:solidFill>
                <a:latin typeface="Arial" charset="0"/>
              </a:rPr>
              <a:t>là lo</a:t>
            </a:r>
            <a:r>
              <a:rPr lang="vi-VN" sz="2200" b="1" kern="0">
                <a:solidFill>
                  <a:srgbClr val="0000FF"/>
                </a:solidFill>
                <a:latin typeface="Arial" charset="0"/>
              </a:rPr>
              <a:t>ại h</a:t>
            </a:r>
            <a:r>
              <a:rPr lang="en-US" sz="2200" b="1" kern="0">
                <a:solidFill>
                  <a:srgbClr val="0000FF"/>
                </a:solidFill>
                <a:latin typeface="Arial" charset="0"/>
              </a:rPr>
              <a:t>ình du l</a:t>
            </a:r>
            <a:r>
              <a:rPr lang="vi-VN" sz="2200" b="1" kern="0">
                <a:solidFill>
                  <a:srgbClr val="0000FF"/>
                </a:solidFill>
                <a:latin typeface="Arial" charset="0"/>
              </a:rPr>
              <a:t>ịch dựa v</a:t>
            </a:r>
            <a:r>
              <a:rPr lang="en-US" sz="2200" b="1" kern="0">
                <a:solidFill>
                  <a:srgbClr val="0000FF"/>
                </a:solidFill>
                <a:latin typeface="Arial" charset="0"/>
              </a:rPr>
              <a:t>ào thiên nhiên, g</a:t>
            </a:r>
            <a:r>
              <a:rPr lang="vi-VN" sz="2200" b="1" kern="0">
                <a:solidFill>
                  <a:srgbClr val="0000FF"/>
                </a:solidFill>
                <a:latin typeface="Arial" charset="0"/>
              </a:rPr>
              <a:t>ắn với bản sắc văn ho</a:t>
            </a:r>
            <a:r>
              <a:rPr lang="en-US" sz="2200" b="1" kern="0">
                <a:solidFill>
                  <a:srgbClr val="0000FF"/>
                </a:solidFill>
                <a:latin typeface="Arial" charset="0"/>
              </a:rPr>
              <a:t>á đ</a:t>
            </a:r>
            <a:r>
              <a:rPr lang="vi-VN" sz="2200" b="1" kern="0">
                <a:solidFill>
                  <a:srgbClr val="0000FF"/>
                </a:solidFill>
                <a:latin typeface="Arial" charset="0"/>
              </a:rPr>
              <a:t>ịa phương, c</a:t>
            </a:r>
            <a:r>
              <a:rPr lang="en-US" sz="2200" b="1" kern="0">
                <a:solidFill>
                  <a:srgbClr val="0000FF"/>
                </a:solidFill>
                <a:latin typeface="Arial" charset="0"/>
              </a:rPr>
              <a:t>ó s</a:t>
            </a:r>
            <a:r>
              <a:rPr lang="vi-VN" sz="2200" b="1" kern="0">
                <a:solidFill>
                  <a:srgbClr val="0000FF"/>
                </a:solidFill>
                <a:latin typeface="Arial" charset="0"/>
              </a:rPr>
              <a:t>ự tham gia của cộng đồng d</a:t>
            </a:r>
            <a:r>
              <a:rPr lang="en-US" sz="2200" b="1" kern="0">
                <a:solidFill>
                  <a:srgbClr val="0000FF"/>
                </a:solidFill>
                <a:latin typeface="Arial" charset="0"/>
              </a:rPr>
              <a:t>ân cư, k</a:t>
            </a:r>
            <a:r>
              <a:rPr lang="vi-VN" sz="2200" b="1" kern="0">
                <a:solidFill>
                  <a:srgbClr val="0000FF"/>
                </a:solidFill>
                <a:latin typeface="Arial" charset="0"/>
              </a:rPr>
              <a:t>ết hợp gi</a:t>
            </a:r>
            <a:r>
              <a:rPr lang="en-US" sz="2200" b="1" kern="0">
                <a:solidFill>
                  <a:srgbClr val="0000FF"/>
                </a:solidFill>
                <a:latin typeface="Arial" charset="0"/>
              </a:rPr>
              <a:t>áo d</a:t>
            </a:r>
            <a:r>
              <a:rPr lang="vi-VN" sz="2200" b="1" kern="0">
                <a:solidFill>
                  <a:srgbClr val="0000FF"/>
                </a:solidFill>
                <a:latin typeface="Arial" charset="0"/>
              </a:rPr>
              <a:t>ục về bảo vệ m</a:t>
            </a:r>
            <a:r>
              <a:rPr lang="en-US" sz="2200" b="1" kern="0">
                <a:solidFill>
                  <a:srgbClr val="0000FF"/>
                </a:solidFill>
                <a:latin typeface="Arial" charset="0"/>
              </a:rPr>
              <a:t>ôi trư</a:t>
            </a:r>
            <a:r>
              <a:rPr lang="vi-VN" sz="2200" b="1" kern="0" smtClean="0">
                <a:solidFill>
                  <a:srgbClr val="0000FF"/>
                </a:solidFill>
                <a:latin typeface="Arial" charset="0"/>
              </a:rPr>
              <a:t>ờng.</a:t>
            </a:r>
            <a:endParaRPr lang="en-US" sz="2200" b="1" kern="0" smtClean="0">
              <a:solidFill>
                <a:srgbClr val="0000FF"/>
              </a:solidFill>
              <a:latin typeface="Arial" charset="0"/>
            </a:endParaRPr>
          </a:p>
          <a:p>
            <a:pPr indent="-457200" algn="just" eaLnBrk="1" hangingPunct="1">
              <a:lnSpc>
                <a:spcPct val="114000"/>
              </a:lnSpc>
              <a:spcBef>
                <a:spcPts val="800"/>
              </a:spcBef>
              <a:spcAft>
                <a:spcPts val="0"/>
              </a:spcAft>
              <a:buClr>
                <a:srgbClr val="FF0000"/>
              </a:buClr>
              <a:buFont typeface="+mj-lt"/>
              <a:buAutoNum type="arabicPeriod" startAt="15"/>
              <a:defRPr/>
            </a:pPr>
            <a:r>
              <a:rPr lang="en-US" sz="2200" b="1" kern="0" smtClean="0">
                <a:solidFill>
                  <a:srgbClr val="FF0066"/>
                </a:solidFill>
                <a:latin typeface="Arial" charset="0"/>
              </a:rPr>
              <a:t>Du </a:t>
            </a:r>
            <a:r>
              <a:rPr lang="en-US" sz="2200" b="1" kern="0">
                <a:solidFill>
                  <a:srgbClr val="FF0066"/>
                </a:solidFill>
                <a:latin typeface="Arial" charset="0"/>
              </a:rPr>
              <a:t>l</a:t>
            </a:r>
            <a:r>
              <a:rPr lang="vi-VN" sz="2200" b="1" kern="0">
                <a:solidFill>
                  <a:srgbClr val="FF0066"/>
                </a:solidFill>
                <a:latin typeface="Arial" charset="0"/>
              </a:rPr>
              <a:t>ịch văn h</a:t>
            </a:r>
            <a:r>
              <a:rPr lang="en-US" sz="2200" b="1" kern="0">
                <a:solidFill>
                  <a:srgbClr val="FF0066"/>
                </a:solidFill>
                <a:latin typeface="Arial" charset="0"/>
              </a:rPr>
              <a:t>óa </a:t>
            </a:r>
            <a:r>
              <a:rPr lang="en-US" sz="2200" b="1" kern="0">
                <a:solidFill>
                  <a:srgbClr val="0000FF"/>
                </a:solidFill>
                <a:latin typeface="Arial" charset="0"/>
              </a:rPr>
              <a:t>là lo</a:t>
            </a:r>
            <a:r>
              <a:rPr lang="vi-VN" sz="2200" b="1" kern="0">
                <a:solidFill>
                  <a:srgbClr val="0000FF"/>
                </a:solidFill>
                <a:latin typeface="Arial" charset="0"/>
              </a:rPr>
              <a:t>ại h</a:t>
            </a:r>
            <a:r>
              <a:rPr lang="en-US" sz="2200" b="1" kern="0">
                <a:solidFill>
                  <a:srgbClr val="0000FF"/>
                </a:solidFill>
                <a:latin typeface="Arial" charset="0"/>
              </a:rPr>
              <a:t>ình du l</a:t>
            </a:r>
            <a:r>
              <a:rPr lang="vi-VN" sz="2200" b="1" kern="0">
                <a:solidFill>
                  <a:srgbClr val="0000FF"/>
                </a:solidFill>
                <a:latin typeface="Arial" charset="0"/>
              </a:rPr>
              <a:t>ịch được ph</a:t>
            </a:r>
            <a:r>
              <a:rPr lang="en-US" sz="2200" b="1" kern="0">
                <a:solidFill>
                  <a:srgbClr val="0000FF"/>
                </a:solidFill>
                <a:latin typeface="Arial" charset="0"/>
              </a:rPr>
              <a:t>át tri</a:t>
            </a:r>
            <a:r>
              <a:rPr lang="vi-VN" sz="2200" b="1" kern="0">
                <a:solidFill>
                  <a:srgbClr val="0000FF"/>
                </a:solidFill>
                <a:latin typeface="Arial" charset="0"/>
              </a:rPr>
              <a:t>ển tr</a:t>
            </a:r>
            <a:r>
              <a:rPr lang="en-US" sz="2200" b="1" kern="0">
                <a:solidFill>
                  <a:srgbClr val="0000FF"/>
                </a:solidFill>
                <a:latin typeface="Arial" charset="0"/>
              </a:rPr>
              <a:t>ên cơ s</a:t>
            </a:r>
            <a:r>
              <a:rPr lang="vi-VN" sz="2200" b="1" kern="0">
                <a:solidFill>
                  <a:srgbClr val="0000FF"/>
                </a:solidFill>
                <a:latin typeface="Arial" charset="0"/>
              </a:rPr>
              <a:t>ở khai th</a:t>
            </a:r>
            <a:r>
              <a:rPr lang="en-US" sz="2200" b="1" kern="0">
                <a:solidFill>
                  <a:srgbClr val="0000FF"/>
                </a:solidFill>
                <a:latin typeface="Arial" charset="0"/>
              </a:rPr>
              <a:t>ác giá tr</a:t>
            </a:r>
            <a:r>
              <a:rPr lang="vi-VN" sz="2200" b="1" kern="0">
                <a:solidFill>
                  <a:srgbClr val="0000FF"/>
                </a:solidFill>
                <a:latin typeface="Arial" charset="0"/>
              </a:rPr>
              <a:t>ị văn h</a:t>
            </a:r>
            <a:r>
              <a:rPr lang="en-US" sz="2200" b="1" kern="0">
                <a:solidFill>
                  <a:srgbClr val="0000FF"/>
                </a:solidFill>
                <a:latin typeface="Arial" charset="0"/>
              </a:rPr>
              <a:t>óa, góp ph</a:t>
            </a:r>
            <a:r>
              <a:rPr lang="vi-VN" sz="2200" b="1" kern="0">
                <a:solidFill>
                  <a:srgbClr val="0000FF"/>
                </a:solidFill>
                <a:latin typeface="Arial" charset="0"/>
              </a:rPr>
              <a:t>ần bảo tồn v</a:t>
            </a:r>
            <a:r>
              <a:rPr lang="en-US" sz="2200" b="1" kern="0">
                <a:solidFill>
                  <a:srgbClr val="0000FF"/>
                </a:solidFill>
                <a:latin typeface="Arial" charset="0"/>
              </a:rPr>
              <a:t>à phát huy giá tr</a:t>
            </a:r>
            <a:r>
              <a:rPr lang="vi-VN" sz="2200" b="1" kern="0">
                <a:solidFill>
                  <a:srgbClr val="0000FF"/>
                </a:solidFill>
                <a:latin typeface="Arial" charset="0"/>
              </a:rPr>
              <a:t>ị văn h</a:t>
            </a:r>
            <a:r>
              <a:rPr lang="en-US" sz="2200" b="1" kern="0">
                <a:solidFill>
                  <a:srgbClr val="0000FF"/>
                </a:solidFill>
                <a:latin typeface="Arial" charset="0"/>
              </a:rPr>
              <a:t>óa truy</a:t>
            </a:r>
            <a:r>
              <a:rPr lang="vi-VN" sz="2200" b="1" kern="0">
                <a:solidFill>
                  <a:srgbClr val="0000FF"/>
                </a:solidFill>
                <a:latin typeface="Arial" charset="0"/>
              </a:rPr>
              <a:t>ền thống, t</a:t>
            </a:r>
            <a:r>
              <a:rPr lang="en-US" sz="2200" b="1" kern="0">
                <a:solidFill>
                  <a:srgbClr val="0000FF"/>
                </a:solidFill>
                <a:latin typeface="Arial" charset="0"/>
              </a:rPr>
              <a:t>ôn vinh giá tr</a:t>
            </a:r>
            <a:r>
              <a:rPr lang="vi-VN" sz="2200" b="1" kern="0">
                <a:solidFill>
                  <a:srgbClr val="0000FF"/>
                </a:solidFill>
                <a:latin typeface="Arial" charset="0"/>
              </a:rPr>
              <a:t>ị văn h</a:t>
            </a:r>
            <a:r>
              <a:rPr lang="en-US" sz="2200" b="1" kern="0">
                <a:solidFill>
                  <a:srgbClr val="0000FF"/>
                </a:solidFill>
                <a:latin typeface="Arial" charset="0"/>
              </a:rPr>
              <a:t>óa m</a:t>
            </a:r>
            <a:r>
              <a:rPr lang="vi-VN" sz="2200" b="1" kern="0">
                <a:solidFill>
                  <a:srgbClr val="0000FF"/>
                </a:solidFill>
                <a:latin typeface="Arial" charset="0"/>
              </a:rPr>
              <a:t>ới của nh</a:t>
            </a:r>
            <a:r>
              <a:rPr lang="en-US" sz="2200" b="1" kern="0">
                <a:solidFill>
                  <a:srgbClr val="0000FF"/>
                </a:solidFill>
                <a:latin typeface="Arial" charset="0"/>
              </a:rPr>
              <a:t>ân lo</a:t>
            </a:r>
            <a:r>
              <a:rPr lang="vi-VN" sz="2200" b="1" kern="0" smtClean="0">
                <a:solidFill>
                  <a:srgbClr val="0000FF"/>
                </a:solidFill>
                <a:latin typeface="Arial" charset="0"/>
              </a:rPr>
              <a:t>ại.</a:t>
            </a:r>
            <a:endParaRPr lang="en-US" sz="2200" b="1" kern="0" smtClean="0">
              <a:solidFill>
                <a:srgbClr val="0000FF"/>
              </a:solidFill>
              <a:latin typeface="Arial" charset="0"/>
            </a:endParaRPr>
          </a:p>
          <a:p>
            <a:pPr indent="-457200" algn="just" eaLnBrk="1" hangingPunct="1">
              <a:lnSpc>
                <a:spcPct val="114000"/>
              </a:lnSpc>
              <a:spcBef>
                <a:spcPts val="800"/>
              </a:spcBef>
              <a:spcAft>
                <a:spcPts val="0"/>
              </a:spcAft>
              <a:buClr>
                <a:srgbClr val="FF0000"/>
              </a:buClr>
              <a:buFont typeface="+mj-lt"/>
              <a:buAutoNum type="arabicPeriod" startAt="15"/>
              <a:defRPr/>
            </a:pPr>
            <a:r>
              <a:rPr lang="en-US" sz="2200" b="1" kern="0" smtClean="0">
                <a:solidFill>
                  <a:srgbClr val="FF0066"/>
                </a:solidFill>
                <a:latin typeface="Arial" charset="0"/>
              </a:rPr>
              <a:t>Môi </a:t>
            </a:r>
            <a:r>
              <a:rPr lang="en-US" sz="2200" b="1" kern="0">
                <a:solidFill>
                  <a:srgbClr val="FF0066"/>
                </a:solidFill>
                <a:latin typeface="Arial" charset="0"/>
              </a:rPr>
              <a:t>trư</a:t>
            </a:r>
            <a:r>
              <a:rPr lang="vi-VN" sz="2200" b="1" kern="0">
                <a:solidFill>
                  <a:srgbClr val="FF0066"/>
                </a:solidFill>
                <a:latin typeface="Arial" charset="0"/>
              </a:rPr>
              <a:t>ờng du lịch </a:t>
            </a:r>
            <a:r>
              <a:rPr lang="vi-VN" sz="2200" b="1" kern="0">
                <a:solidFill>
                  <a:srgbClr val="0000FF"/>
                </a:solidFill>
                <a:latin typeface="Arial" charset="0"/>
              </a:rPr>
              <a:t>l</a:t>
            </a:r>
            <a:r>
              <a:rPr lang="en-US" sz="2200" b="1" kern="0">
                <a:solidFill>
                  <a:srgbClr val="0000FF"/>
                </a:solidFill>
                <a:latin typeface="Arial" charset="0"/>
              </a:rPr>
              <a:t>à môi trư</a:t>
            </a:r>
            <a:r>
              <a:rPr lang="vi-VN" sz="2200" b="1" kern="0">
                <a:solidFill>
                  <a:srgbClr val="0000FF"/>
                </a:solidFill>
                <a:latin typeface="Arial" charset="0"/>
              </a:rPr>
              <a:t>ờng tự nhi</a:t>
            </a:r>
            <a:r>
              <a:rPr lang="en-US" sz="2200" b="1" kern="0">
                <a:solidFill>
                  <a:srgbClr val="0000FF"/>
                </a:solidFill>
                <a:latin typeface="Arial" charset="0"/>
              </a:rPr>
              <a:t>ên và môi trư</a:t>
            </a:r>
            <a:r>
              <a:rPr lang="vi-VN" sz="2200" b="1" kern="0">
                <a:solidFill>
                  <a:srgbClr val="0000FF"/>
                </a:solidFill>
                <a:latin typeface="Arial" charset="0"/>
              </a:rPr>
              <a:t>ờng x</a:t>
            </a:r>
            <a:r>
              <a:rPr lang="en-US" sz="2200" b="1" kern="0">
                <a:solidFill>
                  <a:srgbClr val="0000FF"/>
                </a:solidFill>
                <a:latin typeface="Arial" charset="0"/>
              </a:rPr>
              <a:t>ã h</a:t>
            </a:r>
            <a:r>
              <a:rPr lang="vi-VN" sz="2200" b="1" kern="0">
                <a:solidFill>
                  <a:srgbClr val="0000FF"/>
                </a:solidFill>
                <a:latin typeface="Arial" charset="0"/>
              </a:rPr>
              <a:t>ội nơi diễn ra c</a:t>
            </a:r>
            <a:r>
              <a:rPr lang="en-US" sz="2200" b="1" kern="0">
                <a:solidFill>
                  <a:srgbClr val="0000FF"/>
                </a:solidFill>
                <a:latin typeface="Arial" charset="0"/>
              </a:rPr>
              <a:t>ác ho</a:t>
            </a:r>
            <a:r>
              <a:rPr lang="vi-VN" sz="2200" b="1" kern="0">
                <a:solidFill>
                  <a:srgbClr val="0000FF"/>
                </a:solidFill>
                <a:latin typeface="Arial" charset="0"/>
              </a:rPr>
              <a:t>ạt động du lịch</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378915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 Nguyên tắc phát triển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Phát </a:t>
            </a:r>
            <a:r>
              <a:rPr lang="en-US" sz="2200" b="1" kern="0">
                <a:solidFill>
                  <a:srgbClr val="0000FF"/>
                </a:solidFill>
                <a:latin typeface="Arial" charset="0"/>
              </a:rPr>
              <a:t>tri</a:t>
            </a:r>
            <a:r>
              <a:rPr lang="vi-VN" sz="2200" b="1" kern="0">
                <a:solidFill>
                  <a:srgbClr val="0000FF"/>
                </a:solidFill>
                <a:latin typeface="Arial" charset="0"/>
              </a:rPr>
              <a:t>ển du lịch bền vững, theo chiến lược, quy hoạch, kế hoạch, c</a:t>
            </a:r>
            <a:r>
              <a:rPr lang="en-US" sz="2200" b="1" kern="0">
                <a:solidFill>
                  <a:srgbClr val="0000FF"/>
                </a:solidFill>
                <a:latin typeface="Arial" charset="0"/>
              </a:rPr>
              <a:t>ó tr</a:t>
            </a:r>
            <a:r>
              <a:rPr lang="vi-VN" sz="2200" b="1" kern="0">
                <a:solidFill>
                  <a:srgbClr val="0000FF"/>
                </a:solidFill>
                <a:latin typeface="Arial" charset="0"/>
              </a:rPr>
              <a:t>ọng t</a:t>
            </a:r>
            <a:r>
              <a:rPr lang="en-US" sz="2200" b="1" kern="0">
                <a:solidFill>
                  <a:srgbClr val="0000FF"/>
                </a:solidFill>
                <a:latin typeface="Arial" charset="0"/>
              </a:rPr>
              <a:t>âm, tr</a:t>
            </a:r>
            <a:r>
              <a:rPr lang="vi-VN" sz="2200" b="1" kern="0">
                <a:solidFill>
                  <a:srgbClr val="0000FF"/>
                </a:solidFill>
                <a:latin typeface="Arial" charset="0"/>
              </a:rPr>
              <a:t>ọng </a:t>
            </a:r>
            <a:r>
              <a:rPr lang="vi-VN" sz="2200" b="1" kern="0" smtClean="0">
                <a:solidFill>
                  <a:srgbClr val="0000FF"/>
                </a:solidFill>
                <a:latin typeface="Arial" charset="0"/>
              </a:rPr>
              <a:t>điểm.</a:t>
            </a:r>
            <a:endParaRPr lang="en-US" sz="22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Phát </a:t>
            </a:r>
            <a:r>
              <a:rPr lang="en-US" sz="2200" b="1" kern="0">
                <a:solidFill>
                  <a:srgbClr val="0000FF"/>
                </a:solidFill>
                <a:latin typeface="Arial" charset="0"/>
              </a:rPr>
              <a:t>tri</a:t>
            </a:r>
            <a:r>
              <a:rPr lang="vi-VN" sz="2200" b="1" kern="0">
                <a:solidFill>
                  <a:srgbClr val="0000FF"/>
                </a:solidFill>
                <a:latin typeface="Arial" charset="0"/>
              </a:rPr>
              <a:t>ển du lịch gắn với bảo tồn v</a:t>
            </a:r>
            <a:r>
              <a:rPr lang="en-US" sz="2200" b="1" kern="0">
                <a:solidFill>
                  <a:srgbClr val="0000FF"/>
                </a:solidFill>
                <a:latin typeface="Arial" charset="0"/>
              </a:rPr>
              <a:t>à phát huy giá tr</a:t>
            </a:r>
            <a:r>
              <a:rPr lang="vi-VN" sz="2200" b="1" kern="0">
                <a:solidFill>
                  <a:srgbClr val="0000FF"/>
                </a:solidFill>
                <a:latin typeface="Arial" charset="0"/>
              </a:rPr>
              <a:t>ị di sản văn h</a:t>
            </a:r>
            <a:r>
              <a:rPr lang="en-US" sz="2200" b="1" kern="0">
                <a:solidFill>
                  <a:srgbClr val="0000FF"/>
                </a:solidFill>
                <a:latin typeface="Arial" charset="0"/>
              </a:rPr>
              <a:t>óa dân t</a:t>
            </a:r>
            <a:r>
              <a:rPr lang="vi-VN" sz="2200" b="1" kern="0">
                <a:solidFill>
                  <a:srgbClr val="0000FF"/>
                </a:solidFill>
                <a:latin typeface="Arial" charset="0"/>
              </a:rPr>
              <a:t>ộc, t</a:t>
            </a:r>
            <a:r>
              <a:rPr lang="en-US" sz="2200" b="1" kern="0">
                <a:solidFill>
                  <a:srgbClr val="0000FF"/>
                </a:solidFill>
                <a:latin typeface="Arial" charset="0"/>
              </a:rPr>
              <a:t>ài nguyên thiên nhiên, khai thác l</a:t>
            </a:r>
            <a:r>
              <a:rPr lang="vi-VN" sz="2200" b="1" kern="0">
                <a:solidFill>
                  <a:srgbClr val="0000FF"/>
                </a:solidFill>
                <a:latin typeface="Arial" charset="0"/>
              </a:rPr>
              <a:t>ợi thế của từng địa phương v</a:t>
            </a:r>
            <a:r>
              <a:rPr lang="en-US" sz="2200" b="1" kern="0">
                <a:solidFill>
                  <a:srgbClr val="0000FF"/>
                </a:solidFill>
                <a:latin typeface="Arial" charset="0"/>
              </a:rPr>
              <a:t>à tăng cư</a:t>
            </a:r>
            <a:r>
              <a:rPr lang="vi-VN" sz="2200" b="1" kern="0">
                <a:solidFill>
                  <a:srgbClr val="0000FF"/>
                </a:solidFill>
                <a:latin typeface="Arial" charset="0"/>
              </a:rPr>
              <a:t>ờng li</a:t>
            </a:r>
            <a:r>
              <a:rPr lang="en-US" sz="2200" b="1" kern="0">
                <a:solidFill>
                  <a:srgbClr val="0000FF"/>
                </a:solidFill>
                <a:latin typeface="Arial" charset="0"/>
              </a:rPr>
              <a:t>ên k</a:t>
            </a:r>
            <a:r>
              <a:rPr lang="vi-VN" sz="2200" b="1" kern="0">
                <a:solidFill>
                  <a:srgbClr val="0000FF"/>
                </a:solidFill>
                <a:latin typeface="Arial" charset="0"/>
              </a:rPr>
              <a:t>ết v</a:t>
            </a:r>
            <a:r>
              <a:rPr lang="en-US" sz="2200" b="1" kern="0" smtClean="0">
                <a:solidFill>
                  <a:srgbClr val="0000FF"/>
                </a:solidFill>
                <a:latin typeface="Arial" charset="0"/>
              </a:rPr>
              <a:t>ùng.</a:t>
            </a:r>
          </a:p>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B</a:t>
            </a:r>
            <a:r>
              <a:rPr lang="vi-VN" sz="2200" b="1" kern="0">
                <a:solidFill>
                  <a:srgbClr val="0000FF"/>
                </a:solidFill>
                <a:latin typeface="Arial" charset="0"/>
              </a:rPr>
              <a:t>ảo đảm chủ quyền quốc gia, quốc ph</a:t>
            </a:r>
            <a:r>
              <a:rPr lang="en-US" sz="2200" b="1" kern="0">
                <a:solidFill>
                  <a:srgbClr val="0000FF"/>
                </a:solidFill>
                <a:latin typeface="Arial" charset="0"/>
              </a:rPr>
              <a:t>òng, an ninh, tr</a:t>
            </a:r>
            <a:r>
              <a:rPr lang="vi-VN" sz="2200" b="1" kern="0">
                <a:solidFill>
                  <a:srgbClr val="0000FF"/>
                </a:solidFill>
                <a:latin typeface="Arial" charset="0"/>
              </a:rPr>
              <a:t>ật tự, an to</a:t>
            </a:r>
            <a:r>
              <a:rPr lang="en-US" sz="2200" b="1" kern="0">
                <a:solidFill>
                  <a:srgbClr val="0000FF"/>
                </a:solidFill>
                <a:latin typeface="Arial" charset="0"/>
              </a:rPr>
              <a:t>àn xã h</a:t>
            </a:r>
            <a:r>
              <a:rPr lang="vi-VN" sz="2200" b="1" kern="0">
                <a:solidFill>
                  <a:srgbClr val="0000FF"/>
                </a:solidFill>
                <a:latin typeface="Arial" charset="0"/>
              </a:rPr>
              <a:t>ội, mở rộng quan hệ đối ngoại v</a:t>
            </a:r>
            <a:r>
              <a:rPr lang="en-US" sz="2200" b="1" kern="0">
                <a:solidFill>
                  <a:srgbClr val="0000FF"/>
                </a:solidFill>
                <a:latin typeface="Arial" charset="0"/>
              </a:rPr>
              <a:t>à h</a:t>
            </a:r>
            <a:r>
              <a:rPr lang="vi-VN" sz="2200" b="1" kern="0">
                <a:solidFill>
                  <a:srgbClr val="0000FF"/>
                </a:solidFill>
                <a:latin typeface="Arial" charset="0"/>
              </a:rPr>
              <a:t>ội nhập quốc tế, quảng b</a:t>
            </a:r>
            <a:r>
              <a:rPr lang="en-US" sz="2200" b="1" kern="0">
                <a:solidFill>
                  <a:srgbClr val="0000FF"/>
                </a:solidFill>
                <a:latin typeface="Arial" charset="0"/>
              </a:rPr>
              <a:t>á hình </a:t>
            </a:r>
            <a:r>
              <a:rPr lang="vi-VN" sz="2200" b="1" kern="0">
                <a:solidFill>
                  <a:srgbClr val="0000FF"/>
                </a:solidFill>
                <a:latin typeface="Arial" charset="0"/>
              </a:rPr>
              <a:t>ảnh đất nước, con người Việt </a:t>
            </a:r>
            <a:r>
              <a:rPr lang="vi-VN" sz="2200" b="1" kern="0" smtClean="0">
                <a:solidFill>
                  <a:srgbClr val="0000FF"/>
                </a:solidFill>
                <a:latin typeface="Arial" charset="0"/>
              </a:rPr>
              <a:t>Nam.</a:t>
            </a:r>
            <a:endParaRPr lang="en-US" sz="22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B</a:t>
            </a:r>
            <a:r>
              <a:rPr lang="vi-VN" sz="2200" b="1" kern="0">
                <a:solidFill>
                  <a:srgbClr val="0000FF"/>
                </a:solidFill>
                <a:latin typeface="Arial" charset="0"/>
              </a:rPr>
              <a:t>ảo đảm lợi </a:t>
            </a:r>
            <a:r>
              <a:rPr lang="en-US" sz="2200" b="1" kern="0">
                <a:solidFill>
                  <a:srgbClr val="0000FF"/>
                </a:solidFill>
                <a:latin typeface="Arial" charset="0"/>
              </a:rPr>
              <a:t>ích qu</a:t>
            </a:r>
            <a:r>
              <a:rPr lang="vi-VN" sz="2200" b="1" kern="0">
                <a:solidFill>
                  <a:srgbClr val="0000FF"/>
                </a:solidFill>
                <a:latin typeface="Arial" charset="0"/>
              </a:rPr>
              <a:t>ốc gia, lợi </a:t>
            </a:r>
            <a:r>
              <a:rPr lang="en-US" sz="2200" b="1" kern="0">
                <a:solidFill>
                  <a:srgbClr val="0000FF"/>
                </a:solidFill>
                <a:latin typeface="Arial" charset="0"/>
              </a:rPr>
              <a:t>ích c</a:t>
            </a:r>
            <a:r>
              <a:rPr lang="vi-VN" sz="2200" b="1" kern="0">
                <a:solidFill>
                  <a:srgbClr val="0000FF"/>
                </a:solidFill>
                <a:latin typeface="Arial" charset="0"/>
              </a:rPr>
              <a:t>ộng đồng, quyền v</a:t>
            </a:r>
            <a:r>
              <a:rPr lang="en-US" sz="2200" b="1" kern="0">
                <a:solidFill>
                  <a:srgbClr val="0000FF"/>
                </a:solidFill>
                <a:latin typeface="Arial" charset="0"/>
              </a:rPr>
              <a:t>à l</a:t>
            </a:r>
            <a:r>
              <a:rPr lang="vi-VN" sz="2200" b="1" kern="0">
                <a:solidFill>
                  <a:srgbClr val="0000FF"/>
                </a:solidFill>
                <a:latin typeface="Arial" charset="0"/>
              </a:rPr>
              <a:t>ợi </a:t>
            </a:r>
            <a:r>
              <a:rPr lang="en-US" sz="2200" b="1" kern="0">
                <a:solidFill>
                  <a:srgbClr val="0000FF"/>
                </a:solidFill>
                <a:latin typeface="Arial" charset="0"/>
              </a:rPr>
              <a:t>ích h</a:t>
            </a:r>
            <a:r>
              <a:rPr lang="vi-VN" sz="2200" b="1" kern="0">
                <a:solidFill>
                  <a:srgbClr val="0000FF"/>
                </a:solidFill>
                <a:latin typeface="Arial" charset="0"/>
              </a:rPr>
              <a:t>ợp ph</a:t>
            </a:r>
            <a:r>
              <a:rPr lang="en-US" sz="2200" b="1" kern="0">
                <a:solidFill>
                  <a:srgbClr val="0000FF"/>
                </a:solidFill>
                <a:latin typeface="Arial" charset="0"/>
              </a:rPr>
              <a:t>áp c</a:t>
            </a:r>
            <a:r>
              <a:rPr lang="vi-VN" sz="2200" b="1" kern="0">
                <a:solidFill>
                  <a:srgbClr val="0000FF"/>
                </a:solidFill>
                <a:latin typeface="Arial" charset="0"/>
              </a:rPr>
              <a:t>ủa kh</a:t>
            </a:r>
            <a:r>
              <a:rPr lang="en-US" sz="2200" b="1" kern="0">
                <a:solidFill>
                  <a:srgbClr val="0000FF"/>
                </a:solidFill>
                <a:latin typeface="Arial" charset="0"/>
              </a:rPr>
              <a:t>ách du l</a:t>
            </a:r>
            <a:r>
              <a:rPr lang="vi-VN" sz="2200" b="1" kern="0">
                <a:solidFill>
                  <a:srgbClr val="0000FF"/>
                </a:solidFill>
                <a:latin typeface="Arial" charset="0"/>
              </a:rPr>
              <a:t>ịch, tổ chức, c</a:t>
            </a:r>
            <a:r>
              <a:rPr lang="en-US" sz="2200" b="1" kern="0">
                <a:solidFill>
                  <a:srgbClr val="0000FF"/>
                </a:solidFill>
                <a:latin typeface="Arial" charset="0"/>
              </a:rPr>
              <a:t>á nhân kinh doanh du l</a:t>
            </a:r>
            <a:r>
              <a:rPr lang="vi-VN" sz="2200" b="1" kern="0" smtClean="0">
                <a:solidFill>
                  <a:srgbClr val="0000FF"/>
                </a:solidFill>
                <a:latin typeface="Arial" charset="0"/>
              </a:rPr>
              <a:t>ịch.</a:t>
            </a:r>
            <a:endParaRPr lang="en-US" sz="22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Phát </a:t>
            </a:r>
            <a:r>
              <a:rPr lang="en-US" sz="2200" b="1" kern="0">
                <a:solidFill>
                  <a:srgbClr val="0000FF"/>
                </a:solidFill>
                <a:latin typeface="Arial" charset="0"/>
              </a:rPr>
              <a:t>tri</a:t>
            </a:r>
            <a:r>
              <a:rPr lang="vi-VN" sz="2200" b="1" kern="0">
                <a:solidFill>
                  <a:srgbClr val="0000FF"/>
                </a:solidFill>
                <a:latin typeface="Arial" charset="0"/>
              </a:rPr>
              <a:t>ển đồng thời du lịch nội địa v</a:t>
            </a:r>
            <a:r>
              <a:rPr lang="en-US" sz="2200" b="1" kern="0">
                <a:solidFill>
                  <a:srgbClr val="0000FF"/>
                </a:solidFill>
                <a:latin typeface="Arial" charset="0"/>
              </a:rPr>
              <a:t>à du l</a:t>
            </a:r>
            <a:r>
              <a:rPr lang="vi-VN" sz="2200" b="1" kern="0">
                <a:solidFill>
                  <a:srgbClr val="0000FF"/>
                </a:solidFill>
                <a:latin typeface="Arial" charset="0"/>
              </a:rPr>
              <a:t>ịch quốc tế; t</a:t>
            </a:r>
            <a:r>
              <a:rPr lang="en-US" sz="2200" b="1" kern="0">
                <a:solidFill>
                  <a:srgbClr val="0000FF"/>
                </a:solidFill>
                <a:latin typeface="Arial" charset="0"/>
              </a:rPr>
              <a:t>ôn tr</a:t>
            </a:r>
            <a:r>
              <a:rPr lang="vi-VN" sz="2200" b="1" kern="0">
                <a:solidFill>
                  <a:srgbClr val="0000FF"/>
                </a:solidFill>
                <a:latin typeface="Arial" charset="0"/>
              </a:rPr>
              <a:t>ọng v</a:t>
            </a:r>
            <a:r>
              <a:rPr lang="en-US" sz="2200" b="1" kern="0">
                <a:solidFill>
                  <a:srgbClr val="0000FF"/>
                </a:solidFill>
                <a:latin typeface="Arial" charset="0"/>
              </a:rPr>
              <a:t>à đ</a:t>
            </a:r>
            <a:r>
              <a:rPr lang="vi-VN" sz="2200" b="1" kern="0">
                <a:solidFill>
                  <a:srgbClr val="0000FF"/>
                </a:solidFill>
                <a:latin typeface="Arial" charset="0"/>
              </a:rPr>
              <a:t>ối xử b</a:t>
            </a:r>
            <a:r>
              <a:rPr lang="en-US" sz="2200" b="1" kern="0">
                <a:solidFill>
                  <a:srgbClr val="0000FF"/>
                </a:solidFill>
                <a:latin typeface="Arial" charset="0"/>
              </a:rPr>
              <a:t>ình đ</a:t>
            </a:r>
            <a:r>
              <a:rPr lang="vi-VN" sz="2200" b="1" kern="0">
                <a:solidFill>
                  <a:srgbClr val="0000FF"/>
                </a:solidFill>
                <a:latin typeface="Arial" charset="0"/>
              </a:rPr>
              <a:t>ẳng đối với kh</a:t>
            </a:r>
            <a:r>
              <a:rPr lang="en-US" sz="2200" b="1" kern="0">
                <a:solidFill>
                  <a:srgbClr val="0000FF"/>
                </a:solidFill>
                <a:latin typeface="Arial" charset="0"/>
              </a:rPr>
              <a:t>ách du l</a:t>
            </a:r>
            <a:r>
              <a:rPr lang="vi-VN" sz="2200" b="1" kern="0">
                <a:solidFill>
                  <a:srgbClr val="0000FF"/>
                </a:solidFill>
                <a:latin typeface="Arial" charset="0"/>
              </a:rPr>
              <a:t>ịch</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533686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 Chính sách phát triển du </a:t>
            </a:r>
            <a:r>
              <a:rPr lang="en-US" sz="2600" b="1" smtClean="0">
                <a:solidFill>
                  <a:srgbClr val="FF0000"/>
                </a:solidFill>
                <a:latin typeface="Arial" panose="020B0604020202020204" pitchFamily="34" charset="0"/>
                <a:cs typeface="Arial" panose="020B0604020202020204" pitchFamily="34" charset="0"/>
              </a:rPr>
              <a:t>lịch</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Nhà </a:t>
            </a:r>
            <a:r>
              <a:rPr lang="en-US" sz="2200" b="1" kern="0">
                <a:solidFill>
                  <a:srgbClr val="0000FF"/>
                </a:solidFill>
                <a:latin typeface="Arial" charset="0"/>
              </a:rPr>
              <a:t>nư</a:t>
            </a:r>
            <a:r>
              <a:rPr lang="vi-VN" sz="2200" b="1" kern="0">
                <a:solidFill>
                  <a:srgbClr val="0000FF"/>
                </a:solidFill>
                <a:latin typeface="Arial" charset="0"/>
              </a:rPr>
              <a:t>ớc c</a:t>
            </a:r>
            <a:r>
              <a:rPr lang="en-US" sz="2200" b="1" kern="0">
                <a:solidFill>
                  <a:srgbClr val="0000FF"/>
                </a:solidFill>
                <a:latin typeface="Arial" charset="0"/>
              </a:rPr>
              <a:t>ó chính sách huy đ</a:t>
            </a:r>
            <a:r>
              <a:rPr lang="vi-VN" sz="2200" b="1" kern="0">
                <a:solidFill>
                  <a:srgbClr val="0000FF"/>
                </a:solidFill>
                <a:latin typeface="Arial" charset="0"/>
              </a:rPr>
              <a:t>ộng mọi nguồn lực cho ph</a:t>
            </a:r>
            <a:r>
              <a:rPr lang="en-US" sz="2200" b="1" kern="0">
                <a:solidFill>
                  <a:srgbClr val="0000FF"/>
                </a:solidFill>
                <a:latin typeface="Arial" charset="0"/>
              </a:rPr>
              <a:t>át tri</a:t>
            </a:r>
            <a:r>
              <a:rPr lang="vi-VN" sz="2200" b="1" kern="0">
                <a:solidFill>
                  <a:srgbClr val="0000FF"/>
                </a:solidFill>
                <a:latin typeface="Arial" charset="0"/>
              </a:rPr>
              <a:t>ển du lịch để bảo đảm du lịch trở th</a:t>
            </a:r>
            <a:r>
              <a:rPr lang="en-US" sz="2200" b="1" kern="0">
                <a:solidFill>
                  <a:srgbClr val="0000FF"/>
                </a:solidFill>
                <a:latin typeface="Arial" charset="0"/>
              </a:rPr>
              <a:t>ành ngành kinh t</a:t>
            </a:r>
            <a:r>
              <a:rPr lang="vi-VN" sz="2200" b="1" kern="0">
                <a:solidFill>
                  <a:srgbClr val="0000FF"/>
                </a:solidFill>
                <a:latin typeface="Arial" charset="0"/>
              </a:rPr>
              <a:t>ế mũi nhọn của đất </a:t>
            </a:r>
            <a:r>
              <a:rPr lang="vi-VN" sz="2200" b="1" kern="0" smtClean="0">
                <a:solidFill>
                  <a:srgbClr val="0000FF"/>
                </a:solidFill>
                <a:latin typeface="Arial" charset="0"/>
              </a:rPr>
              <a:t>nước.</a:t>
            </a:r>
            <a:endParaRPr lang="en-US" sz="22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T</a:t>
            </a:r>
            <a:r>
              <a:rPr lang="vi-VN" sz="2200" b="1" kern="0">
                <a:solidFill>
                  <a:srgbClr val="0000FF"/>
                </a:solidFill>
                <a:latin typeface="Arial" charset="0"/>
              </a:rPr>
              <a:t>ổ chức, c</a:t>
            </a:r>
            <a:r>
              <a:rPr lang="en-US" sz="2200" b="1" kern="0">
                <a:solidFill>
                  <a:srgbClr val="0000FF"/>
                </a:solidFill>
                <a:latin typeface="Arial" charset="0"/>
              </a:rPr>
              <a:t>á nhân kinh doanh du l</a:t>
            </a:r>
            <a:r>
              <a:rPr lang="vi-VN" sz="2200" b="1" kern="0">
                <a:solidFill>
                  <a:srgbClr val="0000FF"/>
                </a:solidFill>
                <a:latin typeface="Arial" charset="0"/>
              </a:rPr>
              <a:t>ịch được hưởng mức ưu đ</a:t>
            </a:r>
            <a:r>
              <a:rPr lang="en-US" sz="2200" b="1" kern="0">
                <a:solidFill>
                  <a:srgbClr val="0000FF"/>
                </a:solidFill>
                <a:latin typeface="Arial" charset="0"/>
              </a:rPr>
              <a:t>ãi, h</a:t>
            </a:r>
            <a:r>
              <a:rPr lang="vi-VN" sz="2200" b="1" kern="0">
                <a:solidFill>
                  <a:srgbClr val="0000FF"/>
                </a:solidFill>
                <a:latin typeface="Arial" charset="0"/>
              </a:rPr>
              <a:t>ỗ trợ đầu tư cao nhất khi Nh</a:t>
            </a:r>
            <a:r>
              <a:rPr lang="en-US" sz="2200" b="1" kern="0">
                <a:solidFill>
                  <a:srgbClr val="0000FF"/>
                </a:solidFill>
                <a:latin typeface="Arial" charset="0"/>
              </a:rPr>
              <a:t>à nư</a:t>
            </a:r>
            <a:r>
              <a:rPr lang="vi-VN" sz="2200" b="1" kern="0">
                <a:solidFill>
                  <a:srgbClr val="0000FF"/>
                </a:solidFill>
                <a:latin typeface="Arial" charset="0"/>
              </a:rPr>
              <a:t>ớc ban h</a:t>
            </a:r>
            <a:r>
              <a:rPr lang="en-US" sz="2200" b="1" kern="0">
                <a:solidFill>
                  <a:srgbClr val="0000FF"/>
                </a:solidFill>
                <a:latin typeface="Arial" charset="0"/>
              </a:rPr>
              <a:t>ành, áp d</a:t>
            </a:r>
            <a:r>
              <a:rPr lang="vi-VN" sz="2200" b="1" kern="0">
                <a:solidFill>
                  <a:srgbClr val="0000FF"/>
                </a:solidFill>
                <a:latin typeface="Arial" charset="0"/>
              </a:rPr>
              <a:t>ụng c</a:t>
            </a:r>
            <a:r>
              <a:rPr lang="en-US" sz="2200" b="1" kern="0">
                <a:solidFill>
                  <a:srgbClr val="0000FF"/>
                </a:solidFill>
                <a:latin typeface="Arial" charset="0"/>
              </a:rPr>
              <a:t>ác chính sách v</a:t>
            </a:r>
            <a:r>
              <a:rPr lang="vi-VN" sz="2200" b="1" kern="0">
                <a:solidFill>
                  <a:srgbClr val="0000FF"/>
                </a:solidFill>
                <a:latin typeface="Arial" charset="0"/>
              </a:rPr>
              <a:t>ề ưu đ</a:t>
            </a:r>
            <a:r>
              <a:rPr lang="en-US" sz="2200" b="1" kern="0">
                <a:solidFill>
                  <a:srgbClr val="0000FF"/>
                </a:solidFill>
                <a:latin typeface="Arial" charset="0"/>
              </a:rPr>
              <a:t>ãi và h</a:t>
            </a:r>
            <a:r>
              <a:rPr lang="vi-VN" sz="2200" b="1" kern="0">
                <a:solidFill>
                  <a:srgbClr val="0000FF"/>
                </a:solidFill>
                <a:latin typeface="Arial" charset="0"/>
              </a:rPr>
              <a:t>ỗ trợ đầu </a:t>
            </a:r>
            <a:r>
              <a:rPr lang="vi-VN" sz="2200" b="1" kern="0" smtClean="0">
                <a:solidFill>
                  <a:srgbClr val="0000FF"/>
                </a:solidFill>
                <a:latin typeface="Arial" charset="0"/>
              </a:rPr>
              <a:t>tư.</a:t>
            </a:r>
            <a:endParaRPr lang="en-US" sz="22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Nhà </a:t>
            </a:r>
            <a:r>
              <a:rPr lang="en-US" sz="2200" b="1" kern="0">
                <a:solidFill>
                  <a:srgbClr val="0000FF"/>
                </a:solidFill>
                <a:latin typeface="Arial" charset="0"/>
              </a:rPr>
              <a:t>nư</a:t>
            </a:r>
            <a:r>
              <a:rPr lang="vi-VN" sz="2200" b="1" kern="0">
                <a:solidFill>
                  <a:srgbClr val="0000FF"/>
                </a:solidFill>
                <a:latin typeface="Arial" charset="0"/>
              </a:rPr>
              <a:t>ớc ưu ti</a:t>
            </a:r>
            <a:r>
              <a:rPr lang="en-US" sz="2200" b="1" kern="0">
                <a:solidFill>
                  <a:srgbClr val="0000FF"/>
                </a:solidFill>
                <a:latin typeface="Arial" charset="0"/>
              </a:rPr>
              <a:t>ên b</a:t>
            </a:r>
            <a:r>
              <a:rPr lang="vi-VN" sz="2200" b="1" kern="0">
                <a:solidFill>
                  <a:srgbClr val="0000FF"/>
                </a:solidFill>
                <a:latin typeface="Arial" charset="0"/>
              </a:rPr>
              <a:t>ố tr</a:t>
            </a:r>
            <a:r>
              <a:rPr lang="en-US" sz="2200" b="1" kern="0">
                <a:solidFill>
                  <a:srgbClr val="0000FF"/>
                </a:solidFill>
                <a:latin typeface="Arial" charset="0"/>
              </a:rPr>
              <a:t>í kinh phí cho các ho</a:t>
            </a:r>
            <a:r>
              <a:rPr lang="vi-VN" sz="2200" b="1" kern="0">
                <a:solidFill>
                  <a:srgbClr val="0000FF"/>
                </a:solidFill>
                <a:latin typeface="Arial" charset="0"/>
              </a:rPr>
              <a:t>ạt động sau đ</a:t>
            </a:r>
            <a:r>
              <a:rPr lang="en-US" sz="2200" b="1" kern="0" smtClean="0">
                <a:solidFill>
                  <a:srgbClr val="0000FF"/>
                </a:solidFill>
                <a:latin typeface="Arial" charset="0"/>
              </a:rPr>
              <a:t>ây:</a:t>
            </a:r>
          </a:p>
          <a:p>
            <a:pPr indent="-449263" algn="just" eaLnBrk="1" hangingPunct="1">
              <a:lnSpc>
                <a:spcPct val="110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Điều</a:t>
            </a:r>
            <a:r>
              <a:rPr lang="vi-VN" sz="2200" b="1" kern="0" smtClean="0">
                <a:solidFill>
                  <a:srgbClr val="0000FF"/>
                </a:solidFill>
                <a:latin typeface="Arial" charset="0"/>
              </a:rPr>
              <a:t> </a:t>
            </a:r>
            <a:r>
              <a:rPr lang="vi-VN" sz="2200" b="1" kern="0">
                <a:solidFill>
                  <a:srgbClr val="0000FF"/>
                </a:solidFill>
                <a:latin typeface="Arial" charset="0"/>
              </a:rPr>
              <a:t>tra, đ</a:t>
            </a:r>
            <a:r>
              <a:rPr lang="en-US" sz="2200" b="1" kern="0">
                <a:solidFill>
                  <a:srgbClr val="0000FF"/>
                </a:solidFill>
                <a:latin typeface="Arial" charset="0"/>
              </a:rPr>
              <a:t>ánh giá, b</a:t>
            </a:r>
            <a:r>
              <a:rPr lang="vi-VN" sz="2200" b="1" kern="0">
                <a:solidFill>
                  <a:srgbClr val="0000FF"/>
                </a:solidFill>
                <a:latin typeface="Arial" charset="0"/>
              </a:rPr>
              <a:t>ảo vệ, t</a:t>
            </a:r>
            <a:r>
              <a:rPr lang="en-US" sz="2200" b="1" kern="0">
                <a:solidFill>
                  <a:srgbClr val="0000FF"/>
                </a:solidFill>
                <a:latin typeface="Arial" charset="0"/>
              </a:rPr>
              <a:t>ôn t</a:t>
            </a:r>
            <a:r>
              <a:rPr lang="vi-VN" sz="2200" b="1" kern="0">
                <a:solidFill>
                  <a:srgbClr val="0000FF"/>
                </a:solidFill>
                <a:latin typeface="Arial" charset="0"/>
              </a:rPr>
              <a:t>ạo, ph</a:t>
            </a:r>
            <a:r>
              <a:rPr lang="en-US" sz="2200" b="1" kern="0">
                <a:solidFill>
                  <a:srgbClr val="0000FF"/>
                </a:solidFill>
                <a:latin typeface="Arial" charset="0"/>
              </a:rPr>
              <a:t>át tri</a:t>
            </a:r>
            <a:r>
              <a:rPr lang="vi-VN" sz="2200" b="1" kern="0">
                <a:solidFill>
                  <a:srgbClr val="0000FF"/>
                </a:solidFill>
                <a:latin typeface="Arial" charset="0"/>
              </a:rPr>
              <a:t>ển gi</a:t>
            </a:r>
            <a:r>
              <a:rPr lang="en-US" sz="2200" b="1" kern="0">
                <a:solidFill>
                  <a:srgbClr val="0000FF"/>
                </a:solidFill>
                <a:latin typeface="Arial" charset="0"/>
              </a:rPr>
              <a:t>á tr</a:t>
            </a:r>
            <a:r>
              <a:rPr lang="vi-VN" sz="2200" b="1" kern="0">
                <a:solidFill>
                  <a:srgbClr val="0000FF"/>
                </a:solidFill>
                <a:latin typeface="Arial" charset="0"/>
              </a:rPr>
              <a:t>ị t</a:t>
            </a:r>
            <a:r>
              <a:rPr lang="en-US" sz="2200" b="1" kern="0">
                <a:solidFill>
                  <a:srgbClr val="0000FF"/>
                </a:solidFill>
                <a:latin typeface="Arial" charset="0"/>
              </a:rPr>
              <a:t>ài nguyên du l</a:t>
            </a:r>
            <a:r>
              <a:rPr lang="vi-VN" sz="2200" b="1" kern="0" smtClean="0">
                <a:solidFill>
                  <a:srgbClr val="0000FF"/>
                </a:solidFill>
                <a:latin typeface="Arial" charset="0"/>
              </a:rPr>
              <a:t>ịch;</a:t>
            </a:r>
            <a:endParaRPr lang="en-US" sz="2200" b="1" kern="0" smtClean="0">
              <a:solidFill>
                <a:srgbClr val="0000FF"/>
              </a:solidFill>
              <a:latin typeface="Arial" charset="0"/>
            </a:endParaRPr>
          </a:p>
          <a:p>
            <a:pPr indent="-449263" algn="just" eaLnBrk="1" hangingPunct="1">
              <a:lnSpc>
                <a:spcPct val="110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L</a:t>
            </a:r>
            <a:r>
              <a:rPr lang="vi-VN" sz="2200" b="1" kern="0">
                <a:solidFill>
                  <a:srgbClr val="0000FF"/>
                </a:solidFill>
                <a:latin typeface="Arial" charset="0"/>
              </a:rPr>
              <a:t>ập quy hoạch về du </a:t>
            </a:r>
            <a:r>
              <a:rPr lang="vi-VN" sz="2200" b="1" kern="0" smtClean="0">
                <a:solidFill>
                  <a:srgbClr val="0000FF"/>
                </a:solidFill>
                <a:latin typeface="Arial" charset="0"/>
              </a:rPr>
              <a:t>lịch;</a:t>
            </a:r>
            <a:endParaRPr lang="en-US" sz="2200" b="1" kern="0" smtClean="0">
              <a:solidFill>
                <a:srgbClr val="0000FF"/>
              </a:solidFill>
              <a:latin typeface="Arial" charset="0"/>
            </a:endParaRPr>
          </a:p>
          <a:p>
            <a:pPr indent="-449263" algn="just" eaLnBrk="1" hangingPunct="1">
              <a:lnSpc>
                <a:spcPct val="110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Xúc </a:t>
            </a:r>
            <a:r>
              <a:rPr lang="en-US" sz="2200" b="1" kern="0">
                <a:solidFill>
                  <a:srgbClr val="0000FF"/>
                </a:solidFill>
                <a:latin typeface="Arial" charset="0"/>
              </a:rPr>
              <a:t>ti</a:t>
            </a:r>
            <a:r>
              <a:rPr lang="vi-VN" sz="2200" b="1" kern="0">
                <a:solidFill>
                  <a:srgbClr val="0000FF"/>
                </a:solidFill>
                <a:latin typeface="Arial" charset="0"/>
              </a:rPr>
              <a:t>ến du lịch, x</a:t>
            </a:r>
            <a:r>
              <a:rPr lang="en-US" sz="2200" b="1" kern="0">
                <a:solidFill>
                  <a:srgbClr val="0000FF"/>
                </a:solidFill>
                <a:latin typeface="Arial" charset="0"/>
              </a:rPr>
              <a:t>ây d</a:t>
            </a:r>
            <a:r>
              <a:rPr lang="vi-VN" sz="2200" b="1" kern="0">
                <a:solidFill>
                  <a:srgbClr val="0000FF"/>
                </a:solidFill>
                <a:latin typeface="Arial" charset="0"/>
              </a:rPr>
              <a:t>ựng thương hiệu du lịch quốc gia,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địa phương;</a:t>
            </a:r>
            <a:endParaRPr lang="en-US" sz="2200" b="1" kern="0" smtClean="0">
              <a:solidFill>
                <a:srgbClr val="0000FF"/>
              </a:solidFill>
              <a:latin typeface="Arial" charset="0"/>
            </a:endParaRPr>
          </a:p>
          <a:p>
            <a:pPr indent="-449263" algn="just" eaLnBrk="1" hangingPunct="1">
              <a:lnSpc>
                <a:spcPct val="110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Xây </a:t>
            </a:r>
            <a:r>
              <a:rPr lang="en-US" sz="2200" b="1" kern="0">
                <a:solidFill>
                  <a:srgbClr val="0000FF"/>
                </a:solidFill>
                <a:latin typeface="Arial" charset="0"/>
              </a:rPr>
              <a:t>d</a:t>
            </a:r>
            <a:r>
              <a:rPr lang="vi-VN" sz="2200" b="1" kern="0">
                <a:solidFill>
                  <a:srgbClr val="0000FF"/>
                </a:solidFill>
                <a:latin typeface="Arial" charset="0"/>
              </a:rPr>
              <a:t>ựng kết cấu hạ tầng phục vụ ph</a:t>
            </a:r>
            <a:r>
              <a:rPr lang="en-US" sz="2200" b="1" kern="0">
                <a:solidFill>
                  <a:srgbClr val="0000FF"/>
                </a:solidFill>
                <a:latin typeface="Arial" charset="0"/>
              </a:rPr>
              <a:t>át tri</a:t>
            </a:r>
            <a:r>
              <a:rPr lang="vi-VN" sz="2200" b="1" kern="0">
                <a:solidFill>
                  <a:srgbClr val="0000FF"/>
                </a:solidFill>
                <a:latin typeface="Arial" charset="0"/>
              </a:rPr>
              <a:t>ển du lịch</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3073255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 Chính sách phát triển du </a:t>
            </a:r>
            <a:r>
              <a:rPr lang="en-US" sz="2600" b="1" smtClean="0">
                <a:solidFill>
                  <a:srgbClr val="FF0000"/>
                </a:solidFill>
                <a:latin typeface="Arial" panose="020B0604020202020204" pitchFamily="34" charset="0"/>
                <a:cs typeface="Arial" panose="020B0604020202020204" pitchFamily="34" charset="0"/>
              </a:rPr>
              <a:t>lịch</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700"/>
              </a:spcBef>
              <a:spcAft>
                <a:spcPts val="0"/>
              </a:spcAft>
              <a:buClr>
                <a:srgbClr val="FF0000"/>
              </a:buClr>
              <a:buFont typeface="+mj-lt"/>
              <a:buAutoNum type="arabicPeriod" startAt="4"/>
              <a:defRPr/>
            </a:pPr>
            <a:r>
              <a:rPr lang="en-US" sz="1950" b="1" kern="0" smtClean="0">
                <a:solidFill>
                  <a:srgbClr val="0000FF"/>
                </a:solidFill>
                <a:latin typeface="Arial" charset="0"/>
              </a:rPr>
              <a:t>Nhà </a:t>
            </a:r>
            <a:r>
              <a:rPr lang="en-US" sz="1950" b="1" kern="0">
                <a:solidFill>
                  <a:srgbClr val="0000FF"/>
                </a:solidFill>
                <a:latin typeface="Arial" charset="0"/>
              </a:rPr>
              <a:t>nư</a:t>
            </a:r>
            <a:r>
              <a:rPr lang="vi-VN" sz="1950" b="1" kern="0">
                <a:solidFill>
                  <a:srgbClr val="0000FF"/>
                </a:solidFill>
                <a:latin typeface="Arial" charset="0"/>
              </a:rPr>
              <a:t>ớc c</a:t>
            </a:r>
            <a:r>
              <a:rPr lang="en-US" sz="1950" b="1" kern="0">
                <a:solidFill>
                  <a:srgbClr val="0000FF"/>
                </a:solidFill>
                <a:latin typeface="Arial" charset="0"/>
              </a:rPr>
              <a:t>ó chính sách khuy</a:t>
            </a:r>
            <a:r>
              <a:rPr lang="vi-VN" sz="1950" b="1" kern="0">
                <a:solidFill>
                  <a:srgbClr val="0000FF"/>
                </a:solidFill>
                <a:latin typeface="Arial" charset="0"/>
              </a:rPr>
              <a:t>ến kh</a:t>
            </a:r>
            <a:r>
              <a:rPr lang="en-US" sz="1950" b="1" kern="0">
                <a:solidFill>
                  <a:srgbClr val="0000FF"/>
                </a:solidFill>
                <a:latin typeface="Arial" charset="0"/>
              </a:rPr>
              <a:t>ích, h</a:t>
            </a:r>
            <a:r>
              <a:rPr lang="vi-VN" sz="1950" b="1" kern="0">
                <a:solidFill>
                  <a:srgbClr val="0000FF"/>
                </a:solidFill>
                <a:latin typeface="Arial" charset="0"/>
              </a:rPr>
              <a:t>ỗ trợ </a:t>
            </a:r>
            <a:r>
              <a:rPr lang="vi-VN" sz="1950" b="1" kern="0" smtClean="0">
                <a:solidFill>
                  <a:srgbClr val="0000FF"/>
                </a:solidFill>
                <a:latin typeface="Arial" charset="0"/>
              </a:rPr>
              <a:t>c</a:t>
            </a:r>
            <a:r>
              <a:rPr lang="en-US" sz="1950" b="1" kern="0">
                <a:solidFill>
                  <a:srgbClr val="0000FF"/>
                </a:solidFill>
                <a:latin typeface="Arial" charset="0"/>
              </a:rPr>
              <a:t>ác ho</a:t>
            </a:r>
            <a:r>
              <a:rPr lang="vi-VN" sz="1950" b="1" kern="0">
                <a:solidFill>
                  <a:srgbClr val="0000FF"/>
                </a:solidFill>
                <a:latin typeface="Arial" charset="0"/>
              </a:rPr>
              <a:t>ạt </a:t>
            </a:r>
            <a:r>
              <a:rPr lang="vi-VN" sz="1950" b="1" kern="0" smtClean="0">
                <a:solidFill>
                  <a:srgbClr val="0000FF"/>
                </a:solidFill>
                <a:latin typeface="Arial" charset="0"/>
              </a:rPr>
              <a:t>động</a:t>
            </a:r>
            <a:r>
              <a:rPr lang="en-US" sz="1950" b="1" kern="0" smtClean="0">
                <a:solidFill>
                  <a:srgbClr val="0000FF"/>
                </a:solidFill>
                <a:latin typeface="Arial" charset="0"/>
              </a:rPr>
              <a:t>:</a:t>
            </a:r>
          </a:p>
          <a:p>
            <a:pPr indent="-457200" algn="just" eaLnBrk="1" hangingPunct="1">
              <a:lnSpc>
                <a:spcPct val="106000"/>
              </a:lnSpc>
              <a:spcBef>
                <a:spcPts val="700"/>
              </a:spcBef>
              <a:spcAft>
                <a:spcPts val="0"/>
              </a:spcAft>
              <a:buClr>
                <a:srgbClr val="FF0000"/>
              </a:buClr>
              <a:buFont typeface="+mj-lt"/>
              <a:buAutoNum type="alphaLcParenR"/>
              <a:defRPr/>
            </a:pPr>
            <a:r>
              <a:rPr lang="en-US" sz="1950" b="1" kern="0" smtClean="0">
                <a:solidFill>
                  <a:srgbClr val="0000FF"/>
                </a:solidFill>
                <a:latin typeface="Arial" charset="0"/>
              </a:rPr>
              <a:t>Đ</a:t>
            </a:r>
            <a:r>
              <a:rPr lang="vi-VN" sz="1950" b="1" kern="0">
                <a:solidFill>
                  <a:srgbClr val="0000FF"/>
                </a:solidFill>
                <a:latin typeface="Arial" charset="0"/>
              </a:rPr>
              <a:t>ầu tư ph</a:t>
            </a:r>
            <a:r>
              <a:rPr lang="en-US" sz="1950" b="1" kern="0">
                <a:solidFill>
                  <a:srgbClr val="0000FF"/>
                </a:solidFill>
                <a:latin typeface="Arial" charset="0"/>
              </a:rPr>
              <a:t>át tri</a:t>
            </a:r>
            <a:r>
              <a:rPr lang="vi-VN" sz="1950" b="1" kern="0">
                <a:solidFill>
                  <a:srgbClr val="0000FF"/>
                </a:solidFill>
                <a:latin typeface="Arial" charset="0"/>
              </a:rPr>
              <a:t>ển </a:t>
            </a:r>
            <a:r>
              <a:rPr lang="en-US" sz="1950" b="1" kern="0" smtClean="0">
                <a:solidFill>
                  <a:srgbClr val="0000FF"/>
                </a:solidFill>
                <a:latin typeface="Arial" charset="0"/>
              </a:rPr>
              <a:t>CSVC </a:t>
            </a:r>
            <a:r>
              <a:rPr lang="vi-VN" sz="1950" b="1" kern="0" smtClean="0">
                <a:solidFill>
                  <a:srgbClr val="0000FF"/>
                </a:solidFill>
                <a:latin typeface="Arial" charset="0"/>
              </a:rPr>
              <a:t>kỹ </a:t>
            </a:r>
            <a:r>
              <a:rPr lang="vi-VN" sz="1950" b="1" kern="0">
                <a:solidFill>
                  <a:srgbClr val="0000FF"/>
                </a:solidFill>
                <a:latin typeface="Arial" charset="0"/>
              </a:rPr>
              <a:t>thuật, dịch vụ du lịch chất lượng </a:t>
            </a:r>
            <a:r>
              <a:rPr lang="vi-VN" sz="1950" b="1" kern="0" smtClean="0">
                <a:solidFill>
                  <a:srgbClr val="0000FF"/>
                </a:solidFill>
                <a:latin typeface="Arial" charset="0"/>
              </a:rPr>
              <a:t>cao;</a:t>
            </a:r>
            <a:endParaRPr lang="en-US" sz="1950" b="1" kern="0" smtClean="0">
              <a:solidFill>
                <a:srgbClr val="0000FF"/>
              </a:solidFill>
              <a:latin typeface="Arial" charset="0"/>
            </a:endParaRPr>
          </a:p>
          <a:p>
            <a:pPr indent="-457200" algn="just" eaLnBrk="1" hangingPunct="1">
              <a:lnSpc>
                <a:spcPct val="106000"/>
              </a:lnSpc>
              <a:spcBef>
                <a:spcPts val="700"/>
              </a:spcBef>
              <a:spcAft>
                <a:spcPts val="0"/>
              </a:spcAft>
              <a:buClr>
                <a:srgbClr val="FF0000"/>
              </a:buClr>
              <a:buFont typeface="+mj-lt"/>
              <a:buAutoNum type="alphaLcParenR"/>
              <a:defRPr/>
            </a:pPr>
            <a:r>
              <a:rPr lang="en-US" sz="1950" b="1" kern="0" smtClean="0">
                <a:solidFill>
                  <a:srgbClr val="0000FF"/>
                </a:solidFill>
                <a:latin typeface="Arial" charset="0"/>
              </a:rPr>
              <a:t>Nghiên </a:t>
            </a:r>
            <a:r>
              <a:rPr lang="en-US" sz="1950" b="1" kern="0">
                <a:solidFill>
                  <a:srgbClr val="0000FF"/>
                </a:solidFill>
                <a:latin typeface="Arial" charset="0"/>
              </a:rPr>
              <a:t>c</a:t>
            </a:r>
            <a:r>
              <a:rPr lang="vi-VN" sz="1950" b="1" kern="0">
                <a:solidFill>
                  <a:srgbClr val="0000FF"/>
                </a:solidFill>
                <a:latin typeface="Arial" charset="0"/>
              </a:rPr>
              <a:t>ứu, định hướng ph</a:t>
            </a:r>
            <a:r>
              <a:rPr lang="en-US" sz="1950" b="1" kern="0">
                <a:solidFill>
                  <a:srgbClr val="0000FF"/>
                </a:solidFill>
                <a:latin typeface="Arial" charset="0"/>
              </a:rPr>
              <a:t>át tri</a:t>
            </a:r>
            <a:r>
              <a:rPr lang="vi-VN" sz="1950" b="1" kern="0">
                <a:solidFill>
                  <a:srgbClr val="0000FF"/>
                </a:solidFill>
                <a:latin typeface="Arial" charset="0"/>
              </a:rPr>
              <a:t>ển sản phẩm du </a:t>
            </a:r>
            <a:r>
              <a:rPr lang="vi-VN" sz="1950" b="1" kern="0" smtClean="0">
                <a:solidFill>
                  <a:srgbClr val="0000FF"/>
                </a:solidFill>
                <a:latin typeface="Arial" charset="0"/>
              </a:rPr>
              <a:t>lịch;</a:t>
            </a:r>
            <a:endParaRPr lang="en-US" sz="1950" b="1" kern="0" smtClean="0">
              <a:solidFill>
                <a:srgbClr val="0000FF"/>
              </a:solidFill>
              <a:latin typeface="Arial" charset="0"/>
            </a:endParaRPr>
          </a:p>
          <a:p>
            <a:pPr indent="-457200" algn="just" eaLnBrk="1" hangingPunct="1">
              <a:lnSpc>
                <a:spcPct val="106000"/>
              </a:lnSpc>
              <a:spcBef>
                <a:spcPts val="700"/>
              </a:spcBef>
              <a:spcAft>
                <a:spcPts val="0"/>
              </a:spcAft>
              <a:buClr>
                <a:srgbClr val="FF0000"/>
              </a:buClr>
              <a:buFont typeface="+mj-lt"/>
              <a:buAutoNum type="alphaLcParenR"/>
              <a:defRPr/>
            </a:pPr>
            <a:r>
              <a:rPr lang="en-US" sz="1950" b="1" kern="0" smtClean="0">
                <a:solidFill>
                  <a:srgbClr val="0000FF"/>
                </a:solidFill>
                <a:latin typeface="Arial" charset="0"/>
              </a:rPr>
              <a:t>Đào </a:t>
            </a:r>
            <a:r>
              <a:rPr lang="en-US" sz="1950" b="1" kern="0">
                <a:solidFill>
                  <a:srgbClr val="0000FF"/>
                </a:solidFill>
                <a:latin typeface="Arial" charset="0"/>
              </a:rPr>
              <a:t>t</a:t>
            </a:r>
            <a:r>
              <a:rPr lang="vi-VN" sz="1950" b="1" kern="0">
                <a:solidFill>
                  <a:srgbClr val="0000FF"/>
                </a:solidFill>
                <a:latin typeface="Arial" charset="0"/>
              </a:rPr>
              <a:t>ạo v</a:t>
            </a:r>
            <a:r>
              <a:rPr lang="en-US" sz="1950" b="1" kern="0">
                <a:solidFill>
                  <a:srgbClr val="0000FF"/>
                </a:solidFill>
                <a:latin typeface="Arial" charset="0"/>
              </a:rPr>
              <a:t>à phát tri</a:t>
            </a:r>
            <a:r>
              <a:rPr lang="vi-VN" sz="1950" b="1" kern="0">
                <a:solidFill>
                  <a:srgbClr val="0000FF"/>
                </a:solidFill>
                <a:latin typeface="Arial" charset="0"/>
              </a:rPr>
              <a:t>ển nguồn nh</a:t>
            </a:r>
            <a:r>
              <a:rPr lang="en-US" sz="1950" b="1" kern="0">
                <a:solidFill>
                  <a:srgbClr val="0000FF"/>
                </a:solidFill>
                <a:latin typeface="Arial" charset="0"/>
              </a:rPr>
              <a:t>ân l</a:t>
            </a:r>
            <a:r>
              <a:rPr lang="vi-VN" sz="1950" b="1" kern="0">
                <a:solidFill>
                  <a:srgbClr val="0000FF"/>
                </a:solidFill>
                <a:latin typeface="Arial" charset="0"/>
              </a:rPr>
              <a:t>ực du </a:t>
            </a:r>
            <a:r>
              <a:rPr lang="vi-VN" sz="1950" b="1" kern="0" smtClean="0">
                <a:solidFill>
                  <a:srgbClr val="0000FF"/>
                </a:solidFill>
                <a:latin typeface="Arial" charset="0"/>
              </a:rPr>
              <a:t>lịch;</a:t>
            </a:r>
            <a:endParaRPr lang="en-US" sz="1950" b="1" kern="0" smtClean="0">
              <a:solidFill>
                <a:srgbClr val="0000FF"/>
              </a:solidFill>
              <a:latin typeface="Arial" charset="0"/>
            </a:endParaRPr>
          </a:p>
          <a:p>
            <a:pPr indent="-457200" algn="just" eaLnBrk="1" hangingPunct="1">
              <a:lnSpc>
                <a:spcPct val="106000"/>
              </a:lnSpc>
              <a:spcBef>
                <a:spcPts val="700"/>
              </a:spcBef>
              <a:spcAft>
                <a:spcPts val="0"/>
              </a:spcAft>
              <a:buClr>
                <a:srgbClr val="FF0000"/>
              </a:buClr>
              <a:buFont typeface="+mj-lt"/>
              <a:buAutoNum type="alphaLcParenR"/>
              <a:defRPr/>
            </a:pPr>
            <a:r>
              <a:rPr lang="en-US" sz="1950" b="1" kern="0" smtClean="0">
                <a:solidFill>
                  <a:srgbClr val="0000FF"/>
                </a:solidFill>
                <a:latin typeface="Arial" charset="0"/>
              </a:rPr>
              <a:t>Đ</a:t>
            </a:r>
            <a:r>
              <a:rPr lang="vi-VN" sz="1950" b="1" kern="0">
                <a:solidFill>
                  <a:srgbClr val="0000FF"/>
                </a:solidFill>
                <a:latin typeface="Arial" charset="0"/>
              </a:rPr>
              <a:t>ầu tư ph</a:t>
            </a:r>
            <a:r>
              <a:rPr lang="en-US" sz="1950" b="1" kern="0">
                <a:solidFill>
                  <a:srgbClr val="0000FF"/>
                </a:solidFill>
                <a:latin typeface="Arial" charset="0"/>
              </a:rPr>
              <a:t>át tri</a:t>
            </a:r>
            <a:r>
              <a:rPr lang="vi-VN" sz="1950" b="1" kern="0">
                <a:solidFill>
                  <a:srgbClr val="0000FF"/>
                </a:solidFill>
                <a:latin typeface="Arial" charset="0"/>
              </a:rPr>
              <a:t>ển sản phẩm du lịch mới c</a:t>
            </a:r>
            <a:r>
              <a:rPr lang="en-US" sz="1950" b="1" kern="0">
                <a:solidFill>
                  <a:srgbClr val="0000FF"/>
                </a:solidFill>
                <a:latin typeface="Arial" charset="0"/>
              </a:rPr>
              <a:t>ó tác đ</a:t>
            </a:r>
            <a:r>
              <a:rPr lang="vi-VN" sz="1950" b="1" kern="0">
                <a:solidFill>
                  <a:srgbClr val="0000FF"/>
                </a:solidFill>
                <a:latin typeface="Arial" charset="0"/>
              </a:rPr>
              <a:t>ộng t</a:t>
            </a:r>
            <a:r>
              <a:rPr lang="en-US" sz="1950" b="1" kern="0">
                <a:solidFill>
                  <a:srgbClr val="0000FF"/>
                </a:solidFill>
                <a:latin typeface="Arial" charset="0"/>
              </a:rPr>
              <a:t>ích c</a:t>
            </a:r>
            <a:r>
              <a:rPr lang="vi-VN" sz="1950" b="1" kern="0">
                <a:solidFill>
                  <a:srgbClr val="0000FF"/>
                </a:solidFill>
                <a:latin typeface="Arial" charset="0"/>
              </a:rPr>
              <a:t>ực tới m</a:t>
            </a:r>
            <a:r>
              <a:rPr lang="en-US" sz="1950" b="1" kern="0">
                <a:solidFill>
                  <a:srgbClr val="0000FF"/>
                </a:solidFill>
                <a:latin typeface="Arial" charset="0"/>
              </a:rPr>
              <a:t>ôi trư</a:t>
            </a:r>
            <a:r>
              <a:rPr lang="vi-VN" sz="1950" b="1" kern="0">
                <a:solidFill>
                  <a:srgbClr val="0000FF"/>
                </a:solidFill>
                <a:latin typeface="Arial" charset="0"/>
              </a:rPr>
              <a:t>ờng, thu h</a:t>
            </a:r>
            <a:r>
              <a:rPr lang="en-US" sz="1950" b="1" kern="0">
                <a:solidFill>
                  <a:srgbClr val="0000FF"/>
                </a:solidFill>
                <a:latin typeface="Arial" charset="0"/>
              </a:rPr>
              <a:t>út s</a:t>
            </a:r>
            <a:r>
              <a:rPr lang="vi-VN" sz="1950" b="1" kern="0">
                <a:solidFill>
                  <a:srgbClr val="0000FF"/>
                </a:solidFill>
                <a:latin typeface="Arial" charset="0"/>
              </a:rPr>
              <a:t>ự tham gia của cộng đồng d</a:t>
            </a:r>
            <a:r>
              <a:rPr lang="en-US" sz="1950" b="1" kern="0">
                <a:solidFill>
                  <a:srgbClr val="0000FF"/>
                </a:solidFill>
                <a:latin typeface="Arial" charset="0"/>
              </a:rPr>
              <a:t>ân cư; đ</a:t>
            </a:r>
            <a:r>
              <a:rPr lang="vi-VN" sz="1950" b="1" kern="0">
                <a:solidFill>
                  <a:srgbClr val="0000FF"/>
                </a:solidFill>
                <a:latin typeface="Arial" charset="0"/>
              </a:rPr>
              <a:t>ầu tư ph</a:t>
            </a:r>
            <a:r>
              <a:rPr lang="en-US" sz="1950" b="1" kern="0">
                <a:solidFill>
                  <a:srgbClr val="0000FF"/>
                </a:solidFill>
                <a:latin typeface="Arial" charset="0"/>
              </a:rPr>
              <a:t>át tri</a:t>
            </a:r>
            <a:r>
              <a:rPr lang="vi-VN" sz="1950" b="1" kern="0">
                <a:solidFill>
                  <a:srgbClr val="0000FF"/>
                </a:solidFill>
                <a:latin typeface="Arial" charset="0"/>
              </a:rPr>
              <a:t>ển sản phẩm du lịch biển, đảo, du lịch sinh th</a:t>
            </a:r>
            <a:r>
              <a:rPr lang="en-US" sz="1950" b="1" kern="0" smtClean="0">
                <a:solidFill>
                  <a:srgbClr val="0000FF"/>
                </a:solidFill>
                <a:latin typeface="Arial" charset="0"/>
              </a:rPr>
              <a:t>ái…</a:t>
            </a:r>
          </a:p>
          <a:p>
            <a:pPr marL="577850" indent="-468313" algn="just" eaLnBrk="1" hangingPunct="1">
              <a:lnSpc>
                <a:spcPct val="106000"/>
              </a:lnSpc>
              <a:spcBef>
                <a:spcPts val="700"/>
              </a:spcBef>
              <a:spcAft>
                <a:spcPts val="0"/>
              </a:spcAft>
              <a:buClr>
                <a:srgbClr val="FF0000"/>
              </a:buClr>
              <a:buNone/>
              <a:defRPr/>
            </a:pPr>
            <a:r>
              <a:rPr lang="en-US" sz="1950" b="1" kern="0" smtClean="0">
                <a:solidFill>
                  <a:srgbClr val="FF0000"/>
                </a:solidFill>
                <a:latin typeface="Arial" charset="0"/>
              </a:rPr>
              <a:t>đ</a:t>
            </a:r>
            <a:r>
              <a:rPr lang="en-US" sz="1950" b="1" kern="0">
                <a:solidFill>
                  <a:srgbClr val="FF0000"/>
                </a:solidFill>
                <a:latin typeface="Arial" charset="0"/>
              </a:rPr>
              <a:t>)</a:t>
            </a:r>
            <a:r>
              <a:rPr lang="en-US" sz="1950" b="1" kern="0">
                <a:solidFill>
                  <a:srgbClr val="0000FF"/>
                </a:solidFill>
                <a:latin typeface="Arial" charset="0"/>
              </a:rPr>
              <a:t> </a:t>
            </a:r>
            <a:r>
              <a:rPr lang="en-US" sz="1950" b="1" kern="0" smtClean="0">
                <a:solidFill>
                  <a:srgbClr val="0000FF"/>
                </a:solidFill>
                <a:latin typeface="Arial" charset="0"/>
              </a:rPr>
              <a:t>   </a:t>
            </a:r>
            <a:r>
              <a:rPr lang="vi-VN" sz="1950" b="1" kern="0" smtClean="0">
                <a:solidFill>
                  <a:srgbClr val="0000FF"/>
                </a:solidFill>
                <a:latin typeface="Arial" charset="0"/>
              </a:rPr>
              <a:t>Ứng </a:t>
            </a:r>
            <a:r>
              <a:rPr lang="vi-VN" sz="1950" b="1" kern="0">
                <a:solidFill>
                  <a:srgbClr val="0000FF"/>
                </a:solidFill>
                <a:latin typeface="Arial" charset="0"/>
              </a:rPr>
              <a:t>dụng </a:t>
            </a:r>
            <a:r>
              <a:rPr lang="en-US" sz="1950" b="1" kern="0" smtClean="0">
                <a:solidFill>
                  <a:srgbClr val="0000FF"/>
                </a:solidFill>
                <a:latin typeface="Arial" charset="0"/>
              </a:rPr>
              <a:t>KHCN </a:t>
            </a:r>
            <a:r>
              <a:rPr lang="vi-VN" sz="1950" b="1" kern="0" smtClean="0">
                <a:solidFill>
                  <a:srgbClr val="0000FF"/>
                </a:solidFill>
                <a:latin typeface="Arial" charset="0"/>
              </a:rPr>
              <a:t>hiện </a:t>
            </a:r>
            <a:r>
              <a:rPr lang="vi-VN" sz="1950" b="1" kern="0">
                <a:solidFill>
                  <a:srgbClr val="0000FF"/>
                </a:solidFill>
                <a:latin typeface="Arial" charset="0"/>
              </a:rPr>
              <a:t>đại phục vụ quản l</a:t>
            </a:r>
            <a:r>
              <a:rPr lang="en-US" sz="1950" b="1" kern="0">
                <a:solidFill>
                  <a:srgbClr val="0000FF"/>
                </a:solidFill>
                <a:latin typeface="Arial" charset="0"/>
              </a:rPr>
              <a:t>ý và phát tri</a:t>
            </a:r>
            <a:r>
              <a:rPr lang="vi-VN" sz="1950" b="1" kern="0">
                <a:solidFill>
                  <a:srgbClr val="0000FF"/>
                </a:solidFill>
                <a:latin typeface="Arial" charset="0"/>
              </a:rPr>
              <a:t>ển du </a:t>
            </a:r>
            <a:r>
              <a:rPr lang="vi-VN" sz="1950" b="1" kern="0" smtClean="0">
                <a:solidFill>
                  <a:srgbClr val="0000FF"/>
                </a:solidFill>
                <a:latin typeface="Arial" charset="0"/>
              </a:rPr>
              <a:t>lịch;</a:t>
            </a:r>
            <a:endParaRPr lang="en-US" sz="1950" b="1" kern="0" smtClean="0">
              <a:solidFill>
                <a:srgbClr val="0000FF"/>
              </a:solidFill>
              <a:latin typeface="Arial" charset="0"/>
            </a:endParaRPr>
          </a:p>
          <a:p>
            <a:pPr marL="577850" indent="-468313" algn="just" eaLnBrk="1" hangingPunct="1">
              <a:lnSpc>
                <a:spcPct val="106000"/>
              </a:lnSpc>
              <a:spcBef>
                <a:spcPts val="700"/>
              </a:spcBef>
              <a:spcAft>
                <a:spcPts val="0"/>
              </a:spcAft>
              <a:buClr>
                <a:srgbClr val="FF0000"/>
              </a:buClr>
              <a:buAutoNum type="alphaLcParenR" startAt="5"/>
              <a:defRPr/>
            </a:pPr>
            <a:r>
              <a:rPr lang="en-US" sz="1950" b="1" kern="0" smtClean="0">
                <a:solidFill>
                  <a:srgbClr val="0000FF"/>
                </a:solidFill>
                <a:latin typeface="Arial" charset="0"/>
              </a:rPr>
              <a:t>Phát </a:t>
            </a:r>
            <a:r>
              <a:rPr lang="en-US" sz="1950" b="1" kern="0">
                <a:solidFill>
                  <a:srgbClr val="0000FF"/>
                </a:solidFill>
                <a:latin typeface="Arial" charset="0"/>
              </a:rPr>
              <a:t>tri</a:t>
            </a:r>
            <a:r>
              <a:rPr lang="vi-VN" sz="1950" b="1" kern="0">
                <a:solidFill>
                  <a:srgbClr val="0000FF"/>
                </a:solidFill>
                <a:latin typeface="Arial" charset="0"/>
              </a:rPr>
              <a:t>ển du lịch tại nơi c</a:t>
            </a:r>
            <a:r>
              <a:rPr lang="en-US" sz="1950" b="1" kern="0">
                <a:solidFill>
                  <a:srgbClr val="0000FF"/>
                </a:solidFill>
                <a:latin typeface="Arial" charset="0"/>
              </a:rPr>
              <a:t>ó ti</a:t>
            </a:r>
            <a:r>
              <a:rPr lang="vi-VN" sz="1950" b="1" kern="0">
                <a:solidFill>
                  <a:srgbClr val="0000FF"/>
                </a:solidFill>
                <a:latin typeface="Arial" charset="0"/>
              </a:rPr>
              <a:t>ềm năng du lịch; sử dụng nh</a:t>
            </a:r>
            <a:r>
              <a:rPr lang="en-US" sz="1950" b="1" kern="0">
                <a:solidFill>
                  <a:srgbClr val="0000FF"/>
                </a:solidFill>
                <a:latin typeface="Arial" charset="0"/>
              </a:rPr>
              <a:t>ân l</a:t>
            </a:r>
            <a:r>
              <a:rPr lang="vi-VN" sz="1950" b="1" kern="0">
                <a:solidFill>
                  <a:srgbClr val="0000FF"/>
                </a:solidFill>
                <a:latin typeface="Arial" charset="0"/>
              </a:rPr>
              <a:t>ực du lịch tại địa </a:t>
            </a:r>
            <a:r>
              <a:rPr lang="vi-VN" sz="1950" b="1" kern="0" smtClean="0">
                <a:solidFill>
                  <a:srgbClr val="0000FF"/>
                </a:solidFill>
                <a:latin typeface="Arial" charset="0"/>
              </a:rPr>
              <a:t>phương;</a:t>
            </a:r>
            <a:endParaRPr lang="en-US" sz="1950" b="1" kern="0" smtClean="0">
              <a:solidFill>
                <a:srgbClr val="0000FF"/>
              </a:solidFill>
              <a:latin typeface="Arial" charset="0"/>
            </a:endParaRPr>
          </a:p>
          <a:p>
            <a:pPr indent="-461963" algn="just" eaLnBrk="1" hangingPunct="1">
              <a:lnSpc>
                <a:spcPct val="106000"/>
              </a:lnSpc>
              <a:spcBef>
                <a:spcPts val="700"/>
              </a:spcBef>
              <a:spcAft>
                <a:spcPts val="0"/>
              </a:spcAft>
              <a:buClr>
                <a:srgbClr val="FF0000"/>
              </a:buClr>
              <a:buNone/>
              <a:defRPr/>
            </a:pPr>
            <a:r>
              <a:rPr lang="en-US" sz="1950" b="1" kern="0" smtClean="0">
                <a:solidFill>
                  <a:srgbClr val="FF0000"/>
                </a:solidFill>
                <a:latin typeface="Arial" charset="0"/>
              </a:rPr>
              <a:t>g</a:t>
            </a:r>
            <a:r>
              <a:rPr lang="en-US" sz="1950" b="1" kern="0">
                <a:solidFill>
                  <a:srgbClr val="FF0000"/>
                </a:solidFill>
                <a:latin typeface="Arial" charset="0"/>
              </a:rPr>
              <a:t>)</a:t>
            </a:r>
            <a:r>
              <a:rPr lang="en-US" sz="1950" b="1" kern="0">
                <a:solidFill>
                  <a:srgbClr val="0000FF"/>
                </a:solidFill>
                <a:latin typeface="Arial" charset="0"/>
              </a:rPr>
              <a:t> </a:t>
            </a:r>
            <a:r>
              <a:rPr lang="en-US" sz="1950" b="1" kern="0" smtClean="0">
                <a:solidFill>
                  <a:srgbClr val="0000FF"/>
                </a:solidFill>
                <a:latin typeface="Arial" charset="0"/>
              </a:rPr>
              <a:t>  Đ</a:t>
            </a:r>
            <a:r>
              <a:rPr lang="vi-VN" sz="1950" b="1" kern="0">
                <a:solidFill>
                  <a:srgbClr val="0000FF"/>
                </a:solidFill>
                <a:latin typeface="Arial" charset="0"/>
              </a:rPr>
              <a:t>ầu tư h</a:t>
            </a:r>
            <a:r>
              <a:rPr lang="en-US" sz="1950" b="1" kern="0">
                <a:solidFill>
                  <a:srgbClr val="0000FF"/>
                </a:solidFill>
                <a:latin typeface="Arial" charset="0"/>
              </a:rPr>
              <a:t>ình thành khu d</a:t>
            </a:r>
            <a:r>
              <a:rPr lang="vi-VN" sz="1950" b="1" kern="0">
                <a:solidFill>
                  <a:srgbClr val="0000FF"/>
                </a:solidFill>
                <a:latin typeface="Arial" charset="0"/>
              </a:rPr>
              <a:t>ịch vụ du lịch phức hợp, c</a:t>
            </a:r>
            <a:r>
              <a:rPr lang="en-US" sz="1950" b="1" kern="0">
                <a:solidFill>
                  <a:srgbClr val="0000FF"/>
                </a:solidFill>
                <a:latin typeface="Arial" charset="0"/>
              </a:rPr>
              <a:t>ó quy mô l</a:t>
            </a:r>
            <a:r>
              <a:rPr lang="vi-VN" sz="1950" b="1" kern="0">
                <a:solidFill>
                  <a:srgbClr val="0000FF"/>
                </a:solidFill>
                <a:latin typeface="Arial" charset="0"/>
              </a:rPr>
              <a:t>ớn; hệ thống cửa h</a:t>
            </a:r>
            <a:r>
              <a:rPr lang="en-US" sz="1950" b="1" kern="0">
                <a:solidFill>
                  <a:srgbClr val="0000FF"/>
                </a:solidFill>
                <a:latin typeface="Arial" charset="0"/>
              </a:rPr>
              <a:t>àng mi</a:t>
            </a:r>
            <a:r>
              <a:rPr lang="vi-VN" sz="1950" b="1" kern="0">
                <a:solidFill>
                  <a:srgbClr val="0000FF"/>
                </a:solidFill>
                <a:latin typeface="Arial" charset="0"/>
              </a:rPr>
              <a:t>ễn thuế, </a:t>
            </a:r>
            <a:r>
              <a:rPr lang="en-US" sz="1950" b="1" kern="0" smtClean="0">
                <a:solidFill>
                  <a:srgbClr val="0000FF"/>
                </a:solidFill>
                <a:latin typeface="Arial" charset="0"/>
              </a:rPr>
              <a:t>TT mua </a:t>
            </a:r>
            <a:r>
              <a:rPr lang="en-US" sz="1950" b="1" kern="0">
                <a:solidFill>
                  <a:srgbClr val="0000FF"/>
                </a:solidFill>
                <a:latin typeface="Arial" charset="0"/>
              </a:rPr>
              <a:t>s</a:t>
            </a:r>
            <a:r>
              <a:rPr lang="vi-VN" sz="1950" b="1" kern="0">
                <a:solidFill>
                  <a:srgbClr val="0000FF"/>
                </a:solidFill>
                <a:latin typeface="Arial" charset="0"/>
              </a:rPr>
              <a:t>ắm phục vụ kh</a:t>
            </a:r>
            <a:r>
              <a:rPr lang="en-US" sz="1950" b="1" kern="0">
                <a:solidFill>
                  <a:srgbClr val="0000FF"/>
                </a:solidFill>
                <a:latin typeface="Arial" charset="0"/>
              </a:rPr>
              <a:t>ách du l</a:t>
            </a:r>
            <a:r>
              <a:rPr lang="vi-VN" sz="1950" b="1" kern="0" smtClean="0">
                <a:solidFill>
                  <a:srgbClr val="0000FF"/>
                </a:solidFill>
                <a:latin typeface="Arial" charset="0"/>
              </a:rPr>
              <a:t>ịch.</a:t>
            </a:r>
            <a:endParaRPr lang="en-US" sz="1950" b="1" kern="0" smtClean="0">
              <a:solidFill>
                <a:srgbClr val="0000FF"/>
              </a:solidFill>
              <a:latin typeface="Arial" charset="0"/>
            </a:endParaRPr>
          </a:p>
          <a:p>
            <a:pPr indent="-461963" algn="just" eaLnBrk="1" hangingPunct="1">
              <a:lnSpc>
                <a:spcPct val="106000"/>
              </a:lnSpc>
              <a:spcBef>
                <a:spcPts val="700"/>
              </a:spcBef>
              <a:spcAft>
                <a:spcPts val="0"/>
              </a:spcAft>
              <a:buClr>
                <a:srgbClr val="FF0000"/>
              </a:buClr>
              <a:buFont typeface="+mj-lt"/>
              <a:buAutoNum type="arabicPeriod" startAt="5"/>
              <a:defRPr/>
            </a:pPr>
            <a:r>
              <a:rPr lang="en-US" sz="1950" b="1" kern="0" smtClean="0">
                <a:solidFill>
                  <a:srgbClr val="0000FF"/>
                </a:solidFill>
                <a:latin typeface="Arial" charset="0"/>
              </a:rPr>
              <a:t>Nhà </a:t>
            </a:r>
            <a:r>
              <a:rPr lang="en-US" sz="1950" b="1" kern="0">
                <a:solidFill>
                  <a:srgbClr val="0000FF"/>
                </a:solidFill>
                <a:latin typeface="Arial" charset="0"/>
              </a:rPr>
              <a:t>nư</a:t>
            </a:r>
            <a:r>
              <a:rPr lang="vi-VN" sz="1950" b="1" kern="0">
                <a:solidFill>
                  <a:srgbClr val="0000FF"/>
                </a:solidFill>
                <a:latin typeface="Arial" charset="0"/>
              </a:rPr>
              <a:t>ớc c</a:t>
            </a:r>
            <a:r>
              <a:rPr lang="en-US" sz="1950" b="1" kern="0">
                <a:solidFill>
                  <a:srgbClr val="0000FF"/>
                </a:solidFill>
                <a:latin typeface="Arial" charset="0"/>
              </a:rPr>
              <a:t>ó chính sách t</a:t>
            </a:r>
            <a:r>
              <a:rPr lang="vi-VN" sz="1950" b="1" kern="0">
                <a:solidFill>
                  <a:srgbClr val="0000FF"/>
                </a:solidFill>
                <a:latin typeface="Arial" charset="0"/>
              </a:rPr>
              <a:t>ạo điều kiện thuận lợi về đi lại, cư tr</a:t>
            </a:r>
            <a:r>
              <a:rPr lang="en-US" sz="1950" b="1" kern="0">
                <a:solidFill>
                  <a:srgbClr val="0000FF"/>
                </a:solidFill>
                <a:latin typeface="Arial" charset="0"/>
              </a:rPr>
              <a:t>ú, th</a:t>
            </a:r>
            <a:r>
              <a:rPr lang="vi-VN" sz="1950" b="1" kern="0">
                <a:solidFill>
                  <a:srgbClr val="0000FF"/>
                </a:solidFill>
                <a:latin typeface="Arial" charset="0"/>
              </a:rPr>
              <a:t>ủ tục xuất cảnh, nhập cảnh, hải quan, ho</a:t>
            </a:r>
            <a:r>
              <a:rPr lang="en-US" sz="1950" b="1" kern="0">
                <a:solidFill>
                  <a:srgbClr val="0000FF"/>
                </a:solidFill>
                <a:latin typeface="Arial" charset="0"/>
              </a:rPr>
              <a:t>àn thu</a:t>
            </a:r>
            <a:r>
              <a:rPr lang="vi-VN" sz="1950" b="1" kern="0">
                <a:solidFill>
                  <a:srgbClr val="0000FF"/>
                </a:solidFill>
                <a:latin typeface="Arial" charset="0"/>
              </a:rPr>
              <a:t>ế gi</a:t>
            </a:r>
            <a:r>
              <a:rPr lang="en-US" sz="1950" b="1" kern="0">
                <a:solidFill>
                  <a:srgbClr val="0000FF"/>
                </a:solidFill>
                <a:latin typeface="Arial" charset="0"/>
              </a:rPr>
              <a:t>á tr</a:t>
            </a:r>
            <a:r>
              <a:rPr lang="vi-VN" sz="1950" b="1" kern="0">
                <a:solidFill>
                  <a:srgbClr val="0000FF"/>
                </a:solidFill>
                <a:latin typeface="Arial" charset="0"/>
              </a:rPr>
              <a:t>ị gia tăng v</a:t>
            </a:r>
            <a:r>
              <a:rPr lang="en-US" sz="1950" b="1" kern="0">
                <a:solidFill>
                  <a:srgbClr val="0000FF"/>
                </a:solidFill>
                <a:latin typeface="Arial" charset="0"/>
              </a:rPr>
              <a:t>à b</a:t>
            </a:r>
            <a:r>
              <a:rPr lang="vi-VN" sz="1950" b="1" kern="0">
                <a:solidFill>
                  <a:srgbClr val="0000FF"/>
                </a:solidFill>
                <a:latin typeface="Arial" charset="0"/>
              </a:rPr>
              <a:t>ảo đảm quyền, lợi </a:t>
            </a:r>
            <a:r>
              <a:rPr lang="en-US" sz="1950" b="1" kern="0">
                <a:solidFill>
                  <a:srgbClr val="0000FF"/>
                </a:solidFill>
                <a:latin typeface="Arial" charset="0"/>
              </a:rPr>
              <a:t>ích h</a:t>
            </a:r>
            <a:r>
              <a:rPr lang="vi-VN" sz="1950" b="1" kern="0">
                <a:solidFill>
                  <a:srgbClr val="0000FF"/>
                </a:solidFill>
                <a:latin typeface="Arial" charset="0"/>
              </a:rPr>
              <a:t>ợp ph</a:t>
            </a:r>
            <a:r>
              <a:rPr lang="en-US" sz="1950" b="1" kern="0">
                <a:solidFill>
                  <a:srgbClr val="0000FF"/>
                </a:solidFill>
                <a:latin typeface="Arial" charset="0"/>
              </a:rPr>
              <a:t>áp khác cho khách du l</a:t>
            </a:r>
            <a:r>
              <a:rPr lang="vi-VN" sz="1950" b="1" kern="0">
                <a:solidFill>
                  <a:srgbClr val="0000FF"/>
                </a:solidFill>
                <a:latin typeface="Arial" charset="0"/>
              </a:rPr>
              <a:t>ịch</a:t>
            </a:r>
            <a:r>
              <a:rPr lang="vi-VN" sz="1950" b="1" kern="0" smtClean="0">
                <a:solidFill>
                  <a:srgbClr val="0000FF"/>
                </a:solidFill>
                <a:latin typeface="Arial" charset="0"/>
              </a:rPr>
              <a:t>.</a:t>
            </a:r>
            <a:endParaRPr lang="en-US" sz="1950" b="1" kern="0">
              <a:solidFill>
                <a:srgbClr val="0000FF"/>
              </a:solidFill>
              <a:latin typeface="Arial" charset="0"/>
            </a:endParaRPr>
          </a:p>
        </p:txBody>
      </p:sp>
    </p:spTree>
    <p:extLst>
      <p:ext uri="{BB962C8B-B14F-4D97-AF65-F5344CB8AC3E}">
        <p14:creationId xmlns:p14="http://schemas.microsoft.com/office/powerpoint/2010/main" val="910010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6. Sự tham gia của cộng đồng dân cư trong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phát </a:t>
            </a:r>
            <a:r>
              <a:rPr lang="en-US" sz="2400" b="1">
                <a:solidFill>
                  <a:srgbClr val="FF0000"/>
                </a:solidFill>
                <a:latin typeface="Arial" panose="020B0604020202020204" pitchFamily="34" charset="0"/>
                <a:cs typeface="Arial" panose="020B0604020202020204" pitchFamily="34" charset="0"/>
              </a:rPr>
              <a:t>triển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C</a:t>
            </a:r>
            <a:r>
              <a:rPr lang="vi-VN" sz="2400" b="1" kern="0">
                <a:solidFill>
                  <a:srgbClr val="0000FF"/>
                </a:solidFill>
                <a:latin typeface="Arial" charset="0"/>
              </a:rPr>
              <a:t>ộng đồng d</a:t>
            </a:r>
            <a:r>
              <a:rPr lang="en-US" sz="2400" b="1" kern="0">
                <a:solidFill>
                  <a:srgbClr val="0000FF"/>
                </a:solidFill>
                <a:latin typeface="Arial" charset="0"/>
              </a:rPr>
              <a:t>ân cư có quy</a:t>
            </a:r>
            <a:r>
              <a:rPr lang="vi-VN" sz="2400" b="1" kern="0">
                <a:solidFill>
                  <a:srgbClr val="0000FF"/>
                </a:solidFill>
                <a:latin typeface="Arial" charset="0"/>
              </a:rPr>
              <a:t>ền tham gia v</a:t>
            </a:r>
            <a:r>
              <a:rPr lang="en-US" sz="2400" b="1" kern="0">
                <a:solidFill>
                  <a:srgbClr val="0000FF"/>
                </a:solidFill>
                <a:latin typeface="Arial" charset="0"/>
              </a:rPr>
              <a:t>à hư</a:t>
            </a:r>
            <a:r>
              <a:rPr lang="vi-VN" sz="2400" b="1" kern="0">
                <a:solidFill>
                  <a:srgbClr val="0000FF"/>
                </a:solidFill>
                <a:latin typeface="Arial" charset="0"/>
              </a:rPr>
              <a:t>ởng lợi </a:t>
            </a:r>
            <a:r>
              <a:rPr lang="en-US" sz="2400" b="1" kern="0">
                <a:solidFill>
                  <a:srgbClr val="0000FF"/>
                </a:solidFill>
                <a:latin typeface="Arial" charset="0"/>
              </a:rPr>
              <a:t>ích h</a:t>
            </a:r>
            <a:r>
              <a:rPr lang="vi-VN" sz="2400" b="1" kern="0">
                <a:solidFill>
                  <a:srgbClr val="0000FF"/>
                </a:solidFill>
                <a:latin typeface="Arial" charset="0"/>
              </a:rPr>
              <a:t>ợp ph</a:t>
            </a:r>
            <a:r>
              <a:rPr lang="en-US" sz="2400" b="1" kern="0">
                <a:solidFill>
                  <a:srgbClr val="0000FF"/>
                </a:solidFill>
                <a:latin typeface="Arial" charset="0"/>
              </a:rPr>
              <a:t>áp t</a:t>
            </a:r>
            <a:r>
              <a:rPr lang="vi-VN" sz="2400" b="1" kern="0">
                <a:solidFill>
                  <a:srgbClr val="0000FF"/>
                </a:solidFill>
                <a:latin typeface="Arial" charset="0"/>
              </a:rPr>
              <a:t>ừ hoạt động du lịch; c</a:t>
            </a:r>
            <a:r>
              <a:rPr lang="en-US" sz="2400" b="1" kern="0">
                <a:solidFill>
                  <a:srgbClr val="0000FF"/>
                </a:solidFill>
                <a:latin typeface="Arial" charset="0"/>
              </a:rPr>
              <a:t>ó trách nhi</a:t>
            </a:r>
            <a:r>
              <a:rPr lang="vi-VN" sz="2400" b="1" kern="0">
                <a:solidFill>
                  <a:srgbClr val="0000FF"/>
                </a:solidFill>
                <a:latin typeface="Arial" charset="0"/>
              </a:rPr>
              <a:t>ệm bảo vệ t</a:t>
            </a:r>
            <a:r>
              <a:rPr lang="en-US" sz="2400" b="1" kern="0">
                <a:solidFill>
                  <a:srgbClr val="0000FF"/>
                </a:solidFill>
                <a:latin typeface="Arial" charset="0"/>
              </a:rPr>
              <a:t>ài nguyên du l</a:t>
            </a:r>
            <a:r>
              <a:rPr lang="vi-VN" sz="2400" b="1" kern="0">
                <a:solidFill>
                  <a:srgbClr val="0000FF"/>
                </a:solidFill>
                <a:latin typeface="Arial" charset="0"/>
              </a:rPr>
              <a:t>ịch, bản sắc văn h</a:t>
            </a:r>
            <a:r>
              <a:rPr lang="en-US" sz="2400" b="1" kern="0">
                <a:solidFill>
                  <a:srgbClr val="0000FF"/>
                </a:solidFill>
                <a:latin typeface="Arial" charset="0"/>
              </a:rPr>
              <a:t>óa đ</a:t>
            </a:r>
            <a:r>
              <a:rPr lang="vi-VN" sz="2400" b="1" kern="0">
                <a:solidFill>
                  <a:srgbClr val="0000FF"/>
                </a:solidFill>
                <a:latin typeface="Arial" charset="0"/>
              </a:rPr>
              <a:t>ịa phương; giữ g</a:t>
            </a:r>
            <a:r>
              <a:rPr lang="en-US" sz="2400" b="1" kern="0">
                <a:solidFill>
                  <a:srgbClr val="0000FF"/>
                </a:solidFill>
                <a:latin typeface="Arial" charset="0"/>
              </a:rPr>
              <a:t>ìn an ninh, tr</a:t>
            </a:r>
            <a:r>
              <a:rPr lang="vi-VN" sz="2400" b="1" kern="0">
                <a:solidFill>
                  <a:srgbClr val="0000FF"/>
                </a:solidFill>
                <a:latin typeface="Arial" charset="0"/>
              </a:rPr>
              <a:t>ật tự, an to</a:t>
            </a:r>
            <a:r>
              <a:rPr lang="en-US" sz="2400" b="1" kern="0">
                <a:solidFill>
                  <a:srgbClr val="0000FF"/>
                </a:solidFill>
                <a:latin typeface="Arial" charset="0"/>
              </a:rPr>
              <a:t>àn xã h</a:t>
            </a:r>
            <a:r>
              <a:rPr lang="vi-VN" sz="2400" b="1" kern="0">
                <a:solidFill>
                  <a:srgbClr val="0000FF"/>
                </a:solidFill>
                <a:latin typeface="Arial" charset="0"/>
              </a:rPr>
              <a:t>ội, bảo vệ m</a:t>
            </a:r>
            <a:r>
              <a:rPr lang="en-US" sz="2400" b="1" kern="0">
                <a:solidFill>
                  <a:srgbClr val="0000FF"/>
                </a:solidFill>
                <a:latin typeface="Arial" charset="0"/>
              </a:rPr>
              <a:t>ôi trư</a:t>
            </a:r>
            <a:r>
              <a:rPr lang="vi-VN" sz="2400" b="1" kern="0" smtClean="0">
                <a:solidFill>
                  <a:srgbClr val="0000FF"/>
                </a:solidFill>
                <a:latin typeface="Arial" charset="0"/>
              </a:rPr>
              <a:t>ờng.</a:t>
            </a:r>
            <a:endParaRPr lang="en-US" sz="24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C</a:t>
            </a:r>
            <a:r>
              <a:rPr lang="vi-VN" sz="2400" b="1" kern="0">
                <a:solidFill>
                  <a:srgbClr val="0000FF"/>
                </a:solidFill>
                <a:latin typeface="Arial" charset="0"/>
              </a:rPr>
              <a:t>ộng đồng d</a:t>
            </a:r>
            <a:r>
              <a:rPr lang="en-US" sz="2400" b="1" kern="0">
                <a:solidFill>
                  <a:srgbClr val="0000FF"/>
                </a:solidFill>
                <a:latin typeface="Arial" charset="0"/>
              </a:rPr>
              <a:t>ân cư đư</a:t>
            </a:r>
            <a:r>
              <a:rPr lang="vi-VN" sz="2400" b="1" kern="0">
                <a:solidFill>
                  <a:srgbClr val="0000FF"/>
                </a:solidFill>
                <a:latin typeface="Arial" charset="0"/>
              </a:rPr>
              <a:t>ợc tạo điều kiện để đầu tư ph</a:t>
            </a:r>
            <a:r>
              <a:rPr lang="en-US" sz="2400" b="1" kern="0">
                <a:solidFill>
                  <a:srgbClr val="0000FF"/>
                </a:solidFill>
                <a:latin typeface="Arial" charset="0"/>
              </a:rPr>
              <a:t>át tri</a:t>
            </a:r>
            <a:r>
              <a:rPr lang="vi-VN" sz="2400" b="1" kern="0">
                <a:solidFill>
                  <a:srgbClr val="0000FF"/>
                </a:solidFill>
                <a:latin typeface="Arial" charset="0"/>
              </a:rPr>
              <a:t>ển du lịch, kh</a:t>
            </a:r>
            <a:r>
              <a:rPr lang="en-US" sz="2400" b="1" kern="0">
                <a:solidFill>
                  <a:srgbClr val="0000FF"/>
                </a:solidFill>
                <a:latin typeface="Arial" charset="0"/>
              </a:rPr>
              <a:t>ôi ph</a:t>
            </a:r>
            <a:r>
              <a:rPr lang="vi-VN" sz="2400" b="1" kern="0">
                <a:solidFill>
                  <a:srgbClr val="0000FF"/>
                </a:solidFill>
                <a:latin typeface="Arial" charset="0"/>
              </a:rPr>
              <a:t>ục v</a:t>
            </a:r>
            <a:r>
              <a:rPr lang="en-US" sz="2400" b="1" kern="0">
                <a:solidFill>
                  <a:srgbClr val="0000FF"/>
                </a:solidFill>
                <a:latin typeface="Arial" charset="0"/>
              </a:rPr>
              <a:t>à phát huy các lo</a:t>
            </a:r>
            <a:r>
              <a:rPr lang="vi-VN" sz="2400" b="1" kern="0">
                <a:solidFill>
                  <a:srgbClr val="0000FF"/>
                </a:solidFill>
                <a:latin typeface="Arial" charset="0"/>
              </a:rPr>
              <a:t>ại h</a:t>
            </a:r>
            <a:r>
              <a:rPr lang="en-US" sz="2400" b="1" kern="0">
                <a:solidFill>
                  <a:srgbClr val="0000FF"/>
                </a:solidFill>
                <a:latin typeface="Arial" charset="0"/>
              </a:rPr>
              <a:t>ình văn hóa, ngh</a:t>
            </a:r>
            <a:r>
              <a:rPr lang="vi-VN" sz="2400" b="1" kern="0">
                <a:solidFill>
                  <a:srgbClr val="0000FF"/>
                </a:solidFill>
                <a:latin typeface="Arial" charset="0"/>
              </a:rPr>
              <a:t>ệ thuật d</a:t>
            </a:r>
            <a:r>
              <a:rPr lang="en-US" sz="2400" b="1" kern="0">
                <a:solidFill>
                  <a:srgbClr val="0000FF"/>
                </a:solidFill>
                <a:latin typeface="Arial" charset="0"/>
              </a:rPr>
              <a:t>ân gian, ngành, ngh</a:t>
            </a:r>
            <a:r>
              <a:rPr lang="vi-VN" sz="2400" b="1" kern="0">
                <a:solidFill>
                  <a:srgbClr val="0000FF"/>
                </a:solidFill>
                <a:latin typeface="Arial" charset="0"/>
              </a:rPr>
              <a:t>ề thủ c</a:t>
            </a:r>
            <a:r>
              <a:rPr lang="en-US" sz="2400" b="1" kern="0">
                <a:solidFill>
                  <a:srgbClr val="0000FF"/>
                </a:solidFill>
                <a:latin typeface="Arial" charset="0"/>
              </a:rPr>
              <a:t>ông truy</a:t>
            </a:r>
            <a:r>
              <a:rPr lang="vi-VN" sz="2400" b="1" kern="0">
                <a:solidFill>
                  <a:srgbClr val="0000FF"/>
                </a:solidFill>
                <a:latin typeface="Arial" charset="0"/>
              </a:rPr>
              <a:t>ền thống, sản xuất h</a:t>
            </a:r>
            <a:r>
              <a:rPr lang="en-US" sz="2400" b="1" kern="0">
                <a:solidFill>
                  <a:srgbClr val="0000FF"/>
                </a:solidFill>
                <a:latin typeface="Arial" charset="0"/>
              </a:rPr>
              <a:t>àng hóa c</a:t>
            </a:r>
            <a:r>
              <a:rPr lang="vi-VN" sz="2400" b="1" kern="0">
                <a:solidFill>
                  <a:srgbClr val="0000FF"/>
                </a:solidFill>
                <a:latin typeface="Arial" charset="0"/>
              </a:rPr>
              <a:t>ủa địa phương phục vụ kh</a:t>
            </a:r>
            <a:r>
              <a:rPr lang="en-US" sz="2400" b="1" kern="0">
                <a:solidFill>
                  <a:srgbClr val="0000FF"/>
                </a:solidFill>
                <a:latin typeface="Arial" charset="0"/>
              </a:rPr>
              <a:t>ách du l</a:t>
            </a:r>
            <a:r>
              <a:rPr lang="vi-VN" sz="2400" b="1" kern="0">
                <a:solidFill>
                  <a:srgbClr val="0000FF"/>
                </a:solidFill>
                <a:latin typeface="Arial" charset="0"/>
              </a:rPr>
              <a:t>ịch, g</a:t>
            </a:r>
            <a:r>
              <a:rPr lang="en-US" sz="2400" b="1" kern="0">
                <a:solidFill>
                  <a:srgbClr val="0000FF"/>
                </a:solidFill>
                <a:latin typeface="Arial" charset="0"/>
              </a:rPr>
              <a:t>óp ph</a:t>
            </a:r>
            <a:r>
              <a:rPr lang="vi-VN" sz="2400" b="1" kern="0">
                <a:solidFill>
                  <a:srgbClr val="0000FF"/>
                </a:solidFill>
                <a:latin typeface="Arial" charset="0"/>
              </a:rPr>
              <a:t>ần n</a:t>
            </a:r>
            <a:r>
              <a:rPr lang="en-US" sz="2400" b="1" kern="0">
                <a:solidFill>
                  <a:srgbClr val="0000FF"/>
                </a:solidFill>
                <a:latin typeface="Arial" charset="0"/>
              </a:rPr>
              <a:t>âng cao đ</a:t>
            </a:r>
            <a:r>
              <a:rPr lang="vi-VN" sz="2400" b="1" kern="0">
                <a:solidFill>
                  <a:srgbClr val="0000FF"/>
                </a:solidFill>
                <a:latin typeface="Arial" charset="0"/>
              </a:rPr>
              <a:t>ời sống vật chất v</a:t>
            </a:r>
            <a:r>
              <a:rPr lang="en-US" sz="2400" b="1" kern="0">
                <a:solidFill>
                  <a:srgbClr val="0000FF"/>
                </a:solidFill>
                <a:latin typeface="Arial" charset="0"/>
              </a:rPr>
              <a:t>à tinh th</a:t>
            </a:r>
            <a:r>
              <a:rPr lang="vi-VN" sz="2400" b="1" kern="0">
                <a:solidFill>
                  <a:srgbClr val="0000FF"/>
                </a:solidFill>
                <a:latin typeface="Arial" charset="0"/>
              </a:rPr>
              <a:t>ần của người d</a:t>
            </a:r>
            <a:r>
              <a:rPr lang="en-US" sz="2400" b="1" kern="0">
                <a:solidFill>
                  <a:srgbClr val="0000FF"/>
                </a:solidFill>
                <a:latin typeface="Arial" charset="0"/>
              </a:rPr>
              <a:t>ân đ</a:t>
            </a:r>
            <a:r>
              <a:rPr lang="vi-VN" sz="2400" b="1" kern="0">
                <a:solidFill>
                  <a:srgbClr val="0000FF"/>
                </a:solidFill>
                <a:latin typeface="Arial" charset="0"/>
              </a:rPr>
              <a:t>ịa phương</a:t>
            </a:r>
            <a:r>
              <a:rPr lang="vi-VN"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2107868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9. Các hành vi bị nghiêm cấm trong hoạt động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Làm </a:t>
            </a:r>
            <a:r>
              <a:rPr lang="en-US" sz="2400" b="1" kern="0">
                <a:solidFill>
                  <a:srgbClr val="0000FF"/>
                </a:solidFill>
                <a:latin typeface="Arial" charset="0"/>
              </a:rPr>
              <a:t>phương h</a:t>
            </a:r>
            <a:r>
              <a:rPr lang="vi-VN" sz="2400" b="1" kern="0">
                <a:solidFill>
                  <a:srgbClr val="0000FF"/>
                </a:solidFill>
                <a:latin typeface="Arial" charset="0"/>
              </a:rPr>
              <a:t>ại đến chủ quyền, lợi </a:t>
            </a:r>
            <a:r>
              <a:rPr lang="en-US" sz="2400" b="1" kern="0">
                <a:solidFill>
                  <a:srgbClr val="0000FF"/>
                </a:solidFill>
                <a:latin typeface="Arial" charset="0"/>
              </a:rPr>
              <a:t>ích qu</a:t>
            </a:r>
            <a:r>
              <a:rPr lang="vi-VN" sz="2400" b="1" kern="0">
                <a:solidFill>
                  <a:srgbClr val="0000FF"/>
                </a:solidFill>
                <a:latin typeface="Arial" charset="0"/>
              </a:rPr>
              <a:t>ốc gia, quốc ph</a:t>
            </a:r>
            <a:r>
              <a:rPr lang="en-US" sz="2400" b="1" kern="0">
                <a:solidFill>
                  <a:srgbClr val="0000FF"/>
                </a:solidFill>
                <a:latin typeface="Arial" charset="0"/>
              </a:rPr>
              <a:t>òng, an ninh, tr</a:t>
            </a:r>
            <a:r>
              <a:rPr lang="vi-VN" sz="2400" b="1" kern="0">
                <a:solidFill>
                  <a:srgbClr val="0000FF"/>
                </a:solidFill>
                <a:latin typeface="Arial" charset="0"/>
              </a:rPr>
              <a:t>ật tự, an to</a:t>
            </a:r>
            <a:r>
              <a:rPr lang="en-US" sz="2400" b="1" kern="0">
                <a:solidFill>
                  <a:srgbClr val="0000FF"/>
                </a:solidFill>
                <a:latin typeface="Arial" charset="0"/>
              </a:rPr>
              <a:t>àn xã h</a:t>
            </a:r>
            <a:r>
              <a:rPr lang="vi-VN" sz="2400" b="1" kern="0">
                <a:solidFill>
                  <a:srgbClr val="0000FF"/>
                </a:solidFill>
                <a:latin typeface="Arial" charset="0"/>
              </a:rPr>
              <a:t>ội, truyền thống văn h</a:t>
            </a:r>
            <a:r>
              <a:rPr lang="en-US" sz="2400" b="1" kern="0">
                <a:solidFill>
                  <a:srgbClr val="0000FF"/>
                </a:solidFill>
                <a:latin typeface="Arial" charset="0"/>
              </a:rPr>
              <a:t>óa, đ</a:t>
            </a:r>
            <a:r>
              <a:rPr lang="vi-VN" sz="2400" b="1" kern="0">
                <a:solidFill>
                  <a:srgbClr val="0000FF"/>
                </a:solidFill>
                <a:latin typeface="Arial" charset="0"/>
              </a:rPr>
              <a:t>ạo đức, thuần phong mỹ tục của d</a:t>
            </a:r>
            <a:r>
              <a:rPr lang="en-US" sz="2400" b="1" kern="0">
                <a:solidFill>
                  <a:srgbClr val="0000FF"/>
                </a:solidFill>
                <a:latin typeface="Arial" charset="0"/>
              </a:rPr>
              <a:t>ân t</a:t>
            </a:r>
            <a:r>
              <a:rPr lang="vi-VN" sz="2400" b="1" kern="0" smtClean="0">
                <a:solidFill>
                  <a:srgbClr val="0000FF"/>
                </a:solidFill>
                <a:latin typeface="Arial" charset="0"/>
              </a:rPr>
              <a:t>ộc.</a:t>
            </a:r>
            <a:endParaRPr lang="en-US" sz="24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L</a:t>
            </a:r>
            <a:r>
              <a:rPr lang="vi-VN" sz="2400" b="1" kern="0">
                <a:solidFill>
                  <a:srgbClr val="0000FF"/>
                </a:solidFill>
                <a:latin typeface="Arial" charset="0"/>
              </a:rPr>
              <a:t>ợi dụng hoạt động du lịch để đưa người từ Việt Nam ra nước ngo</a:t>
            </a:r>
            <a:r>
              <a:rPr lang="en-US" sz="2400" b="1" kern="0">
                <a:solidFill>
                  <a:srgbClr val="0000FF"/>
                </a:solidFill>
                <a:latin typeface="Arial" charset="0"/>
              </a:rPr>
              <a:t>ài ho</a:t>
            </a:r>
            <a:r>
              <a:rPr lang="vi-VN" sz="2400" b="1" kern="0">
                <a:solidFill>
                  <a:srgbClr val="0000FF"/>
                </a:solidFill>
                <a:latin typeface="Arial" charset="0"/>
              </a:rPr>
              <a:t>ặc từ nước ngo</a:t>
            </a:r>
            <a:r>
              <a:rPr lang="en-US" sz="2400" b="1" kern="0">
                <a:solidFill>
                  <a:srgbClr val="0000FF"/>
                </a:solidFill>
                <a:latin typeface="Arial" charset="0"/>
              </a:rPr>
              <a:t>ài vào Vi</a:t>
            </a:r>
            <a:r>
              <a:rPr lang="vi-VN" sz="2400" b="1" kern="0">
                <a:solidFill>
                  <a:srgbClr val="0000FF"/>
                </a:solidFill>
                <a:latin typeface="Arial" charset="0"/>
              </a:rPr>
              <a:t>ệt Nam tr</a:t>
            </a:r>
            <a:r>
              <a:rPr lang="en-US" sz="2400" b="1" kern="0">
                <a:solidFill>
                  <a:srgbClr val="0000FF"/>
                </a:solidFill>
                <a:latin typeface="Arial" charset="0"/>
              </a:rPr>
              <a:t>ái pháp luật</a:t>
            </a:r>
            <a:r>
              <a:rPr lang="vi-VN" sz="2400" b="1" kern="0" smtClean="0">
                <a:solidFill>
                  <a:srgbClr val="0000FF"/>
                </a:solidFill>
                <a:latin typeface="Arial" charset="0"/>
              </a:rPr>
              <a:t>.</a:t>
            </a:r>
            <a:endParaRPr lang="en-US" sz="24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Xâm </a:t>
            </a:r>
            <a:r>
              <a:rPr lang="en-US" sz="2400" b="1" kern="0">
                <a:solidFill>
                  <a:srgbClr val="0000FF"/>
                </a:solidFill>
                <a:latin typeface="Arial" charset="0"/>
              </a:rPr>
              <a:t>h</a:t>
            </a:r>
            <a:r>
              <a:rPr lang="vi-VN" sz="2400" b="1" kern="0">
                <a:solidFill>
                  <a:srgbClr val="0000FF"/>
                </a:solidFill>
                <a:latin typeface="Arial" charset="0"/>
              </a:rPr>
              <a:t>ại t</a:t>
            </a:r>
            <a:r>
              <a:rPr lang="en-US" sz="2400" b="1" kern="0">
                <a:solidFill>
                  <a:srgbClr val="0000FF"/>
                </a:solidFill>
                <a:latin typeface="Arial" charset="0"/>
              </a:rPr>
              <a:t>ài nguyên du l</a:t>
            </a:r>
            <a:r>
              <a:rPr lang="vi-VN" sz="2400" b="1" kern="0">
                <a:solidFill>
                  <a:srgbClr val="0000FF"/>
                </a:solidFill>
                <a:latin typeface="Arial" charset="0"/>
              </a:rPr>
              <a:t>ịch, m</a:t>
            </a:r>
            <a:r>
              <a:rPr lang="en-US" sz="2400" b="1" kern="0">
                <a:solidFill>
                  <a:srgbClr val="0000FF"/>
                </a:solidFill>
                <a:latin typeface="Arial" charset="0"/>
              </a:rPr>
              <a:t>ôi trư</a:t>
            </a:r>
            <a:r>
              <a:rPr lang="vi-VN" sz="2400" b="1" kern="0">
                <a:solidFill>
                  <a:srgbClr val="0000FF"/>
                </a:solidFill>
                <a:latin typeface="Arial" charset="0"/>
              </a:rPr>
              <a:t>ờng du </a:t>
            </a:r>
            <a:r>
              <a:rPr lang="vi-VN" sz="2400" b="1" kern="0" smtClean="0">
                <a:solidFill>
                  <a:srgbClr val="0000FF"/>
                </a:solidFill>
                <a:latin typeface="Arial" charset="0"/>
              </a:rPr>
              <a:t>lịch.</a:t>
            </a:r>
            <a:endParaRPr lang="en-US" sz="24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Phân </a:t>
            </a:r>
            <a:r>
              <a:rPr lang="en-US" sz="2400" b="1" kern="0">
                <a:solidFill>
                  <a:srgbClr val="0000FF"/>
                </a:solidFill>
                <a:latin typeface="Arial" charset="0"/>
              </a:rPr>
              <a:t>bi</a:t>
            </a:r>
            <a:r>
              <a:rPr lang="vi-VN" sz="2400" b="1" kern="0">
                <a:solidFill>
                  <a:srgbClr val="0000FF"/>
                </a:solidFill>
                <a:latin typeface="Arial" charset="0"/>
              </a:rPr>
              <a:t>ệt đối xử với kh</a:t>
            </a:r>
            <a:r>
              <a:rPr lang="en-US" sz="2400" b="1" kern="0">
                <a:solidFill>
                  <a:srgbClr val="0000FF"/>
                </a:solidFill>
                <a:latin typeface="Arial" charset="0"/>
              </a:rPr>
              <a:t>ách du l</a:t>
            </a:r>
            <a:r>
              <a:rPr lang="vi-VN" sz="2400" b="1" kern="0">
                <a:solidFill>
                  <a:srgbClr val="0000FF"/>
                </a:solidFill>
                <a:latin typeface="Arial" charset="0"/>
              </a:rPr>
              <a:t>ịch, thu lợi bất hợp ph</a:t>
            </a:r>
            <a:r>
              <a:rPr lang="en-US" sz="2400" b="1" kern="0">
                <a:solidFill>
                  <a:srgbClr val="0000FF"/>
                </a:solidFill>
                <a:latin typeface="Arial" charset="0"/>
              </a:rPr>
              <a:t>áp t</a:t>
            </a:r>
            <a:r>
              <a:rPr lang="vi-VN" sz="2400" b="1" kern="0">
                <a:solidFill>
                  <a:srgbClr val="0000FF"/>
                </a:solidFill>
                <a:latin typeface="Arial" charset="0"/>
              </a:rPr>
              <a:t>ừ kh</a:t>
            </a:r>
            <a:r>
              <a:rPr lang="en-US" sz="2400" b="1" kern="0">
                <a:solidFill>
                  <a:srgbClr val="0000FF"/>
                </a:solidFill>
                <a:latin typeface="Arial" charset="0"/>
              </a:rPr>
              <a:t>ách du l</a:t>
            </a:r>
            <a:r>
              <a:rPr lang="vi-VN" sz="2400" b="1" kern="0">
                <a:solidFill>
                  <a:srgbClr val="0000FF"/>
                </a:solidFill>
                <a:latin typeface="Arial" charset="0"/>
              </a:rPr>
              <a:t>ịch; tranh gi</a:t>
            </a:r>
            <a:r>
              <a:rPr lang="en-US" sz="2400" b="1" kern="0">
                <a:solidFill>
                  <a:srgbClr val="0000FF"/>
                </a:solidFill>
                <a:latin typeface="Arial" charset="0"/>
              </a:rPr>
              <a:t>ành khách du l</a:t>
            </a:r>
            <a:r>
              <a:rPr lang="vi-VN" sz="2400" b="1" kern="0">
                <a:solidFill>
                  <a:srgbClr val="0000FF"/>
                </a:solidFill>
                <a:latin typeface="Arial" charset="0"/>
              </a:rPr>
              <a:t>ịch, n</a:t>
            </a:r>
            <a:r>
              <a:rPr lang="en-US" sz="2400" b="1" kern="0">
                <a:solidFill>
                  <a:srgbClr val="0000FF"/>
                </a:solidFill>
                <a:latin typeface="Arial" charset="0"/>
              </a:rPr>
              <a:t>ài ép khách du l</a:t>
            </a:r>
            <a:r>
              <a:rPr lang="vi-VN" sz="2400" b="1" kern="0">
                <a:solidFill>
                  <a:srgbClr val="0000FF"/>
                </a:solidFill>
                <a:latin typeface="Arial" charset="0"/>
              </a:rPr>
              <a:t>ịch mua h</a:t>
            </a:r>
            <a:r>
              <a:rPr lang="en-US" sz="2400" b="1" kern="0">
                <a:solidFill>
                  <a:srgbClr val="0000FF"/>
                </a:solidFill>
                <a:latin typeface="Arial" charset="0"/>
              </a:rPr>
              <a:t>àng hóa, d</a:t>
            </a:r>
            <a:r>
              <a:rPr lang="vi-VN" sz="2400" b="1" kern="0">
                <a:solidFill>
                  <a:srgbClr val="0000FF"/>
                </a:solidFill>
                <a:latin typeface="Arial" charset="0"/>
              </a:rPr>
              <a:t>ịch vụ</a:t>
            </a:r>
            <a:r>
              <a:rPr lang="vi-VN"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314979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9. Các hành vi bị nghiêm cấm trong hoạt động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800"/>
              </a:spcBef>
              <a:spcAft>
                <a:spcPts val="0"/>
              </a:spcAft>
              <a:buClr>
                <a:srgbClr val="FF0000"/>
              </a:buClr>
              <a:buFont typeface="+mj-lt"/>
              <a:buAutoNum type="arabicPeriod" startAt="5"/>
              <a:defRPr/>
            </a:pPr>
            <a:r>
              <a:rPr lang="en-US" sz="2100" b="1" kern="0" smtClean="0">
                <a:solidFill>
                  <a:srgbClr val="0000FF"/>
                </a:solidFill>
                <a:latin typeface="Arial" charset="0"/>
              </a:rPr>
              <a:t>Kinh </a:t>
            </a:r>
            <a:r>
              <a:rPr lang="en-US" sz="2100" b="1" kern="0">
                <a:solidFill>
                  <a:srgbClr val="0000FF"/>
                </a:solidFill>
                <a:latin typeface="Arial" charset="0"/>
              </a:rPr>
              <a:t>doanh du l</a:t>
            </a:r>
            <a:r>
              <a:rPr lang="vi-VN" sz="2100" b="1" kern="0">
                <a:solidFill>
                  <a:srgbClr val="0000FF"/>
                </a:solidFill>
                <a:latin typeface="Arial" charset="0"/>
              </a:rPr>
              <a:t>ịch khi kh</a:t>
            </a:r>
            <a:r>
              <a:rPr lang="en-US" sz="2100" b="1" kern="0">
                <a:solidFill>
                  <a:srgbClr val="0000FF"/>
                </a:solidFill>
                <a:latin typeface="Arial" charset="0"/>
              </a:rPr>
              <a:t>ông đ</a:t>
            </a:r>
            <a:r>
              <a:rPr lang="vi-VN" sz="2100" b="1" kern="0">
                <a:solidFill>
                  <a:srgbClr val="0000FF"/>
                </a:solidFill>
                <a:latin typeface="Arial" charset="0"/>
              </a:rPr>
              <a:t>ủ điều kiện kinh doanh, kh</a:t>
            </a:r>
            <a:r>
              <a:rPr lang="en-US" sz="2100" b="1" kern="0">
                <a:solidFill>
                  <a:srgbClr val="0000FF"/>
                </a:solidFill>
                <a:latin typeface="Arial" charset="0"/>
              </a:rPr>
              <a:t>ông có gi</a:t>
            </a:r>
            <a:r>
              <a:rPr lang="vi-VN" sz="2100" b="1" kern="0">
                <a:solidFill>
                  <a:srgbClr val="0000FF"/>
                </a:solidFill>
                <a:latin typeface="Arial" charset="0"/>
              </a:rPr>
              <a:t>ấy ph</a:t>
            </a:r>
            <a:r>
              <a:rPr lang="en-US" sz="2100" b="1" kern="0">
                <a:solidFill>
                  <a:srgbClr val="0000FF"/>
                </a:solidFill>
                <a:latin typeface="Arial" charset="0"/>
              </a:rPr>
              <a:t>ép kinh doanh ho</a:t>
            </a:r>
            <a:r>
              <a:rPr lang="vi-VN" sz="2100" b="1" kern="0">
                <a:solidFill>
                  <a:srgbClr val="0000FF"/>
                </a:solidFill>
                <a:latin typeface="Arial" charset="0"/>
              </a:rPr>
              <a:t>ặc kh</a:t>
            </a:r>
            <a:r>
              <a:rPr lang="en-US" sz="2100" b="1" kern="0">
                <a:solidFill>
                  <a:srgbClr val="0000FF"/>
                </a:solidFill>
                <a:latin typeface="Arial" charset="0"/>
              </a:rPr>
              <a:t>ông duy trì điều</a:t>
            </a:r>
            <a:r>
              <a:rPr lang="vi-VN" sz="2100" b="1" kern="0">
                <a:solidFill>
                  <a:srgbClr val="0000FF"/>
                </a:solidFill>
                <a:latin typeface="Arial" charset="0"/>
              </a:rPr>
              <a:t> kiện kinh doanh trong qu</a:t>
            </a:r>
            <a:r>
              <a:rPr lang="en-US" sz="2100" b="1" kern="0">
                <a:solidFill>
                  <a:srgbClr val="0000FF"/>
                </a:solidFill>
                <a:latin typeface="Arial" charset="0"/>
              </a:rPr>
              <a:t>á trình ho</a:t>
            </a:r>
            <a:r>
              <a:rPr lang="vi-VN" sz="2100" b="1" kern="0">
                <a:solidFill>
                  <a:srgbClr val="0000FF"/>
                </a:solidFill>
                <a:latin typeface="Arial" charset="0"/>
              </a:rPr>
              <a:t>ạt động theo quy định của Luật n</a:t>
            </a:r>
            <a:r>
              <a:rPr lang="en-US" sz="2100" b="1" kern="0">
                <a:solidFill>
                  <a:srgbClr val="0000FF"/>
                </a:solidFill>
                <a:latin typeface="Arial" charset="0"/>
              </a:rPr>
              <a:t>ày và quy đ</a:t>
            </a:r>
            <a:r>
              <a:rPr lang="vi-VN" sz="2100" b="1" kern="0">
                <a:solidFill>
                  <a:srgbClr val="0000FF"/>
                </a:solidFill>
                <a:latin typeface="Arial" charset="0"/>
              </a:rPr>
              <a:t>ịnh kh</a:t>
            </a:r>
            <a:r>
              <a:rPr lang="en-US" sz="2100" b="1" kern="0">
                <a:solidFill>
                  <a:srgbClr val="0000FF"/>
                </a:solidFill>
                <a:latin typeface="Arial" charset="0"/>
              </a:rPr>
              <a:t>ác c</a:t>
            </a:r>
            <a:r>
              <a:rPr lang="vi-VN" sz="2100" b="1" kern="0">
                <a:solidFill>
                  <a:srgbClr val="0000FF"/>
                </a:solidFill>
                <a:latin typeface="Arial" charset="0"/>
              </a:rPr>
              <a:t>ủa ph</a:t>
            </a:r>
            <a:r>
              <a:rPr lang="en-US" sz="2100" b="1" kern="0">
                <a:solidFill>
                  <a:srgbClr val="0000FF"/>
                </a:solidFill>
                <a:latin typeface="Arial" charset="0"/>
              </a:rPr>
              <a:t>áp luật</a:t>
            </a:r>
            <a:r>
              <a:rPr lang="vi-VN" sz="2100" b="1" kern="0">
                <a:solidFill>
                  <a:srgbClr val="0000FF"/>
                </a:solidFill>
                <a:latin typeface="Arial" charset="0"/>
              </a:rPr>
              <a:t> c</a:t>
            </a:r>
            <a:r>
              <a:rPr lang="en-US" sz="2100" b="1" kern="0">
                <a:solidFill>
                  <a:srgbClr val="0000FF"/>
                </a:solidFill>
                <a:latin typeface="Arial" charset="0"/>
              </a:rPr>
              <a:t>ó liên </a:t>
            </a:r>
            <a:r>
              <a:rPr lang="en-US" sz="2100" b="1" kern="0" smtClean="0">
                <a:solidFill>
                  <a:srgbClr val="0000FF"/>
                </a:solidFill>
                <a:latin typeface="Arial" charset="0"/>
              </a:rPr>
              <a:t>quan.</a:t>
            </a:r>
          </a:p>
          <a:p>
            <a:pPr indent="-457200" algn="just" eaLnBrk="1" hangingPunct="1">
              <a:lnSpc>
                <a:spcPct val="106000"/>
              </a:lnSpc>
              <a:spcBef>
                <a:spcPts val="800"/>
              </a:spcBef>
              <a:spcAft>
                <a:spcPts val="0"/>
              </a:spcAft>
              <a:buClr>
                <a:srgbClr val="FF0000"/>
              </a:buClr>
              <a:buFont typeface="+mj-lt"/>
              <a:buAutoNum type="arabicPeriod" startAt="5"/>
              <a:defRPr/>
            </a:pPr>
            <a:r>
              <a:rPr lang="en-US" sz="2100" b="1" kern="0" smtClean="0">
                <a:solidFill>
                  <a:srgbClr val="0000FF"/>
                </a:solidFill>
                <a:latin typeface="Arial" charset="0"/>
              </a:rPr>
              <a:t>S</a:t>
            </a:r>
            <a:r>
              <a:rPr lang="vi-VN" sz="2100" b="1" kern="0">
                <a:solidFill>
                  <a:srgbClr val="0000FF"/>
                </a:solidFill>
                <a:latin typeface="Arial" charset="0"/>
              </a:rPr>
              <a:t>ử dụng giấy ph</a:t>
            </a:r>
            <a:r>
              <a:rPr lang="en-US" sz="2100" b="1" kern="0">
                <a:solidFill>
                  <a:srgbClr val="0000FF"/>
                </a:solidFill>
                <a:latin typeface="Arial" charset="0"/>
              </a:rPr>
              <a:t>ép kinh doanh d</a:t>
            </a:r>
            <a:r>
              <a:rPr lang="vi-VN" sz="2100" b="1" kern="0">
                <a:solidFill>
                  <a:srgbClr val="0000FF"/>
                </a:solidFill>
                <a:latin typeface="Arial" charset="0"/>
              </a:rPr>
              <a:t>ịch vụ lữ h</a:t>
            </a:r>
            <a:r>
              <a:rPr lang="en-US" sz="2100" b="1" kern="0">
                <a:solidFill>
                  <a:srgbClr val="0000FF"/>
                </a:solidFill>
                <a:latin typeface="Arial" charset="0"/>
              </a:rPr>
              <a:t>ành c</a:t>
            </a:r>
            <a:r>
              <a:rPr lang="vi-VN" sz="2100" b="1" kern="0">
                <a:solidFill>
                  <a:srgbClr val="0000FF"/>
                </a:solidFill>
                <a:latin typeface="Arial" charset="0"/>
              </a:rPr>
              <a:t>ủa doanh nghiệp kinh doanh dịch vụ lữ h</a:t>
            </a:r>
            <a:r>
              <a:rPr lang="en-US" sz="2100" b="1" kern="0">
                <a:solidFill>
                  <a:srgbClr val="0000FF"/>
                </a:solidFill>
                <a:latin typeface="Arial" charset="0"/>
              </a:rPr>
              <a:t>ành khác ho</a:t>
            </a:r>
            <a:r>
              <a:rPr lang="vi-VN" sz="2100" b="1" kern="0">
                <a:solidFill>
                  <a:srgbClr val="0000FF"/>
                </a:solidFill>
                <a:latin typeface="Arial" charset="0"/>
              </a:rPr>
              <a:t>ặc cho tổ chức, c</a:t>
            </a:r>
            <a:r>
              <a:rPr lang="en-US" sz="2100" b="1" kern="0">
                <a:solidFill>
                  <a:srgbClr val="0000FF"/>
                </a:solidFill>
                <a:latin typeface="Arial" charset="0"/>
              </a:rPr>
              <a:t>á nhân khác s</a:t>
            </a:r>
            <a:r>
              <a:rPr lang="vi-VN" sz="2100" b="1" kern="0">
                <a:solidFill>
                  <a:srgbClr val="0000FF"/>
                </a:solidFill>
                <a:latin typeface="Arial" charset="0"/>
              </a:rPr>
              <a:t>ử dụng giấy ph</a:t>
            </a:r>
            <a:r>
              <a:rPr lang="en-US" sz="2100" b="1" kern="0">
                <a:solidFill>
                  <a:srgbClr val="0000FF"/>
                </a:solidFill>
                <a:latin typeface="Arial" charset="0"/>
              </a:rPr>
              <a:t>ép kinh doanh d</a:t>
            </a:r>
            <a:r>
              <a:rPr lang="vi-VN" sz="2100" b="1" kern="0">
                <a:solidFill>
                  <a:srgbClr val="0000FF"/>
                </a:solidFill>
                <a:latin typeface="Arial" charset="0"/>
              </a:rPr>
              <a:t>ịch vụ lữ h</a:t>
            </a:r>
            <a:r>
              <a:rPr lang="en-US" sz="2100" b="1" kern="0">
                <a:solidFill>
                  <a:srgbClr val="0000FF"/>
                </a:solidFill>
                <a:latin typeface="Arial" charset="0"/>
              </a:rPr>
              <a:t>ành c</a:t>
            </a:r>
            <a:r>
              <a:rPr lang="vi-VN" sz="2100" b="1" kern="0">
                <a:solidFill>
                  <a:srgbClr val="0000FF"/>
                </a:solidFill>
                <a:latin typeface="Arial" charset="0"/>
              </a:rPr>
              <a:t>ủa doanh nghiệp để hoạt động kinh </a:t>
            </a:r>
            <a:r>
              <a:rPr lang="vi-VN" sz="2100" b="1" kern="0" smtClean="0">
                <a:solidFill>
                  <a:srgbClr val="0000FF"/>
                </a:solidFill>
                <a:latin typeface="Arial" charset="0"/>
              </a:rPr>
              <a:t>doanh.</a:t>
            </a:r>
            <a:endParaRPr lang="en-US" sz="2100" b="1" kern="0" smtClean="0">
              <a:solidFill>
                <a:srgbClr val="0000FF"/>
              </a:solidFill>
              <a:latin typeface="Arial" charset="0"/>
            </a:endParaRPr>
          </a:p>
          <a:p>
            <a:pPr indent="-457200" algn="just" eaLnBrk="1" hangingPunct="1">
              <a:lnSpc>
                <a:spcPct val="106000"/>
              </a:lnSpc>
              <a:spcBef>
                <a:spcPts val="800"/>
              </a:spcBef>
              <a:spcAft>
                <a:spcPts val="0"/>
              </a:spcAft>
              <a:buClr>
                <a:srgbClr val="FF0000"/>
              </a:buClr>
              <a:buFont typeface="+mj-lt"/>
              <a:buAutoNum type="arabicPeriod" startAt="5"/>
              <a:defRPr/>
            </a:pPr>
            <a:r>
              <a:rPr lang="en-US" sz="2100" b="1" kern="0" smtClean="0">
                <a:solidFill>
                  <a:srgbClr val="0000FF"/>
                </a:solidFill>
                <a:latin typeface="Arial" charset="0"/>
              </a:rPr>
              <a:t>Hành </a:t>
            </a:r>
            <a:r>
              <a:rPr lang="en-US" sz="2100" b="1" kern="0">
                <a:solidFill>
                  <a:srgbClr val="0000FF"/>
                </a:solidFill>
                <a:latin typeface="Arial" charset="0"/>
              </a:rPr>
              <a:t>ngh</a:t>
            </a:r>
            <a:r>
              <a:rPr lang="vi-VN" sz="2100" b="1" kern="0">
                <a:solidFill>
                  <a:srgbClr val="0000FF"/>
                </a:solidFill>
                <a:latin typeface="Arial" charset="0"/>
              </a:rPr>
              <a:t>ề </a:t>
            </a:r>
            <a:r>
              <a:rPr lang="vi-VN" sz="2100" b="1" kern="0" smtClean="0">
                <a:solidFill>
                  <a:srgbClr val="0000FF"/>
                </a:solidFill>
                <a:latin typeface="Arial" charset="0"/>
              </a:rPr>
              <a:t>hướng dẫn </a:t>
            </a:r>
            <a:r>
              <a:rPr lang="en-US" sz="2100" b="1" kern="0" smtClean="0">
                <a:solidFill>
                  <a:srgbClr val="0000FF"/>
                </a:solidFill>
                <a:latin typeface="Arial" charset="0"/>
              </a:rPr>
              <a:t>DL </a:t>
            </a:r>
            <a:r>
              <a:rPr lang="vi-VN" sz="2100" b="1" kern="0" smtClean="0">
                <a:solidFill>
                  <a:srgbClr val="0000FF"/>
                </a:solidFill>
                <a:latin typeface="Arial" charset="0"/>
              </a:rPr>
              <a:t>khi </a:t>
            </a:r>
            <a:r>
              <a:rPr lang="vi-VN" sz="2100" b="1" kern="0">
                <a:solidFill>
                  <a:srgbClr val="0000FF"/>
                </a:solidFill>
                <a:latin typeface="Arial" charset="0"/>
              </a:rPr>
              <a:t>kh</a:t>
            </a:r>
            <a:r>
              <a:rPr lang="en-US" sz="2100" b="1" kern="0">
                <a:solidFill>
                  <a:srgbClr val="0000FF"/>
                </a:solidFill>
                <a:latin typeface="Arial" charset="0"/>
              </a:rPr>
              <a:t>ông đ</a:t>
            </a:r>
            <a:r>
              <a:rPr lang="vi-VN" sz="2100" b="1" kern="0">
                <a:solidFill>
                  <a:srgbClr val="0000FF"/>
                </a:solidFill>
                <a:latin typeface="Arial" charset="0"/>
              </a:rPr>
              <a:t>ủ điều kiện h</a:t>
            </a:r>
            <a:r>
              <a:rPr lang="en-US" sz="2100" b="1" kern="0">
                <a:solidFill>
                  <a:srgbClr val="0000FF"/>
                </a:solidFill>
                <a:latin typeface="Arial" charset="0"/>
              </a:rPr>
              <a:t>ành ngh</a:t>
            </a:r>
            <a:r>
              <a:rPr lang="vi-VN" sz="2100" b="1" kern="0" smtClean="0">
                <a:solidFill>
                  <a:srgbClr val="0000FF"/>
                </a:solidFill>
                <a:latin typeface="Arial" charset="0"/>
              </a:rPr>
              <a:t>ề.</a:t>
            </a:r>
            <a:endParaRPr lang="en-US" sz="2100" b="1" kern="0" smtClean="0">
              <a:solidFill>
                <a:srgbClr val="0000FF"/>
              </a:solidFill>
              <a:latin typeface="Arial" charset="0"/>
            </a:endParaRPr>
          </a:p>
          <a:p>
            <a:pPr indent="-457200" algn="just" eaLnBrk="1" hangingPunct="1">
              <a:lnSpc>
                <a:spcPct val="106000"/>
              </a:lnSpc>
              <a:spcBef>
                <a:spcPts val="800"/>
              </a:spcBef>
              <a:spcAft>
                <a:spcPts val="0"/>
              </a:spcAft>
              <a:buClr>
                <a:srgbClr val="FF0000"/>
              </a:buClr>
              <a:buFont typeface="+mj-lt"/>
              <a:buAutoNum type="arabicPeriod" startAt="5"/>
              <a:defRPr/>
            </a:pPr>
            <a:r>
              <a:rPr lang="en-US" sz="2100" b="1" kern="0" smtClean="0">
                <a:solidFill>
                  <a:srgbClr val="0000FF"/>
                </a:solidFill>
                <a:latin typeface="Arial" charset="0"/>
              </a:rPr>
              <a:t>Qu</a:t>
            </a:r>
            <a:r>
              <a:rPr lang="vi-VN" sz="2100" b="1" kern="0">
                <a:solidFill>
                  <a:srgbClr val="0000FF"/>
                </a:solidFill>
                <a:latin typeface="Arial" charset="0"/>
              </a:rPr>
              <a:t>ảng c</a:t>
            </a:r>
            <a:r>
              <a:rPr lang="en-US" sz="2100" b="1" kern="0">
                <a:solidFill>
                  <a:srgbClr val="0000FF"/>
                </a:solidFill>
                <a:latin typeface="Arial" charset="0"/>
              </a:rPr>
              <a:t>áo không đúng lo</a:t>
            </a:r>
            <a:r>
              <a:rPr lang="vi-VN" sz="2100" b="1" kern="0">
                <a:solidFill>
                  <a:srgbClr val="0000FF"/>
                </a:solidFill>
                <a:latin typeface="Arial" charset="0"/>
              </a:rPr>
              <a:t>ại, hạng cơ sở lưu tr</a:t>
            </a:r>
            <a:r>
              <a:rPr lang="en-US" sz="2100" b="1" kern="0">
                <a:solidFill>
                  <a:srgbClr val="0000FF"/>
                </a:solidFill>
                <a:latin typeface="Arial" charset="0"/>
              </a:rPr>
              <a:t>ú du l</a:t>
            </a:r>
            <a:r>
              <a:rPr lang="vi-VN" sz="2100" b="1" kern="0">
                <a:solidFill>
                  <a:srgbClr val="0000FF"/>
                </a:solidFill>
                <a:latin typeface="Arial" charset="0"/>
              </a:rPr>
              <a:t>ịch đ</a:t>
            </a:r>
            <a:r>
              <a:rPr lang="en-US" sz="2100" b="1" kern="0">
                <a:solidFill>
                  <a:srgbClr val="0000FF"/>
                </a:solidFill>
                <a:latin typeface="Arial" charset="0"/>
              </a:rPr>
              <a:t>ã đư</a:t>
            </a:r>
            <a:r>
              <a:rPr lang="vi-VN" sz="2100" b="1" kern="0">
                <a:solidFill>
                  <a:srgbClr val="0000FF"/>
                </a:solidFill>
                <a:latin typeface="Arial" charset="0"/>
              </a:rPr>
              <a:t>ợc cơ quan nh</a:t>
            </a:r>
            <a:r>
              <a:rPr lang="en-US" sz="2100" b="1" kern="0">
                <a:solidFill>
                  <a:srgbClr val="0000FF"/>
                </a:solidFill>
                <a:latin typeface="Arial" charset="0"/>
              </a:rPr>
              <a:t>à nư</a:t>
            </a:r>
            <a:r>
              <a:rPr lang="vi-VN" sz="2100" b="1" kern="0">
                <a:solidFill>
                  <a:srgbClr val="0000FF"/>
                </a:solidFill>
                <a:latin typeface="Arial" charset="0"/>
              </a:rPr>
              <a:t>ớc c</a:t>
            </a:r>
            <a:r>
              <a:rPr lang="en-US" sz="2100" b="1" kern="0">
                <a:solidFill>
                  <a:srgbClr val="0000FF"/>
                </a:solidFill>
                <a:latin typeface="Arial" charset="0"/>
              </a:rPr>
              <a:t>ó th</a:t>
            </a:r>
            <a:r>
              <a:rPr lang="vi-VN" sz="2100" b="1" kern="0">
                <a:solidFill>
                  <a:srgbClr val="0000FF"/>
                </a:solidFill>
                <a:latin typeface="Arial" charset="0"/>
              </a:rPr>
              <a:t>ẩm quyền c</a:t>
            </a:r>
            <a:r>
              <a:rPr lang="en-US" sz="2100" b="1" kern="0">
                <a:solidFill>
                  <a:srgbClr val="0000FF"/>
                </a:solidFill>
                <a:latin typeface="Arial" charset="0"/>
              </a:rPr>
              <a:t>ông nh</a:t>
            </a:r>
            <a:r>
              <a:rPr lang="vi-VN" sz="2100" b="1" kern="0">
                <a:solidFill>
                  <a:srgbClr val="0000FF"/>
                </a:solidFill>
                <a:latin typeface="Arial" charset="0"/>
              </a:rPr>
              <a:t>ận; quảng c</a:t>
            </a:r>
            <a:r>
              <a:rPr lang="en-US" sz="2100" b="1" kern="0">
                <a:solidFill>
                  <a:srgbClr val="0000FF"/>
                </a:solidFill>
                <a:latin typeface="Arial" charset="0"/>
              </a:rPr>
              <a:t>áo v</a:t>
            </a:r>
            <a:r>
              <a:rPr lang="vi-VN" sz="2100" b="1" kern="0">
                <a:solidFill>
                  <a:srgbClr val="0000FF"/>
                </a:solidFill>
                <a:latin typeface="Arial" charset="0"/>
              </a:rPr>
              <a:t>ề loại, hạng cơ sở lưu tr</a:t>
            </a:r>
            <a:r>
              <a:rPr lang="en-US" sz="2100" b="1" kern="0">
                <a:solidFill>
                  <a:srgbClr val="0000FF"/>
                </a:solidFill>
                <a:latin typeface="Arial" charset="0"/>
              </a:rPr>
              <a:t>ú du l</a:t>
            </a:r>
            <a:r>
              <a:rPr lang="vi-VN" sz="2100" b="1" kern="0">
                <a:solidFill>
                  <a:srgbClr val="0000FF"/>
                </a:solidFill>
                <a:latin typeface="Arial" charset="0"/>
              </a:rPr>
              <a:t>ịch khi chưa được cơ quan nh</a:t>
            </a:r>
            <a:r>
              <a:rPr lang="en-US" sz="2100" b="1" kern="0">
                <a:solidFill>
                  <a:srgbClr val="0000FF"/>
                </a:solidFill>
                <a:latin typeface="Arial" charset="0"/>
              </a:rPr>
              <a:t>à nư</a:t>
            </a:r>
            <a:r>
              <a:rPr lang="vi-VN" sz="2100" b="1" kern="0">
                <a:solidFill>
                  <a:srgbClr val="0000FF"/>
                </a:solidFill>
                <a:latin typeface="Arial" charset="0"/>
              </a:rPr>
              <a:t>ớc c</a:t>
            </a:r>
            <a:r>
              <a:rPr lang="en-US" sz="2100" b="1" kern="0">
                <a:solidFill>
                  <a:srgbClr val="0000FF"/>
                </a:solidFill>
                <a:latin typeface="Arial" charset="0"/>
              </a:rPr>
              <a:t>ó th</a:t>
            </a:r>
            <a:r>
              <a:rPr lang="vi-VN" sz="2100" b="1" kern="0">
                <a:solidFill>
                  <a:srgbClr val="0000FF"/>
                </a:solidFill>
                <a:latin typeface="Arial" charset="0"/>
              </a:rPr>
              <a:t>ẩm quyền c</a:t>
            </a:r>
            <a:r>
              <a:rPr lang="en-US" sz="2100" b="1" kern="0">
                <a:solidFill>
                  <a:srgbClr val="0000FF"/>
                </a:solidFill>
                <a:latin typeface="Arial" charset="0"/>
              </a:rPr>
              <a:t>ông nh</a:t>
            </a:r>
            <a:r>
              <a:rPr lang="vi-VN" sz="2100" b="1" kern="0" smtClean="0">
                <a:solidFill>
                  <a:srgbClr val="0000FF"/>
                </a:solidFill>
                <a:latin typeface="Arial" charset="0"/>
              </a:rPr>
              <a:t>ận.</a:t>
            </a:r>
            <a:endParaRPr lang="en-US" sz="2100" b="1" kern="0" smtClean="0">
              <a:solidFill>
                <a:srgbClr val="0000FF"/>
              </a:solidFill>
              <a:latin typeface="Arial" charset="0"/>
            </a:endParaRPr>
          </a:p>
          <a:p>
            <a:pPr indent="-457200" algn="just" eaLnBrk="1" hangingPunct="1">
              <a:lnSpc>
                <a:spcPct val="106000"/>
              </a:lnSpc>
              <a:spcBef>
                <a:spcPts val="800"/>
              </a:spcBef>
              <a:spcAft>
                <a:spcPts val="0"/>
              </a:spcAft>
              <a:buClr>
                <a:srgbClr val="FF0000"/>
              </a:buClr>
              <a:buFont typeface="+mj-lt"/>
              <a:buAutoNum type="arabicPeriod" startAt="5"/>
              <a:defRPr/>
            </a:pPr>
            <a:r>
              <a:rPr lang="en-US" sz="2100" b="1" kern="0" smtClean="0">
                <a:solidFill>
                  <a:srgbClr val="0000FF"/>
                </a:solidFill>
                <a:latin typeface="Arial" charset="0"/>
              </a:rPr>
              <a:t>Các </a:t>
            </a:r>
            <a:r>
              <a:rPr lang="en-US" sz="2100" b="1" kern="0">
                <a:solidFill>
                  <a:srgbClr val="0000FF"/>
                </a:solidFill>
                <a:latin typeface="Arial" charset="0"/>
              </a:rPr>
              <a:t>hành vi b</a:t>
            </a:r>
            <a:r>
              <a:rPr lang="vi-VN" sz="2100" b="1" kern="0">
                <a:solidFill>
                  <a:srgbClr val="0000FF"/>
                </a:solidFill>
                <a:latin typeface="Arial" charset="0"/>
              </a:rPr>
              <a:t>ị nghi</a:t>
            </a:r>
            <a:r>
              <a:rPr lang="en-US" sz="2100" b="1" kern="0">
                <a:solidFill>
                  <a:srgbClr val="0000FF"/>
                </a:solidFill>
                <a:latin typeface="Arial" charset="0"/>
              </a:rPr>
              <a:t>êm c</a:t>
            </a:r>
            <a:r>
              <a:rPr lang="vi-VN" sz="2100" b="1" kern="0">
                <a:solidFill>
                  <a:srgbClr val="0000FF"/>
                </a:solidFill>
                <a:latin typeface="Arial" charset="0"/>
              </a:rPr>
              <a:t>ấm kh</a:t>
            </a:r>
            <a:r>
              <a:rPr lang="en-US" sz="2100" b="1" kern="0">
                <a:solidFill>
                  <a:srgbClr val="0000FF"/>
                </a:solidFill>
                <a:latin typeface="Arial" charset="0"/>
              </a:rPr>
              <a:t>ác theo quy đ</a:t>
            </a:r>
            <a:r>
              <a:rPr lang="vi-VN" sz="2100" b="1" kern="0">
                <a:solidFill>
                  <a:srgbClr val="0000FF"/>
                </a:solidFill>
                <a:latin typeface="Arial" charset="0"/>
              </a:rPr>
              <a:t>ịnh của luật kh</a:t>
            </a:r>
            <a:r>
              <a:rPr lang="en-US" sz="2100" b="1" kern="0">
                <a:solidFill>
                  <a:srgbClr val="0000FF"/>
                </a:solidFill>
                <a:latin typeface="Arial" charset="0"/>
              </a:rPr>
              <a:t>ác có liên quan</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928806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600" b="1">
                <a:solidFill>
                  <a:srgbClr val="FF0000"/>
                </a:solidFill>
                <a:latin typeface="Arial" panose="020B0604020202020204" pitchFamily="34" charset="0"/>
                <a:cs typeface="Arial" panose="020B0604020202020204" pitchFamily="34" charset="0"/>
              </a:rPr>
              <a:t>C</a:t>
            </a:r>
            <a:r>
              <a:rPr lang="en-US" sz="2600" b="1">
                <a:solidFill>
                  <a:srgbClr val="FF0000"/>
                </a:solidFill>
                <a:latin typeface="Arial" panose="020B0604020202020204" pitchFamily="34" charset="0"/>
                <a:cs typeface="Arial" panose="020B0604020202020204" pitchFamily="34" charset="0"/>
              </a:rPr>
              <a:t>HƯƠNG </a:t>
            </a:r>
            <a:r>
              <a:rPr lang="en-US" sz="2600" b="1" smtClean="0">
                <a:solidFill>
                  <a:srgbClr val="FF0000"/>
                </a:solidFill>
                <a:latin typeface="Arial" panose="020B0604020202020204" pitchFamily="34" charset="0"/>
                <a:cs typeface="Arial" panose="020B0604020202020204" pitchFamily="34" charset="0"/>
              </a:rPr>
              <a:t>II. KHÁCH DU LỊCH</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Wingdings" panose="05000000000000000000"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10. Các loại khách du lịch</a:t>
            </a:r>
          </a:p>
          <a:p>
            <a:pPr indent="-457200" algn="just" eaLnBrk="1" hangingPunct="1">
              <a:lnSpc>
                <a:spcPct val="114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Khách </a:t>
            </a:r>
            <a:r>
              <a:rPr lang="en-US" sz="2300" b="1" kern="0">
                <a:solidFill>
                  <a:srgbClr val="0000FF"/>
                </a:solidFill>
                <a:latin typeface="Arial" charset="0"/>
              </a:rPr>
              <a:t>du l</a:t>
            </a:r>
            <a:r>
              <a:rPr lang="vi-VN" sz="2300" b="1" kern="0">
                <a:solidFill>
                  <a:srgbClr val="0000FF"/>
                </a:solidFill>
                <a:latin typeface="Arial" charset="0"/>
              </a:rPr>
              <a:t>ịch bao gồm kh</a:t>
            </a:r>
            <a:r>
              <a:rPr lang="en-US" sz="2300" b="1" kern="0">
                <a:solidFill>
                  <a:srgbClr val="0000FF"/>
                </a:solidFill>
                <a:latin typeface="Arial" charset="0"/>
              </a:rPr>
              <a:t>ách du l</a:t>
            </a:r>
            <a:r>
              <a:rPr lang="vi-VN" sz="2300" b="1" kern="0">
                <a:solidFill>
                  <a:srgbClr val="0000FF"/>
                </a:solidFill>
                <a:latin typeface="Arial" charset="0"/>
              </a:rPr>
              <a:t>ịch nội địa, kh</a:t>
            </a:r>
            <a:r>
              <a:rPr lang="en-US" sz="2300" b="1" kern="0">
                <a:solidFill>
                  <a:srgbClr val="0000FF"/>
                </a:solidFill>
                <a:latin typeface="Arial" charset="0"/>
              </a:rPr>
              <a:t>ách du l</a:t>
            </a:r>
            <a:r>
              <a:rPr lang="vi-VN" sz="2300" b="1" kern="0">
                <a:solidFill>
                  <a:srgbClr val="0000FF"/>
                </a:solidFill>
                <a:latin typeface="Arial" charset="0"/>
              </a:rPr>
              <a:t>ịch quốc tế đến Việt Nam v</a:t>
            </a:r>
            <a:r>
              <a:rPr lang="en-US" sz="2300" b="1" kern="0">
                <a:solidFill>
                  <a:srgbClr val="0000FF"/>
                </a:solidFill>
                <a:latin typeface="Arial" charset="0"/>
              </a:rPr>
              <a:t>à khách du l</a:t>
            </a:r>
            <a:r>
              <a:rPr lang="vi-VN" sz="2300" b="1" kern="0">
                <a:solidFill>
                  <a:srgbClr val="0000FF"/>
                </a:solidFill>
                <a:latin typeface="Arial" charset="0"/>
              </a:rPr>
              <a:t>ịch ra nước ngo</a:t>
            </a:r>
            <a:r>
              <a:rPr lang="en-US" sz="2300" b="1" kern="0" smtClean="0">
                <a:solidFill>
                  <a:srgbClr val="0000FF"/>
                </a:solidFill>
                <a:latin typeface="Arial" charset="0"/>
              </a:rPr>
              <a:t>ài.</a:t>
            </a:r>
          </a:p>
          <a:p>
            <a:pPr indent="-457200" algn="just" eaLnBrk="1" hangingPunct="1">
              <a:lnSpc>
                <a:spcPct val="114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Khách </a:t>
            </a:r>
            <a:r>
              <a:rPr lang="en-US" sz="2300" b="1" kern="0">
                <a:solidFill>
                  <a:srgbClr val="0000FF"/>
                </a:solidFill>
                <a:latin typeface="Arial" charset="0"/>
              </a:rPr>
              <a:t>du l</a:t>
            </a:r>
            <a:r>
              <a:rPr lang="vi-VN" sz="2300" b="1" kern="0">
                <a:solidFill>
                  <a:srgbClr val="0000FF"/>
                </a:solidFill>
                <a:latin typeface="Arial" charset="0"/>
              </a:rPr>
              <a:t>ịch nội địa l</a:t>
            </a:r>
            <a:r>
              <a:rPr lang="en-US" sz="2300" b="1" kern="0">
                <a:solidFill>
                  <a:srgbClr val="0000FF"/>
                </a:solidFill>
                <a:latin typeface="Arial" charset="0"/>
              </a:rPr>
              <a:t>à công dân Vi</a:t>
            </a:r>
            <a:r>
              <a:rPr lang="vi-VN" sz="2300" b="1" kern="0">
                <a:solidFill>
                  <a:srgbClr val="0000FF"/>
                </a:solidFill>
                <a:latin typeface="Arial" charset="0"/>
              </a:rPr>
              <a:t>ệt Nam, người nước ngo</a:t>
            </a:r>
            <a:r>
              <a:rPr lang="en-US" sz="2300" b="1" kern="0">
                <a:solidFill>
                  <a:srgbClr val="0000FF"/>
                </a:solidFill>
                <a:latin typeface="Arial" charset="0"/>
              </a:rPr>
              <a:t>ài cư trú </a:t>
            </a:r>
            <a:r>
              <a:rPr lang="vi-VN" sz="2300" b="1" kern="0">
                <a:solidFill>
                  <a:srgbClr val="0000FF"/>
                </a:solidFill>
                <a:latin typeface="Arial" charset="0"/>
              </a:rPr>
              <a:t>ở Việt Nam đi du lịch trong l</a:t>
            </a:r>
            <a:r>
              <a:rPr lang="en-US" sz="2300" b="1" kern="0">
                <a:solidFill>
                  <a:srgbClr val="0000FF"/>
                </a:solidFill>
                <a:latin typeface="Arial" charset="0"/>
              </a:rPr>
              <a:t>ãnh th</a:t>
            </a:r>
            <a:r>
              <a:rPr lang="vi-VN" sz="2300" b="1" kern="0">
                <a:solidFill>
                  <a:srgbClr val="0000FF"/>
                </a:solidFill>
                <a:latin typeface="Arial" charset="0"/>
              </a:rPr>
              <a:t>ổ </a:t>
            </a:r>
            <a:r>
              <a:rPr lang="en-US" sz="2300" b="1" kern="0" smtClean="0">
                <a:solidFill>
                  <a:srgbClr val="0000FF"/>
                </a:solidFill>
                <a:latin typeface="Arial" charset="0"/>
              </a:rPr>
              <a:t/>
            </a:r>
            <a:br>
              <a:rPr lang="en-US" sz="2300" b="1" kern="0" smtClean="0">
                <a:solidFill>
                  <a:srgbClr val="0000FF"/>
                </a:solidFill>
                <a:latin typeface="Arial" charset="0"/>
              </a:rPr>
            </a:br>
            <a:r>
              <a:rPr lang="vi-VN" sz="2300" b="1" kern="0" smtClean="0">
                <a:solidFill>
                  <a:srgbClr val="0000FF"/>
                </a:solidFill>
                <a:latin typeface="Arial" charset="0"/>
              </a:rPr>
              <a:t>Việt Nam.</a:t>
            </a:r>
            <a:endParaRPr lang="en-US" sz="23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Khách </a:t>
            </a:r>
            <a:r>
              <a:rPr lang="en-US" sz="2300" b="1" kern="0">
                <a:solidFill>
                  <a:srgbClr val="0000FF"/>
                </a:solidFill>
                <a:latin typeface="Arial" charset="0"/>
              </a:rPr>
              <a:t>du l</a:t>
            </a:r>
            <a:r>
              <a:rPr lang="vi-VN" sz="2300" b="1" kern="0">
                <a:solidFill>
                  <a:srgbClr val="0000FF"/>
                </a:solidFill>
                <a:latin typeface="Arial" charset="0"/>
              </a:rPr>
              <a:t>ịch quốc tế đến Việt Nam l</a:t>
            </a:r>
            <a:r>
              <a:rPr lang="en-US" sz="2300" b="1" kern="0">
                <a:solidFill>
                  <a:srgbClr val="0000FF"/>
                </a:solidFill>
                <a:latin typeface="Arial" charset="0"/>
              </a:rPr>
              <a:t>à ngư</a:t>
            </a:r>
            <a:r>
              <a:rPr lang="vi-VN" sz="2300" b="1" kern="0">
                <a:solidFill>
                  <a:srgbClr val="0000FF"/>
                </a:solidFill>
                <a:latin typeface="Arial" charset="0"/>
              </a:rPr>
              <a:t>ời nước ngo</a:t>
            </a:r>
            <a:r>
              <a:rPr lang="en-US" sz="2300" b="1" kern="0">
                <a:solidFill>
                  <a:srgbClr val="0000FF"/>
                </a:solidFill>
                <a:latin typeface="Arial" charset="0"/>
              </a:rPr>
              <a:t>ài, ngư</a:t>
            </a:r>
            <a:r>
              <a:rPr lang="vi-VN" sz="2300" b="1" kern="0">
                <a:solidFill>
                  <a:srgbClr val="0000FF"/>
                </a:solidFill>
                <a:latin typeface="Arial" charset="0"/>
              </a:rPr>
              <a:t>ời Việt Nam định cư ở nước ngo</a:t>
            </a:r>
            <a:r>
              <a:rPr lang="en-US" sz="2300" b="1" kern="0">
                <a:solidFill>
                  <a:srgbClr val="0000FF"/>
                </a:solidFill>
                <a:latin typeface="Arial" charset="0"/>
              </a:rPr>
              <a:t>ài vào Vi</a:t>
            </a:r>
            <a:r>
              <a:rPr lang="vi-VN" sz="2300" b="1" kern="0">
                <a:solidFill>
                  <a:srgbClr val="0000FF"/>
                </a:solidFill>
                <a:latin typeface="Arial" charset="0"/>
              </a:rPr>
              <a:t>ệt Nam </a:t>
            </a:r>
            <a:r>
              <a:rPr lang="en-US" sz="2300" b="1" kern="0" smtClean="0">
                <a:solidFill>
                  <a:srgbClr val="0000FF"/>
                </a:solidFill>
                <a:latin typeface="Arial" charset="0"/>
              </a:rPr>
              <a:t/>
            </a:r>
            <a:br>
              <a:rPr lang="en-US" sz="2300" b="1" kern="0" smtClean="0">
                <a:solidFill>
                  <a:srgbClr val="0000FF"/>
                </a:solidFill>
                <a:latin typeface="Arial" charset="0"/>
              </a:rPr>
            </a:br>
            <a:r>
              <a:rPr lang="vi-VN" sz="2300" b="1" kern="0" smtClean="0">
                <a:solidFill>
                  <a:srgbClr val="0000FF"/>
                </a:solidFill>
                <a:latin typeface="Arial" charset="0"/>
              </a:rPr>
              <a:t>du lịch.</a:t>
            </a:r>
            <a:endParaRPr lang="en-US" sz="23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Khách </a:t>
            </a:r>
            <a:r>
              <a:rPr lang="en-US" sz="2300" b="1" kern="0">
                <a:solidFill>
                  <a:srgbClr val="0000FF"/>
                </a:solidFill>
                <a:latin typeface="Arial" charset="0"/>
              </a:rPr>
              <a:t>du l</a:t>
            </a:r>
            <a:r>
              <a:rPr lang="vi-VN" sz="2300" b="1" kern="0">
                <a:solidFill>
                  <a:srgbClr val="0000FF"/>
                </a:solidFill>
                <a:latin typeface="Arial" charset="0"/>
              </a:rPr>
              <a:t>ịch ra nước ngo</a:t>
            </a:r>
            <a:r>
              <a:rPr lang="en-US" sz="2300" b="1" kern="0">
                <a:solidFill>
                  <a:srgbClr val="0000FF"/>
                </a:solidFill>
                <a:latin typeface="Arial" charset="0"/>
              </a:rPr>
              <a:t>ài là công dân Vi</a:t>
            </a:r>
            <a:r>
              <a:rPr lang="vi-VN" sz="2300" b="1" kern="0">
                <a:solidFill>
                  <a:srgbClr val="0000FF"/>
                </a:solidFill>
                <a:latin typeface="Arial" charset="0"/>
              </a:rPr>
              <a:t>ệt Nam </a:t>
            </a:r>
            <a:r>
              <a:rPr lang="vi-VN" sz="2300" b="1" kern="0" smtClean="0">
                <a:solidFill>
                  <a:srgbClr val="0000FF"/>
                </a:solidFill>
                <a:latin typeface="Arial" charset="0"/>
              </a:rPr>
              <a:t>v</a:t>
            </a:r>
            <a:r>
              <a:rPr lang="en-US" sz="2300" b="1" kern="0">
                <a:solidFill>
                  <a:srgbClr val="0000FF"/>
                </a:solidFill>
                <a:latin typeface="Arial" charset="0"/>
              </a:rPr>
              <a:t>à ngư</a:t>
            </a:r>
            <a:r>
              <a:rPr lang="vi-VN" sz="2300" b="1" kern="0">
                <a:solidFill>
                  <a:srgbClr val="0000FF"/>
                </a:solidFill>
                <a:latin typeface="Arial" charset="0"/>
              </a:rPr>
              <a:t>ời nước ngo</a:t>
            </a:r>
            <a:r>
              <a:rPr lang="en-US" sz="2300" b="1" kern="0">
                <a:solidFill>
                  <a:srgbClr val="0000FF"/>
                </a:solidFill>
                <a:latin typeface="Arial" charset="0"/>
              </a:rPr>
              <a:t>ài cư trú </a:t>
            </a:r>
            <a:r>
              <a:rPr lang="vi-VN" sz="2300" b="1" kern="0">
                <a:solidFill>
                  <a:srgbClr val="0000FF"/>
                </a:solidFill>
                <a:latin typeface="Arial" charset="0"/>
              </a:rPr>
              <a:t>ở Việt Nam đi du lịch </a:t>
            </a:r>
            <a:r>
              <a:rPr lang="en-US" sz="2300" b="1" kern="0" smtClean="0">
                <a:solidFill>
                  <a:srgbClr val="0000FF"/>
                </a:solidFill>
                <a:latin typeface="Arial" charset="0"/>
              </a:rPr>
              <a:t/>
            </a:r>
            <a:br>
              <a:rPr lang="en-US" sz="2300" b="1" kern="0" smtClean="0">
                <a:solidFill>
                  <a:srgbClr val="0000FF"/>
                </a:solidFill>
                <a:latin typeface="Arial" charset="0"/>
              </a:rPr>
            </a:br>
            <a:r>
              <a:rPr lang="vi-VN" sz="2300" b="1" kern="0" smtClean="0">
                <a:solidFill>
                  <a:srgbClr val="0000FF"/>
                </a:solidFill>
                <a:latin typeface="Arial" charset="0"/>
              </a:rPr>
              <a:t>nước </a:t>
            </a:r>
            <a:r>
              <a:rPr lang="vi-VN" sz="2300" b="1" kern="0">
                <a:solidFill>
                  <a:srgbClr val="0000FF"/>
                </a:solidFill>
                <a:latin typeface="Arial" charset="0"/>
              </a:rPr>
              <a:t>ngo</a:t>
            </a:r>
            <a:r>
              <a:rPr lang="en-US" sz="2300" b="1" kern="0">
                <a:solidFill>
                  <a:srgbClr val="0000FF"/>
                </a:solidFill>
                <a:latin typeface="Arial" charset="0"/>
              </a:rPr>
              <a:t>ài</a:t>
            </a:r>
            <a:r>
              <a:rPr lang="en-US"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2969915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11. Quyền của khách du </a:t>
            </a:r>
            <a:r>
              <a:rPr lang="en-US" sz="2600" b="1" smtClean="0">
                <a:solidFill>
                  <a:srgbClr val="FF0000"/>
                </a:solidFill>
                <a:latin typeface="Arial" panose="020B0604020202020204" pitchFamily="34" charset="0"/>
                <a:cs typeface="Arial" panose="020B0604020202020204" pitchFamily="34" charset="0"/>
              </a:rPr>
              <a:t>lịch</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S</a:t>
            </a:r>
            <a:r>
              <a:rPr lang="vi-VN" sz="2400" b="1" kern="0">
                <a:solidFill>
                  <a:srgbClr val="0000FF"/>
                </a:solidFill>
                <a:latin typeface="Arial" charset="0"/>
              </a:rPr>
              <a:t>ử dụng dịch vụ du lịch do tổ chức, c</a:t>
            </a:r>
            <a:r>
              <a:rPr lang="en-US" sz="2400" b="1" kern="0">
                <a:solidFill>
                  <a:srgbClr val="0000FF"/>
                </a:solidFill>
                <a:latin typeface="Arial" charset="0"/>
              </a:rPr>
              <a:t>á nhân kinh doanh du l</a:t>
            </a:r>
            <a:r>
              <a:rPr lang="vi-VN" sz="2400" b="1" kern="0">
                <a:solidFill>
                  <a:srgbClr val="0000FF"/>
                </a:solidFill>
                <a:latin typeface="Arial" charset="0"/>
              </a:rPr>
              <a:t>ịch cung cấp hoặc tự đi du </a:t>
            </a:r>
            <a:r>
              <a:rPr lang="vi-VN" sz="2400" b="1" kern="0" smtClean="0">
                <a:solidFill>
                  <a:srgbClr val="0000FF"/>
                </a:solidFill>
                <a:latin typeface="Arial" charset="0"/>
              </a:rPr>
              <a:t>lịch.</a:t>
            </a:r>
            <a:endParaRPr lang="en-US" sz="24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Yêu </a:t>
            </a:r>
            <a:r>
              <a:rPr lang="en-US" sz="2400" b="1" kern="0">
                <a:solidFill>
                  <a:srgbClr val="0000FF"/>
                </a:solidFill>
                <a:latin typeface="Arial" charset="0"/>
              </a:rPr>
              <a:t>c</a:t>
            </a:r>
            <a:r>
              <a:rPr lang="vi-VN" sz="2400" b="1" kern="0">
                <a:solidFill>
                  <a:srgbClr val="0000FF"/>
                </a:solidFill>
                <a:latin typeface="Arial" charset="0"/>
              </a:rPr>
              <a:t>ầu tổ chức, c</a:t>
            </a:r>
            <a:r>
              <a:rPr lang="en-US" sz="2400" b="1" kern="0">
                <a:solidFill>
                  <a:srgbClr val="0000FF"/>
                </a:solidFill>
                <a:latin typeface="Arial" charset="0"/>
              </a:rPr>
              <a:t>á nhân kinh doanh du l</a:t>
            </a:r>
            <a:r>
              <a:rPr lang="vi-VN" sz="2400" b="1" kern="0">
                <a:solidFill>
                  <a:srgbClr val="0000FF"/>
                </a:solidFill>
                <a:latin typeface="Arial" charset="0"/>
              </a:rPr>
              <a:t>ịch cung cấp th</a:t>
            </a:r>
            <a:r>
              <a:rPr lang="en-US" sz="2400" b="1" kern="0">
                <a:solidFill>
                  <a:srgbClr val="0000FF"/>
                </a:solidFill>
                <a:latin typeface="Arial" charset="0"/>
              </a:rPr>
              <a:t>ông tin v</a:t>
            </a:r>
            <a:r>
              <a:rPr lang="vi-VN" sz="2400" b="1" kern="0">
                <a:solidFill>
                  <a:srgbClr val="0000FF"/>
                </a:solidFill>
                <a:latin typeface="Arial" charset="0"/>
              </a:rPr>
              <a:t>ề chương tr</a:t>
            </a:r>
            <a:r>
              <a:rPr lang="en-US" sz="2400" b="1" kern="0">
                <a:solidFill>
                  <a:srgbClr val="0000FF"/>
                </a:solidFill>
                <a:latin typeface="Arial" charset="0"/>
              </a:rPr>
              <a:t>ình, d</a:t>
            </a:r>
            <a:r>
              <a:rPr lang="vi-VN" sz="2400" b="1" kern="0">
                <a:solidFill>
                  <a:srgbClr val="0000FF"/>
                </a:solidFill>
                <a:latin typeface="Arial" charset="0"/>
              </a:rPr>
              <a:t>ịch vụ, điểm đến du lịch theo hợp đồng đ</a:t>
            </a:r>
            <a:r>
              <a:rPr lang="en-US" sz="2400" b="1" kern="0">
                <a:solidFill>
                  <a:srgbClr val="0000FF"/>
                </a:solidFill>
                <a:latin typeface="Arial" charset="0"/>
              </a:rPr>
              <a:t>ã ký k</a:t>
            </a:r>
            <a:r>
              <a:rPr lang="vi-VN" sz="2400" b="1" kern="0" smtClean="0">
                <a:solidFill>
                  <a:srgbClr val="0000FF"/>
                </a:solidFill>
                <a:latin typeface="Arial" charset="0"/>
              </a:rPr>
              <a:t>ết.</a:t>
            </a:r>
            <a:endParaRPr lang="en-US" sz="24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Đư</a:t>
            </a:r>
            <a:r>
              <a:rPr lang="vi-VN" sz="2400" b="1" kern="0">
                <a:solidFill>
                  <a:srgbClr val="0000FF"/>
                </a:solidFill>
                <a:latin typeface="Arial" charset="0"/>
              </a:rPr>
              <a:t>ợc tạo điều kiện thuận lợi về xuất cảnh, nhập cảnh, qu</a:t>
            </a:r>
            <a:r>
              <a:rPr lang="en-US" sz="2400" b="1" kern="0">
                <a:solidFill>
                  <a:srgbClr val="0000FF"/>
                </a:solidFill>
                <a:latin typeface="Arial" charset="0"/>
              </a:rPr>
              <a:t>á c</a:t>
            </a:r>
            <a:r>
              <a:rPr lang="vi-VN" sz="2400" b="1" kern="0">
                <a:solidFill>
                  <a:srgbClr val="0000FF"/>
                </a:solidFill>
                <a:latin typeface="Arial" charset="0"/>
              </a:rPr>
              <a:t>ảnh, hải quan, lưu cư tr</a:t>
            </a:r>
            <a:r>
              <a:rPr lang="en-US" sz="2400" b="1" kern="0">
                <a:solidFill>
                  <a:srgbClr val="0000FF"/>
                </a:solidFill>
                <a:latin typeface="Arial" charset="0"/>
              </a:rPr>
              <a:t>ú, đi l</a:t>
            </a:r>
            <a:r>
              <a:rPr lang="vi-VN" sz="2400" b="1" kern="0">
                <a:solidFill>
                  <a:srgbClr val="0000FF"/>
                </a:solidFill>
                <a:latin typeface="Arial" charset="0"/>
              </a:rPr>
              <a:t>ại tr</a:t>
            </a:r>
            <a:r>
              <a:rPr lang="en-US" sz="2400" b="1" kern="0">
                <a:solidFill>
                  <a:srgbClr val="0000FF"/>
                </a:solidFill>
                <a:latin typeface="Arial" charset="0"/>
              </a:rPr>
              <a:t>ên lãnh th</a:t>
            </a:r>
            <a:r>
              <a:rPr lang="vi-VN" sz="2400" b="1" kern="0">
                <a:solidFill>
                  <a:srgbClr val="0000FF"/>
                </a:solidFill>
                <a:latin typeface="Arial" charset="0"/>
              </a:rPr>
              <a:t>ổ Việt Nam ph</a:t>
            </a:r>
            <a:r>
              <a:rPr lang="en-US" sz="2400" b="1" kern="0">
                <a:solidFill>
                  <a:srgbClr val="0000FF"/>
                </a:solidFill>
                <a:latin typeface="Arial" charset="0"/>
              </a:rPr>
              <a:t>ù h</a:t>
            </a:r>
            <a:r>
              <a:rPr lang="vi-VN" sz="2400" b="1" kern="0">
                <a:solidFill>
                  <a:srgbClr val="0000FF"/>
                </a:solidFill>
                <a:latin typeface="Arial" charset="0"/>
              </a:rPr>
              <a:t>ợp với quy định của ph</a:t>
            </a:r>
            <a:r>
              <a:rPr lang="en-US" sz="2400" b="1" kern="0">
                <a:solidFill>
                  <a:srgbClr val="0000FF"/>
                </a:solidFill>
                <a:latin typeface="Arial" charset="0"/>
              </a:rPr>
              <a:t>áp luật</a:t>
            </a:r>
            <a:r>
              <a:rPr lang="vi-VN" sz="2400" b="1" kern="0">
                <a:solidFill>
                  <a:srgbClr val="0000FF"/>
                </a:solidFill>
                <a:latin typeface="Arial" charset="0"/>
              </a:rPr>
              <a:t> v</a:t>
            </a:r>
            <a:r>
              <a:rPr lang="en-US" sz="2400" b="1" kern="0">
                <a:solidFill>
                  <a:srgbClr val="0000FF"/>
                </a:solidFill>
                <a:latin typeface="Arial" charset="0"/>
              </a:rPr>
              <a:t>à điều</a:t>
            </a:r>
            <a:r>
              <a:rPr lang="vi-VN" sz="2400" b="1" kern="0">
                <a:solidFill>
                  <a:srgbClr val="0000FF"/>
                </a:solidFill>
                <a:latin typeface="Arial" charset="0"/>
              </a:rPr>
              <a:t> ước quốc tế m</a:t>
            </a:r>
            <a:r>
              <a:rPr lang="en-US" sz="2400" b="1" kern="0">
                <a:solidFill>
                  <a:srgbClr val="0000FF"/>
                </a:solidFill>
                <a:latin typeface="Arial" charset="0"/>
              </a:rPr>
              <a:t>à nư</a:t>
            </a:r>
            <a:r>
              <a:rPr lang="vi-VN" sz="2400" b="1" kern="0">
                <a:solidFill>
                  <a:srgbClr val="0000FF"/>
                </a:solidFill>
                <a:latin typeface="Arial" charset="0"/>
              </a:rPr>
              <a:t>ớc </a:t>
            </a:r>
            <a:r>
              <a:rPr lang="en-US" sz="2400" b="1" kern="0" smtClean="0">
                <a:solidFill>
                  <a:srgbClr val="0000FF"/>
                </a:solidFill>
                <a:latin typeface="Arial" charset="0"/>
              </a:rPr>
              <a:t>CHXHCN </a:t>
            </a:r>
            <a:r>
              <a:rPr lang="vi-VN" sz="2400" b="1" kern="0" smtClean="0">
                <a:solidFill>
                  <a:srgbClr val="0000FF"/>
                </a:solidFill>
                <a:latin typeface="Arial" charset="0"/>
              </a:rPr>
              <a:t>Việt </a:t>
            </a:r>
            <a:r>
              <a:rPr lang="vi-VN" sz="2400" b="1" kern="0">
                <a:solidFill>
                  <a:srgbClr val="0000FF"/>
                </a:solidFill>
                <a:latin typeface="Arial" charset="0"/>
              </a:rPr>
              <a:t>Nam l</a:t>
            </a:r>
            <a:r>
              <a:rPr lang="en-US" sz="2400" b="1" kern="0">
                <a:solidFill>
                  <a:srgbClr val="0000FF"/>
                </a:solidFill>
                <a:latin typeface="Arial" charset="0"/>
              </a:rPr>
              <a:t>à thành </a:t>
            </a:r>
            <a:r>
              <a:rPr lang="en-US" sz="2400" b="1" kern="0" smtClean="0">
                <a:solidFill>
                  <a:srgbClr val="0000FF"/>
                </a:solidFill>
                <a:latin typeface="Arial" charset="0"/>
              </a:rPr>
              <a:t>viên.</a:t>
            </a: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Đư</a:t>
            </a:r>
            <a:r>
              <a:rPr lang="vi-VN" sz="2400" b="1" kern="0">
                <a:solidFill>
                  <a:srgbClr val="0000FF"/>
                </a:solidFill>
                <a:latin typeface="Arial" charset="0"/>
              </a:rPr>
              <a:t>ợc bảo đảm quyền v</a:t>
            </a:r>
            <a:r>
              <a:rPr lang="en-US" sz="2400" b="1" kern="0">
                <a:solidFill>
                  <a:srgbClr val="0000FF"/>
                </a:solidFill>
                <a:latin typeface="Arial" charset="0"/>
              </a:rPr>
              <a:t>à l</a:t>
            </a:r>
            <a:r>
              <a:rPr lang="vi-VN" sz="2400" b="1" kern="0">
                <a:solidFill>
                  <a:srgbClr val="0000FF"/>
                </a:solidFill>
                <a:latin typeface="Arial" charset="0"/>
              </a:rPr>
              <a:t>ợi </a:t>
            </a:r>
            <a:r>
              <a:rPr lang="en-US" sz="2400" b="1" kern="0">
                <a:solidFill>
                  <a:srgbClr val="0000FF"/>
                </a:solidFill>
                <a:latin typeface="Arial" charset="0"/>
              </a:rPr>
              <a:t>ích h</a:t>
            </a:r>
            <a:r>
              <a:rPr lang="vi-VN" sz="2400" b="1" kern="0">
                <a:solidFill>
                  <a:srgbClr val="0000FF"/>
                </a:solidFill>
                <a:latin typeface="Arial" charset="0"/>
              </a:rPr>
              <a:t>ợp ph</a:t>
            </a:r>
            <a:r>
              <a:rPr lang="en-US" sz="2400" b="1" kern="0">
                <a:solidFill>
                  <a:srgbClr val="0000FF"/>
                </a:solidFill>
                <a:latin typeface="Arial" charset="0"/>
              </a:rPr>
              <a:t>áp theo h</a:t>
            </a:r>
            <a:r>
              <a:rPr lang="vi-VN" sz="2400" b="1" kern="0">
                <a:solidFill>
                  <a:srgbClr val="0000FF"/>
                </a:solidFill>
                <a:latin typeface="Arial" charset="0"/>
              </a:rPr>
              <a:t>ợp đồng đ</a:t>
            </a:r>
            <a:r>
              <a:rPr lang="en-US" sz="2400" b="1" kern="0">
                <a:solidFill>
                  <a:srgbClr val="0000FF"/>
                </a:solidFill>
                <a:latin typeface="Arial" charset="0"/>
              </a:rPr>
              <a:t>ã giao k</a:t>
            </a:r>
            <a:r>
              <a:rPr lang="vi-VN" sz="2400" b="1" kern="0">
                <a:solidFill>
                  <a:srgbClr val="0000FF"/>
                </a:solidFill>
                <a:latin typeface="Arial" charset="0"/>
              </a:rPr>
              <a:t>ết với tổ chức, c</a:t>
            </a:r>
            <a:r>
              <a:rPr lang="en-US" sz="2400" b="1" kern="0">
                <a:solidFill>
                  <a:srgbClr val="0000FF"/>
                </a:solidFill>
                <a:latin typeface="Arial" charset="0"/>
              </a:rPr>
              <a:t>á nhân kinh doanh, cung c</a:t>
            </a:r>
            <a:r>
              <a:rPr lang="vi-VN" sz="2400" b="1" kern="0">
                <a:solidFill>
                  <a:srgbClr val="0000FF"/>
                </a:solidFill>
                <a:latin typeface="Arial" charset="0"/>
              </a:rPr>
              <a:t>ấp dịch vụ du lịch.</a:t>
            </a:r>
            <a:endParaRPr lang="en-US" sz="2400" b="1" ker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endParaRPr lang="en-US" sz="2400" b="1" kern="0">
              <a:solidFill>
                <a:srgbClr val="0000FF"/>
              </a:solidFill>
              <a:latin typeface="Arial" charset="0"/>
            </a:endParaRPr>
          </a:p>
        </p:txBody>
      </p:sp>
    </p:spTree>
    <p:extLst>
      <p:ext uri="{BB962C8B-B14F-4D97-AF65-F5344CB8AC3E}">
        <p14:creationId xmlns:p14="http://schemas.microsoft.com/office/powerpoint/2010/main" val="220242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628650" indent="-514350" algn="just" eaLnBrk="1" hangingPunct="1">
              <a:lnSpc>
                <a:spcPct val="120000"/>
              </a:lnSpc>
              <a:spcBef>
                <a:spcPts val="2200"/>
              </a:spcBef>
              <a:spcAft>
                <a:spcPts val="0"/>
              </a:spcAft>
              <a:buClr>
                <a:srgbClr val="FF0000"/>
              </a:buClr>
              <a:buFont typeface="+mj-lt"/>
              <a:buAutoNum type="arabicPeriod"/>
              <a:defRPr/>
            </a:pPr>
            <a:r>
              <a:rPr lang="en-US" sz="2700" b="1" kern="0" smtClean="0">
                <a:solidFill>
                  <a:srgbClr val="0000FF"/>
                </a:solidFill>
                <a:latin typeface="Arial" charset="0"/>
              </a:rPr>
              <a:t>GIỚI THIỆU CHUNG VỀ LUẬT DU LỊCH NĂM 2017</a:t>
            </a:r>
            <a:endParaRPr lang="en-US" sz="2700" b="1" kern="0">
              <a:solidFill>
                <a:srgbClr val="0000FF"/>
              </a:solidFill>
              <a:latin typeface="Arial" charset="0"/>
            </a:endParaRPr>
          </a:p>
          <a:p>
            <a:pPr marL="628650" indent="-514350" algn="just" eaLnBrk="1" hangingPunct="1">
              <a:lnSpc>
                <a:spcPct val="120000"/>
              </a:lnSpc>
              <a:spcBef>
                <a:spcPts val="2200"/>
              </a:spcBef>
              <a:spcAft>
                <a:spcPts val="0"/>
              </a:spcAft>
              <a:buClr>
                <a:srgbClr val="FF0000"/>
              </a:buClr>
              <a:buFont typeface="+mj-lt"/>
              <a:buAutoNum type="arabicPeriod"/>
              <a:defRPr/>
            </a:pPr>
            <a:r>
              <a:rPr lang="nl-NL" sz="2700" b="1" kern="0" smtClean="0">
                <a:solidFill>
                  <a:srgbClr val="0000FF"/>
                </a:solidFill>
                <a:latin typeface="Arial" charset="0"/>
              </a:rPr>
              <a:t>SỰ CẦN THIẾT BAN HÀNH LUẬT DU LỊCH </a:t>
            </a:r>
            <a:br>
              <a:rPr lang="nl-NL" sz="2700" b="1" kern="0" smtClean="0">
                <a:solidFill>
                  <a:srgbClr val="0000FF"/>
                </a:solidFill>
                <a:latin typeface="Arial" charset="0"/>
              </a:rPr>
            </a:br>
            <a:r>
              <a:rPr lang="nl-NL" sz="2700" b="1" kern="0" smtClean="0">
                <a:solidFill>
                  <a:srgbClr val="0000FF"/>
                </a:solidFill>
                <a:latin typeface="Arial" charset="0"/>
              </a:rPr>
              <a:t>NĂM 2017</a:t>
            </a:r>
            <a:endParaRPr lang="en-US" sz="2700" b="1" kern="0" smtClean="0">
              <a:solidFill>
                <a:srgbClr val="0000FF"/>
              </a:solidFill>
              <a:latin typeface="Arial" charset="0"/>
            </a:endParaRPr>
          </a:p>
          <a:p>
            <a:pPr marL="628650" indent="-514350" algn="just" eaLnBrk="1" hangingPunct="1">
              <a:lnSpc>
                <a:spcPct val="120000"/>
              </a:lnSpc>
              <a:spcBef>
                <a:spcPts val="2200"/>
              </a:spcBef>
              <a:spcAft>
                <a:spcPts val="0"/>
              </a:spcAft>
              <a:buClr>
                <a:srgbClr val="FF0000"/>
              </a:buClr>
              <a:buFont typeface="+mj-lt"/>
              <a:buAutoNum type="arabicPeriod"/>
              <a:defRPr/>
            </a:pPr>
            <a:r>
              <a:rPr lang="nl-NL" sz="2700" b="1" kern="0" smtClean="0">
                <a:solidFill>
                  <a:srgbClr val="0000FF"/>
                </a:solidFill>
                <a:latin typeface="Arial" charset="0"/>
              </a:rPr>
              <a:t>NHỮNG NỘI DUNG CƠ BẢN CỦA LUẬT DU LỊCH NĂM 2017</a:t>
            </a:r>
          </a:p>
        </p:txBody>
      </p:sp>
    </p:spTree>
    <p:extLst>
      <p:ext uri="{BB962C8B-B14F-4D97-AF65-F5344CB8AC3E}">
        <p14:creationId xmlns:p14="http://schemas.microsoft.com/office/powerpoint/2010/main" val="2671297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11. Quyền của khách du </a:t>
            </a:r>
            <a:r>
              <a:rPr lang="en-US" sz="2600" b="1" smtClean="0">
                <a:solidFill>
                  <a:srgbClr val="FF0000"/>
                </a:solidFill>
                <a:latin typeface="Arial" panose="020B0604020202020204" pitchFamily="34" charset="0"/>
                <a:cs typeface="Arial" panose="020B0604020202020204" pitchFamily="34" charset="0"/>
              </a:rPr>
              <a:t>lịch</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5"/>
              <a:defRPr/>
            </a:pPr>
            <a:r>
              <a:rPr lang="en-US" sz="2400" b="1" kern="0" smtClean="0">
                <a:solidFill>
                  <a:srgbClr val="0000FF"/>
                </a:solidFill>
                <a:latin typeface="Arial" charset="0"/>
              </a:rPr>
              <a:t>Đư</a:t>
            </a:r>
            <a:r>
              <a:rPr lang="vi-VN" sz="2400" b="1" kern="0">
                <a:solidFill>
                  <a:srgbClr val="0000FF"/>
                </a:solidFill>
                <a:latin typeface="Arial" charset="0"/>
              </a:rPr>
              <a:t>ợc đối xử b</a:t>
            </a:r>
            <a:r>
              <a:rPr lang="en-US" sz="2400" b="1" kern="0">
                <a:solidFill>
                  <a:srgbClr val="0000FF"/>
                </a:solidFill>
                <a:latin typeface="Arial" charset="0"/>
              </a:rPr>
              <a:t>ình đ</a:t>
            </a:r>
            <a:r>
              <a:rPr lang="vi-VN" sz="2400" b="1" kern="0">
                <a:solidFill>
                  <a:srgbClr val="0000FF"/>
                </a:solidFill>
                <a:latin typeface="Arial" charset="0"/>
              </a:rPr>
              <a:t>ẳng; được bảo đảm an to</a:t>
            </a:r>
            <a:r>
              <a:rPr lang="en-US" sz="2400" b="1" kern="0">
                <a:solidFill>
                  <a:srgbClr val="0000FF"/>
                </a:solidFill>
                <a:latin typeface="Arial" charset="0"/>
              </a:rPr>
              <a:t>àn v</a:t>
            </a:r>
            <a:r>
              <a:rPr lang="vi-VN" sz="2400" b="1" kern="0">
                <a:solidFill>
                  <a:srgbClr val="0000FF"/>
                </a:solidFill>
                <a:latin typeface="Arial" charset="0"/>
              </a:rPr>
              <a:t>ề t</a:t>
            </a:r>
            <a:r>
              <a:rPr lang="en-US" sz="2400" b="1" kern="0">
                <a:solidFill>
                  <a:srgbClr val="0000FF"/>
                </a:solidFill>
                <a:latin typeface="Arial" charset="0"/>
              </a:rPr>
              <a:t>ính m</a:t>
            </a:r>
            <a:r>
              <a:rPr lang="vi-VN" sz="2400" b="1" kern="0">
                <a:solidFill>
                  <a:srgbClr val="0000FF"/>
                </a:solidFill>
                <a:latin typeface="Arial" charset="0"/>
              </a:rPr>
              <a:t>ạng, sức khỏe, t</a:t>
            </a:r>
            <a:r>
              <a:rPr lang="en-US" sz="2400" b="1" kern="0">
                <a:solidFill>
                  <a:srgbClr val="0000FF"/>
                </a:solidFill>
                <a:latin typeface="Arial" charset="0"/>
              </a:rPr>
              <a:t>ài s</a:t>
            </a:r>
            <a:r>
              <a:rPr lang="vi-VN" sz="2400" b="1" kern="0">
                <a:solidFill>
                  <a:srgbClr val="0000FF"/>
                </a:solidFill>
                <a:latin typeface="Arial" charset="0"/>
              </a:rPr>
              <a:t>ản khi sử dụng dịch vụ du lịch; được t</a:t>
            </a:r>
            <a:r>
              <a:rPr lang="en-US" sz="2400" b="1" kern="0">
                <a:solidFill>
                  <a:srgbClr val="0000FF"/>
                </a:solidFill>
                <a:latin typeface="Arial" charset="0"/>
              </a:rPr>
              <a:t>ôn tr</a:t>
            </a:r>
            <a:r>
              <a:rPr lang="vi-VN" sz="2400" b="1" kern="0">
                <a:solidFill>
                  <a:srgbClr val="0000FF"/>
                </a:solidFill>
                <a:latin typeface="Arial" charset="0"/>
              </a:rPr>
              <a:t>ọng danh dự, nh</a:t>
            </a:r>
            <a:r>
              <a:rPr lang="en-US" sz="2400" b="1" kern="0">
                <a:solidFill>
                  <a:srgbClr val="0000FF"/>
                </a:solidFill>
                <a:latin typeface="Arial" charset="0"/>
              </a:rPr>
              <a:t>ân ph</a:t>
            </a:r>
            <a:r>
              <a:rPr lang="vi-VN" sz="2400" b="1" kern="0">
                <a:solidFill>
                  <a:srgbClr val="0000FF"/>
                </a:solidFill>
                <a:latin typeface="Arial" charset="0"/>
              </a:rPr>
              <a:t>ẩm; được cứu hộ, cứu nạn trong trường hợp khẩn </a:t>
            </a:r>
            <a:r>
              <a:rPr lang="vi-VN" sz="2400" b="1" kern="0" smtClean="0">
                <a:solidFill>
                  <a:srgbClr val="0000FF"/>
                </a:solidFill>
                <a:latin typeface="Arial" charset="0"/>
              </a:rPr>
              <a:t>cấp.</a:t>
            </a:r>
            <a:endParaRPr lang="en-US" sz="24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5"/>
              <a:defRPr/>
            </a:pPr>
            <a:r>
              <a:rPr lang="en-US" sz="2400" b="1" kern="0" smtClean="0">
                <a:solidFill>
                  <a:srgbClr val="0000FF"/>
                </a:solidFill>
                <a:latin typeface="Arial" charset="0"/>
              </a:rPr>
              <a:t>Khi</a:t>
            </a:r>
            <a:r>
              <a:rPr lang="vi-VN" sz="2400" b="1" kern="0">
                <a:solidFill>
                  <a:srgbClr val="0000FF"/>
                </a:solidFill>
                <a:latin typeface="Arial" charset="0"/>
              </a:rPr>
              <a:t>ếu nại, tố c</a:t>
            </a:r>
            <a:r>
              <a:rPr lang="en-US" sz="2400" b="1" kern="0">
                <a:solidFill>
                  <a:srgbClr val="0000FF"/>
                </a:solidFill>
                <a:latin typeface="Arial" charset="0"/>
              </a:rPr>
              <a:t>áo, kh</a:t>
            </a:r>
            <a:r>
              <a:rPr lang="vi-VN" sz="2400" b="1" kern="0">
                <a:solidFill>
                  <a:srgbClr val="0000FF"/>
                </a:solidFill>
                <a:latin typeface="Arial" charset="0"/>
              </a:rPr>
              <a:t>ởi kiện h</a:t>
            </a:r>
            <a:r>
              <a:rPr lang="en-US" sz="2400" b="1" kern="0">
                <a:solidFill>
                  <a:srgbClr val="0000FF"/>
                </a:solidFill>
                <a:latin typeface="Arial" charset="0"/>
              </a:rPr>
              <a:t>ành vi vi ph</a:t>
            </a:r>
            <a:r>
              <a:rPr lang="vi-VN" sz="2400" b="1" kern="0">
                <a:solidFill>
                  <a:srgbClr val="0000FF"/>
                </a:solidFill>
                <a:latin typeface="Arial" charset="0"/>
              </a:rPr>
              <a:t>ạm ph</a:t>
            </a:r>
            <a:r>
              <a:rPr lang="en-US" sz="2400" b="1" kern="0">
                <a:solidFill>
                  <a:srgbClr val="0000FF"/>
                </a:solidFill>
                <a:latin typeface="Arial" charset="0"/>
              </a:rPr>
              <a:t>áp luật </a:t>
            </a:r>
            <a:r>
              <a:rPr lang="vi-VN" sz="2400" b="1" kern="0">
                <a:solidFill>
                  <a:srgbClr val="0000FF"/>
                </a:solidFill>
                <a:latin typeface="Arial" charset="0"/>
              </a:rPr>
              <a:t>về du </a:t>
            </a:r>
            <a:r>
              <a:rPr lang="vi-VN" sz="2400" b="1" kern="0" smtClean="0">
                <a:solidFill>
                  <a:srgbClr val="0000FF"/>
                </a:solidFill>
                <a:latin typeface="Arial" charset="0"/>
              </a:rPr>
              <a:t>lịch.</a:t>
            </a:r>
            <a:endParaRPr lang="en-US" sz="24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5"/>
              <a:defRPr/>
            </a:pPr>
            <a:r>
              <a:rPr lang="en-US" sz="2400" b="1" kern="0" smtClean="0">
                <a:solidFill>
                  <a:srgbClr val="0000FF"/>
                </a:solidFill>
                <a:latin typeface="Arial" charset="0"/>
              </a:rPr>
              <a:t>Ki</a:t>
            </a:r>
            <a:r>
              <a:rPr lang="vi-VN" sz="2400" b="1" kern="0">
                <a:solidFill>
                  <a:srgbClr val="0000FF"/>
                </a:solidFill>
                <a:latin typeface="Arial" charset="0"/>
              </a:rPr>
              <a:t>ến nghị với tổ chức, c</a:t>
            </a:r>
            <a:r>
              <a:rPr lang="en-US" sz="2400" b="1" kern="0">
                <a:solidFill>
                  <a:srgbClr val="0000FF"/>
                </a:solidFill>
                <a:latin typeface="Arial" charset="0"/>
              </a:rPr>
              <a:t>á nhân qu</a:t>
            </a:r>
            <a:r>
              <a:rPr lang="vi-VN" sz="2400" b="1" kern="0">
                <a:solidFill>
                  <a:srgbClr val="0000FF"/>
                </a:solidFill>
                <a:latin typeface="Arial" charset="0"/>
              </a:rPr>
              <a:t>ản l</a:t>
            </a:r>
            <a:r>
              <a:rPr lang="en-US" sz="2400" b="1" kern="0">
                <a:solidFill>
                  <a:srgbClr val="0000FF"/>
                </a:solidFill>
                <a:latin typeface="Arial" charset="0"/>
              </a:rPr>
              <a:t>ý khu du l</a:t>
            </a:r>
            <a:r>
              <a:rPr lang="vi-VN" sz="2400" b="1" kern="0">
                <a:solidFill>
                  <a:srgbClr val="0000FF"/>
                </a:solidFill>
                <a:latin typeface="Arial" charset="0"/>
              </a:rPr>
              <a:t>ịch, điểm du lịch, cơ sở cung cấp dịch vụ du lịch v</a:t>
            </a:r>
            <a:r>
              <a:rPr lang="en-US" sz="2400" b="1" kern="0">
                <a:solidFill>
                  <a:srgbClr val="0000FF"/>
                </a:solidFill>
                <a:latin typeface="Arial" charset="0"/>
              </a:rPr>
              <a:t>à cơ quan nhà nư</a:t>
            </a:r>
            <a:r>
              <a:rPr lang="vi-VN" sz="2400" b="1" kern="0">
                <a:solidFill>
                  <a:srgbClr val="0000FF"/>
                </a:solidFill>
                <a:latin typeface="Arial" charset="0"/>
              </a:rPr>
              <a:t>ớc c</a:t>
            </a:r>
            <a:r>
              <a:rPr lang="en-US" sz="2400" b="1" kern="0">
                <a:solidFill>
                  <a:srgbClr val="0000FF"/>
                </a:solidFill>
                <a:latin typeface="Arial" charset="0"/>
              </a:rPr>
              <a:t>ó th</a:t>
            </a:r>
            <a:r>
              <a:rPr lang="vi-VN" sz="2400" b="1" kern="0">
                <a:solidFill>
                  <a:srgbClr val="0000FF"/>
                </a:solidFill>
                <a:latin typeface="Arial" charset="0"/>
              </a:rPr>
              <a:t>ẩm quyền về c</a:t>
            </a:r>
            <a:r>
              <a:rPr lang="en-US" sz="2400" b="1" kern="0">
                <a:solidFill>
                  <a:srgbClr val="0000FF"/>
                </a:solidFill>
                <a:latin typeface="Arial" charset="0"/>
              </a:rPr>
              <a:t>ác v</a:t>
            </a:r>
            <a:r>
              <a:rPr lang="vi-VN" sz="2400" b="1" kern="0">
                <a:solidFill>
                  <a:srgbClr val="0000FF"/>
                </a:solidFill>
                <a:latin typeface="Arial" charset="0"/>
              </a:rPr>
              <a:t>ấn đề li</a:t>
            </a:r>
            <a:r>
              <a:rPr lang="en-US" sz="2400" b="1" kern="0">
                <a:solidFill>
                  <a:srgbClr val="0000FF"/>
                </a:solidFill>
                <a:latin typeface="Arial" charset="0"/>
              </a:rPr>
              <a:t>ên quan đ</a:t>
            </a:r>
            <a:r>
              <a:rPr lang="vi-VN" sz="2400" b="1" kern="0">
                <a:solidFill>
                  <a:srgbClr val="0000FF"/>
                </a:solidFill>
                <a:latin typeface="Arial" charset="0"/>
              </a:rPr>
              <a:t>ến hoạt động du </a:t>
            </a:r>
            <a:r>
              <a:rPr lang="vi-VN" sz="2400" b="1" kern="0" smtClean="0">
                <a:solidFill>
                  <a:srgbClr val="0000FF"/>
                </a:solidFill>
                <a:latin typeface="Arial" charset="0"/>
              </a:rPr>
              <a:t>lịch.</a:t>
            </a:r>
            <a:endParaRPr lang="en-US" sz="24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5"/>
              <a:defRPr/>
            </a:pPr>
            <a:r>
              <a:rPr lang="en-US" sz="2400" b="1" kern="0" smtClean="0">
                <a:solidFill>
                  <a:srgbClr val="0000FF"/>
                </a:solidFill>
                <a:latin typeface="Arial" charset="0"/>
              </a:rPr>
              <a:t>Đư</a:t>
            </a:r>
            <a:r>
              <a:rPr lang="vi-VN" sz="2400" b="1" kern="0">
                <a:solidFill>
                  <a:srgbClr val="0000FF"/>
                </a:solidFill>
                <a:latin typeface="Arial" charset="0"/>
              </a:rPr>
              <a:t>ợc bồi thường thiệt hại theo quy định của ph</a:t>
            </a:r>
            <a:r>
              <a:rPr lang="en-US" sz="2400" b="1" kern="0">
                <a:solidFill>
                  <a:srgbClr val="0000FF"/>
                </a:solidFill>
                <a:latin typeface="Arial" charset="0"/>
              </a:rPr>
              <a:t>áp luật</a:t>
            </a:r>
            <a:r>
              <a:rPr lang="vi-VN" sz="2400" b="1" kern="0">
                <a:solidFill>
                  <a:srgbClr val="0000FF"/>
                </a:solidFill>
                <a:latin typeface="Arial" charset="0"/>
              </a:rPr>
              <a:t>.</a:t>
            </a:r>
            <a:endParaRPr lang="en-US" sz="2400" b="1" ker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5"/>
              <a:defRPr/>
            </a:pPr>
            <a:endParaRPr lang="en-US" sz="2400" b="1" kern="0">
              <a:solidFill>
                <a:srgbClr val="0000FF"/>
              </a:solidFill>
              <a:latin typeface="Arial" charset="0"/>
            </a:endParaRPr>
          </a:p>
        </p:txBody>
      </p:sp>
    </p:spTree>
    <p:extLst>
      <p:ext uri="{BB962C8B-B14F-4D97-AF65-F5344CB8AC3E}">
        <p14:creationId xmlns:p14="http://schemas.microsoft.com/office/powerpoint/2010/main" val="1048907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12. Nghĩa vụ của khách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Tuân </a:t>
            </a:r>
            <a:r>
              <a:rPr lang="en-US" sz="2400" b="1" kern="0">
                <a:solidFill>
                  <a:srgbClr val="0000FF"/>
                </a:solidFill>
                <a:latin typeface="Arial" charset="0"/>
              </a:rPr>
              <a:t>th</a:t>
            </a:r>
            <a:r>
              <a:rPr lang="vi-VN" sz="2400" b="1" kern="0">
                <a:solidFill>
                  <a:srgbClr val="0000FF"/>
                </a:solidFill>
                <a:latin typeface="Arial" charset="0"/>
              </a:rPr>
              <a:t>ủ ph</a:t>
            </a:r>
            <a:r>
              <a:rPr lang="en-US" sz="2400" b="1" kern="0">
                <a:solidFill>
                  <a:srgbClr val="0000FF"/>
                </a:solidFill>
                <a:latin typeface="Arial" charset="0"/>
              </a:rPr>
              <a:t>áp luật</a:t>
            </a:r>
            <a:r>
              <a:rPr lang="vi-VN" sz="2400" b="1" kern="0">
                <a:solidFill>
                  <a:srgbClr val="0000FF"/>
                </a:solidFill>
                <a:latin typeface="Arial" charset="0"/>
              </a:rPr>
              <a:t> Việt Nam v</a:t>
            </a:r>
            <a:r>
              <a:rPr lang="en-US" sz="2400" b="1" kern="0">
                <a:solidFill>
                  <a:srgbClr val="0000FF"/>
                </a:solidFill>
                <a:latin typeface="Arial" charset="0"/>
              </a:rPr>
              <a:t>à pháp luật</a:t>
            </a:r>
            <a:r>
              <a:rPr lang="vi-VN" sz="2400" b="1" kern="0">
                <a:solidFill>
                  <a:srgbClr val="0000FF"/>
                </a:solidFill>
                <a:latin typeface="Arial" charset="0"/>
              </a:rPr>
              <a:t> của quốc gia, v</a:t>
            </a:r>
            <a:r>
              <a:rPr lang="en-US" sz="2400" b="1" kern="0">
                <a:solidFill>
                  <a:srgbClr val="0000FF"/>
                </a:solidFill>
                <a:latin typeface="Arial" charset="0"/>
              </a:rPr>
              <a:t>ùng lãnh th</a:t>
            </a:r>
            <a:r>
              <a:rPr lang="vi-VN" sz="2400" b="1" kern="0">
                <a:solidFill>
                  <a:srgbClr val="0000FF"/>
                </a:solidFill>
                <a:latin typeface="Arial" charset="0"/>
              </a:rPr>
              <a:t>ổ nơi đến du lịch; ứng xử văn minh, t</a:t>
            </a:r>
            <a:r>
              <a:rPr lang="en-US" sz="2400" b="1" kern="0">
                <a:solidFill>
                  <a:srgbClr val="0000FF"/>
                </a:solidFill>
                <a:latin typeface="Arial" charset="0"/>
              </a:rPr>
              <a:t>ôn tr</a:t>
            </a:r>
            <a:r>
              <a:rPr lang="vi-VN" sz="2400" b="1" kern="0">
                <a:solidFill>
                  <a:srgbClr val="0000FF"/>
                </a:solidFill>
                <a:latin typeface="Arial" charset="0"/>
              </a:rPr>
              <a:t>ọng phong tục, tập qu</a:t>
            </a:r>
            <a:r>
              <a:rPr lang="en-US" sz="2400" b="1" kern="0">
                <a:solidFill>
                  <a:srgbClr val="0000FF"/>
                </a:solidFill>
                <a:latin typeface="Arial" charset="0"/>
              </a:rPr>
              <a:t>án, b</a:t>
            </a:r>
            <a:r>
              <a:rPr lang="vi-VN" sz="2400" b="1" kern="0">
                <a:solidFill>
                  <a:srgbClr val="0000FF"/>
                </a:solidFill>
                <a:latin typeface="Arial" charset="0"/>
              </a:rPr>
              <a:t>ản sắc văn h</a:t>
            </a:r>
            <a:r>
              <a:rPr lang="en-US" sz="2400" b="1" kern="0">
                <a:solidFill>
                  <a:srgbClr val="0000FF"/>
                </a:solidFill>
                <a:latin typeface="Arial" charset="0"/>
              </a:rPr>
              <a:t>óa đ</a:t>
            </a:r>
            <a:r>
              <a:rPr lang="vi-VN" sz="2400" b="1" kern="0">
                <a:solidFill>
                  <a:srgbClr val="0000FF"/>
                </a:solidFill>
                <a:latin typeface="Arial" charset="0"/>
              </a:rPr>
              <a:t>ịa phương, bảo vệ v</a:t>
            </a:r>
            <a:r>
              <a:rPr lang="en-US" sz="2400" b="1" kern="0">
                <a:solidFill>
                  <a:srgbClr val="0000FF"/>
                </a:solidFill>
                <a:latin typeface="Arial" charset="0"/>
              </a:rPr>
              <a:t>à gi</a:t>
            </a:r>
            <a:r>
              <a:rPr lang="vi-VN" sz="2400" b="1" kern="0">
                <a:solidFill>
                  <a:srgbClr val="0000FF"/>
                </a:solidFill>
                <a:latin typeface="Arial" charset="0"/>
              </a:rPr>
              <a:t>ữ g</a:t>
            </a:r>
            <a:r>
              <a:rPr lang="en-US" sz="2400" b="1" kern="0">
                <a:solidFill>
                  <a:srgbClr val="0000FF"/>
                </a:solidFill>
                <a:latin typeface="Arial" charset="0"/>
              </a:rPr>
              <a:t>ìn tài nguyên du l</a:t>
            </a:r>
            <a:r>
              <a:rPr lang="vi-VN" sz="2400" b="1" kern="0">
                <a:solidFill>
                  <a:srgbClr val="0000FF"/>
                </a:solidFill>
                <a:latin typeface="Arial" charset="0"/>
              </a:rPr>
              <a:t>ịch, m</a:t>
            </a:r>
            <a:r>
              <a:rPr lang="en-US" sz="2400" b="1" kern="0">
                <a:solidFill>
                  <a:srgbClr val="0000FF"/>
                </a:solidFill>
                <a:latin typeface="Arial" charset="0"/>
              </a:rPr>
              <a:t>ôi trư</a:t>
            </a:r>
            <a:r>
              <a:rPr lang="vi-VN" sz="2400" b="1" kern="0">
                <a:solidFill>
                  <a:srgbClr val="0000FF"/>
                </a:solidFill>
                <a:latin typeface="Arial" charset="0"/>
              </a:rPr>
              <a:t>ờng du lịch; kh</a:t>
            </a:r>
            <a:r>
              <a:rPr lang="en-US" sz="2400" b="1" kern="0">
                <a:solidFill>
                  <a:srgbClr val="0000FF"/>
                </a:solidFill>
                <a:latin typeface="Arial" charset="0"/>
              </a:rPr>
              <a:t>ông gây phương h</a:t>
            </a:r>
            <a:r>
              <a:rPr lang="vi-VN" sz="2400" b="1" kern="0">
                <a:solidFill>
                  <a:srgbClr val="0000FF"/>
                </a:solidFill>
                <a:latin typeface="Arial" charset="0"/>
              </a:rPr>
              <a:t>ại đến h</a:t>
            </a:r>
            <a:r>
              <a:rPr lang="en-US" sz="2400" b="1" kern="0">
                <a:solidFill>
                  <a:srgbClr val="0000FF"/>
                </a:solidFill>
                <a:latin typeface="Arial" charset="0"/>
              </a:rPr>
              <a:t>ình </a:t>
            </a:r>
            <a:r>
              <a:rPr lang="vi-VN" sz="2400" b="1" kern="0">
                <a:solidFill>
                  <a:srgbClr val="0000FF"/>
                </a:solidFill>
                <a:latin typeface="Arial" charset="0"/>
              </a:rPr>
              <a:t>ảnh quốc gia, truyền thống văn h</a:t>
            </a:r>
            <a:r>
              <a:rPr lang="en-US" sz="2400" b="1" kern="0">
                <a:solidFill>
                  <a:srgbClr val="0000FF"/>
                </a:solidFill>
                <a:latin typeface="Arial" charset="0"/>
              </a:rPr>
              <a:t>óa dân t</a:t>
            </a:r>
            <a:r>
              <a:rPr lang="vi-VN" sz="2400" b="1" kern="0">
                <a:solidFill>
                  <a:srgbClr val="0000FF"/>
                </a:solidFill>
                <a:latin typeface="Arial" charset="0"/>
              </a:rPr>
              <a:t>ộc của Việt </a:t>
            </a:r>
            <a:r>
              <a:rPr lang="vi-VN" sz="2400" b="1" kern="0" smtClean="0">
                <a:solidFill>
                  <a:srgbClr val="0000FF"/>
                </a:solidFill>
                <a:latin typeface="Arial" charset="0"/>
              </a:rPr>
              <a:t>Nam.</a:t>
            </a:r>
            <a:endParaRPr lang="en-US" sz="24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Th</a:t>
            </a:r>
            <a:r>
              <a:rPr lang="vi-VN" sz="2400" b="1" kern="0">
                <a:solidFill>
                  <a:srgbClr val="0000FF"/>
                </a:solidFill>
                <a:latin typeface="Arial" charset="0"/>
              </a:rPr>
              <a:t>ực hiện nội quy của khu du lịch, điểm du lịch, cơ sở cung cấp dịch vụ du </a:t>
            </a:r>
            <a:r>
              <a:rPr lang="vi-VN" sz="2400" b="1" kern="0" smtClean="0">
                <a:solidFill>
                  <a:srgbClr val="0000FF"/>
                </a:solidFill>
                <a:latin typeface="Arial" charset="0"/>
              </a:rPr>
              <a:t>lịch.</a:t>
            </a:r>
            <a:endParaRPr lang="en-US" sz="24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Thanh </a:t>
            </a:r>
            <a:r>
              <a:rPr lang="en-US" sz="2400" b="1" kern="0">
                <a:solidFill>
                  <a:srgbClr val="0000FF"/>
                </a:solidFill>
                <a:latin typeface="Arial" charset="0"/>
              </a:rPr>
              <a:t>toán ti</a:t>
            </a:r>
            <a:r>
              <a:rPr lang="vi-VN" sz="2400" b="1" kern="0">
                <a:solidFill>
                  <a:srgbClr val="0000FF"/>
                </a:solidFill>
                <a:latin typeface="Arial" charset="0"/>
              </a:rPr>
              <a:t>ền dịch vụ theo hợp đồng, ph</a:t>
            </a:r>
            <a:r>
              <a:rPr lang="en-US" sz="2400" b="1" kern="0">
                <a:solidFill>
                  <a:srgbClr val="0000FF"/>
                </a:solidFill>
                <a:latin typeface="Arial" charset="0"/>
              </a:rPr>
              <a:t>í, l</a:t>
            </a:r>
            <a:r>
              <a:rPr lang="vi-VN" sz="2400" b="1" kern="0">
                <a:solidFill>
                  <a:srgbClr val="0000FF"/>
                </a:solidFill>
                <a:latin typeface="Arial" charset="0"/>
              </a:rPr>
              <a:t>ệ ph</a:t>
            </a:r>
            <a:r>
              <a:rPr lang="en-US" sz="2400" b="1" kern="0">
                <a:solidFill>
                  <a:srgbClr val="0000FF"/>
                </a:solidFill>
                <a:latin typeface="Arial" charset="0"/>
              </a:rPr>
              <a:t>í và các khoản</a:t>
            </a:r>
            <a:r>
              <a:rPr lang="vi-VN" sz="2400" b="1" kern="0">
                <a:solidFill>
                  <a:srgbClr val="0000FF"/>
                </a:solidFill>
                <a:latin typeface="Arial" charset="0"/>
              </a:rPr>
              <a:t> thu kh</a:t>
            </a:r>
            <a:r>
              <a:rPr lang="en-US" sz="2400" b="1" kern="0">
                <a:solidFill>
                  <a:srgbClr val="0000FF"/>
                </a:solidFill>
                <a:latin typeface="Arial" charset="0"/>
              </a:rPr>
              <a:t>ác theo quy đ</a:t>
            </a:r>
            <a:r>
              <a:rPr lang="vi-VN" sz="2400" b="1" kern="0">
                <a:solidFill>
                  <a:srgbClr val="0000FF"/>
                </a:solidFill>
                <a:latin typeface="Arial" charset="0"/>
              </a:rPr>
              <a:t>ịnh của ph</a:t>
            </a:r>
            <a:r>
              <a:rPr lang="en-US" sz="2400" b="1" kern="0">
                <a:solidFill>
                  <a:srgbClr val="0000FF"/>
                </a:solidFill>
                <a:latin typeface="Arial" charset="0"/>
              </a:rPr>
              <a:t>áp luật</a:t>
            </a:r>
            <a:r>
              <a:rPr lang="vi-VN" sz="2400" b="1" kern="0" smtClean="0">
                <a:solidFill>
                  <a:srgbClr val="0000FF"/>
                </a:solidFill>
                <a:latin typeface="Arial" charset="0"/>
              </a:rPr>
              <a:t>.</a:t>
            </a:r>
            <a:endParaRPr lang="en-US" sz="24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B</a:t>
            </a:r>
            <a:r>
              <a:rPr lang="vi-VN" sz="2400" b="1" kern="0">
                <a:solidFill>
                  <a:srgbClr val="0000FF"/>
                </a:solidFill>
                <a:latin typeface="Arial" charset="0"/>
              </a:rPr>
              <a:t>ồi thường thiệt hại theo quy định của ph</a:t>
            </a:r>
            <a:r>
              <a:rPr lang="en-US" sz="2400" b="1" kern="0">
                <a:solidFill>
                  <a:srgbClr val="0000FF"/>
                </a:solidFill>
                <a:latin typeface="Arial" charset="0"/>
              </a:rPr>
              <a:t>áp luật</a:t>
            </a:r>
            <a:r>
              <a:rPr lang="vi-VN" sz="2400" b="1" kern="0">
                <a:solidFill>
                  <a:srgbClr val="0000FF"/>
                </a:solidFill>
                <a:latin typeface="Arial" charset="0"/>
              </a:rPr>
              <a:t> về </a:t>
            </a:r>
            <a:r>
              <a:rPr lang="en-US" sz="2400" b="1" kern="0" smtClean="0">
                <a:solidFill>
                  <a:srgbClr val="0000FF"/>
                </a:solidFill>
                <a:latin typeface="Arial" charset="0"/>
              </a:rPr>
              <a:t/>
            </a:r>
            <a:br>
              <a:rPr lang="en-US" sz="2400" b="1" kern="0" smtClean="0">
                <a:solidFill>
                  <a:srgbClr val="0000FF"/>
                </a:solidFill>
                <a:latin typeface="Arial" charset="0"/>
              </a:rPr>
            </a:br>
            <a:r>
              <a:rPr lang="vi-VN" sz="2400" b="1" kern="0" smtClean="0">
                <a:solidFill>
                  <a:srgbClr val="0000FF"/>
                </a:solidFill>
                <a:latin typeface="Arial" charset="0"/>
              </a:rPr>
              <a:t>d</a:t>
            </a:r>
            <a:r>
              <a:rPr lang="en-US" sz="2400" b="1" kern="0">
                <a:solidFill>
                  <a:srgbClr val="0000FF"/>
                </a:solidFill>
                <a:latin typeface="Arial" charset="0"/>
              </a:rPr>
              <a:t>ân s</a:t>
            </a:r>
            <a:r>
              <a:rPr lang="vi-VN" sz="2400" b="1" kern="0">
                <a:solidFill>
                  <a:srgbClr val="0000FF"/>
                </a:solidFill>
                <a:latin typeface="Arial" charset="0"/>
              </a:rPr>
              <a:t>ự.</a:t>
            </a:r>
            <a:endParaRPr lang="en-US" sz="2400" b="1" ker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endParaRPr lang="en-US" sz="2400" b="1" kern="0">
              <a:solidFill>
                <a:srgbClr val="0000FF"/>
              </a:solidFill>
              <a:latin typeface="Arial" charset="0"/>
            </a:endParaRPr>
          </a:p>
        </p:txBody>
      </p:sp>
    </p:spTree>
    <p:extLst>
      <p:ext uri="{BB962C8B-B14F-4D97-AF65-F5344CB8AC3E}">
        <p14:creationId xmlns:p14="http://schemas.microsoft.com/office/powerpoint/2010/main" val="602751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05000"/>
              </a:lnSpc>
            </a:pPr>
            <a:r>
              <a:rPr lang="vi-VN" sz="2300" b="1">
                <a:solidFill>
                  <a:srgbClr val="FF0000"/>
                </a:solidFill>
                <a:latin typeface="Arial" panose="020B0604020202020204" pitchFamily="34" charset="0"/>
                <a:cs typeface="Arial" panose="020B0604020202020204" pitchFamily="34" charset="0"/>
              </a:rPr>
              <a:t>C</a:t>
            </a:r>
            <a:r>
              <a:rPr lang="en-US" sz="2300" b="1">
                <a:solidFill>
                  <a:srgbClr val="FF0000"/>
                </a:solidFill>
                <a:latin typeface="Arial" panose="020B0604020202020204" pitchFamily="34" charset="0"/>
                <a:cs typeface="Arial" panose="020B0604020202020204" pitchFamily="34" charset="0"/>
              </a:rPr>
              <a:t>HƯƠNG III. </a:t>
            </a:r>
            <a:r>
              <a:rPr lang="en-US" sz="2300" b="1" smtClean="0">
                <a:solidFill>
                  <a:srgbClr val="FF0000"/>
                </a:solidFill>
                <a:latin typeface="Arial" panose="020B0604020202020204" pitchFamily="34" charset="0"/>
                <a:cs typeface="Arial" panose="020B0604020202020204" pitchFamily="34" charset="0"/>
              </a:rPr>
              <a:t>TÀI </a:t>
            </a:r>
            <a:r>
              <a:rPr lang="en-US" sz="2300" b="1">
                <a:solidFill>
                  <a:srgbClr val="FF0000"/>
                </a:solidFill>
                <a:latin typeface="Arial" panose="020B0604020202020204" pitchFamily="34" charset="0"/>
                <a:cs typeface="Arial" panose="020B0604020202020204" pitchFamily="34" charset="0"/>
              </a:rPr>
              <a:t>NGUYÊN DU LỊCH, PHÁT TRIỂN SẢN PHẨM DU LỊCH VÀ QUY HOẠCH VỀ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Wingdings" panose="05000000000000000000" pitchFamily="2" charset="2"/>
              <a:buChar char="q"/>
              <a:defRPr/>
            </a:pPr>
            <a:r>
              <a:rPr lang="en-US" sz="2200" b="1" kern="0">
                <a:solidFill>
                  <a:srgbClr val="FF0066"/>
                </a:solidFill>
                <a:latin typeface="Arial" charset="0"/>
              </a:rPr>
              <a:t>Mục 1. TÀI NGUYÊN DU </a:t>
            </a:r>
            <a:r>
              <a:rPr lang="en-US" sz="2200" b="1" kern="0" smtClean="0">
                <a:solidFill>
                  <a:srgbClr val="FF0066"/>
                </a:solidFill>
                <a:latin typeface="Arial" charset="0"/>
              </a:rPr>
              <a:t>LỊCH</a:t>
            </a:r>
          </a:p>
          <a:p>
            <a:pPr indent="-457200" algn="just" eaLnBrk="1" hangingPunct="1">
              <a:lnSpc>
                <a:spcPct val="110000"/>
              </a:lnSpc>
              <a:spcBef>
                <a:spcPts val="800"/>
              </a:spcBef>
              <a:spcAft>
                <a:spcPts val="0"/>
              </a:spcAft>
              <a:buClr>
                <a:srgbClr val="FF0000"/>
              </a:buClr>
              <a:buFont typeface="Wingdings" panose="05000000000000000000" pitchFamily="2" charset="2"/>
              <a:buChar char="v"/>
              <a:defRPr/>
            </a:pPr>
            <a:r>
              <a:rPr lang="en-US" sz="2200" b="1" kern="0" smtClean="0">
                <a:solidFill>
                  <a:srgbClr val="0000FF"/>
                </a:solidFill>
                <a:latin typeface="Arial" charset="0"/>
              </a:rPr>
              <a:t>Điều </a:t>
            </a:r>
            <a:r>
              <a:rPr lang="en-US" sz="2200" b="1" kern="0">
                <a:solidFill>
                  <a:srgbClr val="0000FF"/>
                </a:solidFill>
                <a:latin typeface="Arial" charset="0"/>
              </a:rPr>
              <a:t>15. Các loại tài nguyên du </a:t>
            </a:r>
            <a:r>
              <a:rPr lang="en-US" sz="2200" b="1" kern="0" smtClean="0">
                <a:solidFill>
                  <a:srgbClr val="0000FF"/>
                </a:solidFill>
                <a:latin typeface="Arial" charset="0"/>
              </a:rPr>
              <a:t>lịch</a:t>
            </a:r>
          </a:p>
          <a:p>
            <a:pPr indent="-457200" algn="just" eaLnBrk="1" hangingPunct="1">
              <a:lnSpc>
                <a:spcPct val="110000"/>
              </a:lnSpc>
              <a:spcBef>
                <a:spcPts val="800"/>
              </a:spcBef>
              <a:spcAft>
                <a:spcPts val="0"/>
              </a:spcAft>
              <a:buClr>
                <a:srgbClr val="FF0000"/>
              </a:buClr>
              <a:buFont typeface="Wingdings" panose="05000000000000000000" pitchFamily="2" charset="2"/>
              <a:buChar char="v"/>
              <a:defRPr/>
            </a:pPr>
            <a:r>
              <a:rPr lang="en-US" sz="2200" b="1" kern="0" smtClean="0">
                <a:solidFill>
                  <a:srgbClr val="0000FF"/>
                </a:solidFill>
                <a:latin typeface="Arial" charset="0"/>
              </a:rPr>
              <a:t>Điều </a:t>
            </a:r>
            <a:r>
              <a:rPr lang="en-US" sz="2200" b="1" kern="0">
                <a:solidFill>
                  <a:srgbClr val="0000FF"/>
                </a:solidFill>
                <a:latin typeface="Arial" charset="0"/>
              </a:rPr>
              <a:t>16. Điều tra tài nguyên du </a:t>
            </a:r>
            <a:r>
              <a:rPr lang="en-US" sz="2200" b="1" kern="0" smtClean="0">
                <a:solidFill>
                  <a:srgbClr val="0000FF"/>
                </a:solidFill>
                <a:latin typeface="Arial" charset="0"/>
              </a:rPr>
              <a:t>lịch</a:t>
            </a:r>
          </a:p>
          <a:p>
            <a:pPr indent="-457200" algn="just" eaLnBrk="1" hangingPunct="1">
              <a:lnSpc>
                <a:spcPct val="110000"/>
              </a:lnSpc>
              <a:spcBef>
                <a:spcPts val="800"/>
              </a:spcBef>
              <a:spcAft>
                <a:spcPts val="0"/>
              </a:spcAft>
              <a:buClr>
                <a:srgbClr val="FF0000"/>
              </a:buClr>
              <a:buFont typeface="Wingdings" panose="05000000000000000000" pitchFamily="2" charset="2"/>
              <a:buChar char="v"/>
              <a:defRPr/>
            </a:pPr>
            <a:r>
              <a:rPr lang="en-US" sz="2200" b="1" kern="0" smtClean="0">
                <a:solidFill>
                  <a:srgbClr val="0000FF"/>
                </a:solidFill>
                <a:latin typeface="Arial" charset="0"/>
              </a:rPr>
              <a:t>Điều </a:t>
            </a:r>
            <a:r>
              <a:rPr lang="en-US" sz="2200" b="1" kern="0">
                <a:solidFill>
                  <a:srgbClr val="0000FF"/>
                </a:solidFill>
                <a:latin typeface="Arial" charset="0"/>
              </a:rPr>
              <a:t>17. Trách nhiệm quản lý, bảo vệ và khai thác tài nguyên du lịch</a:t>
            </a:r>
          </a:p>
          <a:p>
            <a:pPr indent="-457200" algn="just" eaLnBrk="1" hangingPunct="1">
              <a:lnSpc>
                <a:spcPct val="110000"/>
              </a:lnSpc>
              <a:spcBef>
                <a:spcPts val="800"/>
              </a:spcBef>
              <a:spcAft>
                <a:spcPts val="0"/>
              </a:spcAft>
              <a:buClr>
                <a:srgbClr val="FF0000"/>
              </a:buClr>
              <a:buFont typeface="Wingdings" panose="05000000000000000000" pitchFamily="2" charset="2"/>
              <a:buChar char="q"/>
              <a:defRPr/>
            </a:pPr>
            <a:r>
              <a:rPr lang="en-US" sz="2200" b="1" kern="0">
                <a:solidFill>
                  <a:srgbClr val="FF0066"/>
                </a:solidFill>
                <a:latin typeface="Arial" charset="0"/>
              </a:rPr>
              <a:t>Mục 2. PHÁT TRIỂN SẢN PHẨM DU </a:t>
            </a:r>
            <a:r>
              <a:rPr lang="en-US" sz="2200" b="1" kern="0" smtClean="0">
                <a:solidFill>
                  <a:srgbClr val="FF0066"/>
                </a:solidFill>
                <a:latin typeface="Arial" charset="0"/>
              </a:rPr>
              <a:t>LỊCH</a:t>
            </a:r>
          </a:p>
          <a:p>
            <a:pPr indent="-457200" algn="just" eaLnBrk="1" hangingPunct="1">
              <a:lnSpc>
                <a:spcPct val="110000"/>
              </a:lnSpc>
              <a:spcBef>
                <a:spcPts val="800"/>
              </a:spcBef>
              <a:spcAft>
                <a:spcPts val="0"/>
              </a:spcAft>
              <a:buClr>
                <a:srgbClr val="FF0000"/>
              </a:buClr>
              <a:buFont typeface="Wingdings" panose="05000000000000000000" pitchFamily="2" charset="2"/>
              <a:buChar char="v"/>
              <a:defRPr/>
            </a:pPr>
            <a:r>
              <a:rPr lang="en-US" sz="2200" b="1" kern="0" smtClean="0">
                <a:solidFill>
                  <a:srgbClr val="0000FF"/>
                </a:solidFill>
                <a:latin typeface="Arial" charset="0"/>
              </a:rPr>
              <a:t>Điều </a:t>
            </a:r>
            <a:r>
              <a:rPr lang="en-US" sz="2200" b="1" kern="0">
                <a:solidFill>
                  <a:srgbClr val="0000FF"/>
                </a:solidFill>
                <a:latin typeface="Arial" charset="0"/>
              </a:rPr>
              <a:t>18. Xây dựng, phát triển sản phẩm du </a:t>
            </a:r>
            <a:r>
              <a:rPr lang="en-US" sz="2200" b="1" kern="0" smtClean="0">
                <a:solidFill>
                  <a:srgbClr val="0000FF"/>
                </a:solidFill>
                <a:latin typeface="Arial" charset="0"/>
              </a:rPr>
              <a:t>lịch</a:t>
            </a:r>
          </a:p>
          <a:p>
            <a:pPr indent="-457200" algn="just" eaLnBrk="1" hangingPunct="1">
              <a:lnSpc>
                <a:spcPct val="110000"/>
              </a:lnSpc>
              <a:spcBef>
                <a:spcPts val="800"/>
              </a:spcBef>
              <a:spcAft>
                <a:spcPts val="0"/>
              </a:spcAft>
              <a:buClr>
                <a:srgbClr val="FF0000"/>
              </a:buClr>
              <a:buFont typeface="Wingdings" panose="05000000000000000000" pitchFamily="2" charset="2"/>
              <a:buChar char="v"/>
              <a:defRPr/>
            </a:pPr>
            <a:r>
              <a:rPr lang="en-US" sz="2200" b="1" kern="0" smtClean="0">
                <a:solidFill>
                  <a:srgbClr val="0000FF"/>
                </a:solidFill>
                <a:latin typeface="Arial" charset="0"/>
              </a:rPr>
              <a:t>Điều </a:t>
            </a:r>
            <a:r>
              <a:rPr lang="en-US" sz="2200" b="1" kern="0">
                <a:solidFill>
                  <a:srgbClr val="0000FF"/>
                </a:solidFill>
                <a:latin typeface="Arial" charset="0"/>
              </a:rPr>
              <a:t>19. Phát triển du lịch cộng đồng</a:t>
            </a:r>
          </a:p>
          <a:p>
            <a:pPr indent="-457200" algn="just" eaLnBrk="1" hangingPunct="1">
              <a:lnSpc>
                <a:spcPct val="110000"/>
              </a:lnSpc>
              <a:spcBef>
                <a:spcPts val="800"/>
              </a:spcBef>
              <a:spcAft>
                <a:spcPts val="0"/>
              </a:spcAft>
              <a:buClr>
                <a:srgbClr val="FF0000"/>
              </a:buClr>
              <a:buFont typeface="Wingdings" panose="05000000000000000000" pitchFamily="2" charset="2"/>
              <a:buChar char="q"/>
              <a:defRPr/>
            </a:pPr>
            <a:r>
              <a:rPr lang="en-US" sz="2200" b="1" kern="0">
                <a:solidFill>
                  <a:srgbClr val="FF0066"/>
                </a:solidFill>
                <a:latin typeface="Arial" charset="0"/>
              </a:rPr>
              <a:t>Mục 3. QUY HOẠCH VỀ DU </a:t>
            </a:r>
            <a:r>
              <a:rPr lang="en-US" sz="2200" b="1" kern="0" smtClean="0">
                <a:solidFill>
                  <a:srgbClr val="FF0066"/>
                </a:solidFill>
                <a:latin typeface="Arial" charset="0"/>
              </a:rPr>
              <a:t>LỊCH</a:t>
            </a:r>
          </a:p>
          <a:p>
            <a:pPr indent="-457200" algn="just" eaLnBrk="1" hangingPunct="1">
              <a:lnSpc>
                <a:spcPct val="110000"/>
              </a:lnSpc>
              <a:spcBef>
                <a:spcPts val="800"/>
              </a:spcBef>
              <a:spcAft>
                <a:spcPts val="0"/>
              </a:spcAft>
              <a:buClr>
                <a:srgbClr val="FF0000"/>
              </a:buClr>
              <a:buFont typeface="Wingdings" panose="05000000000000000000" pitchFamily="2" charset="2"/>
              <a:buChar char="v"/>
              <a:defRPr/>
            </a:pPr>
            <a:r>
              <a:rPr lang="en-US" sz="2200" b="1" kern="0" smtClean="0">
                <a:solidFill>
                  <a:srgbClr val="0000FF"/>
                </a:solidFill>
                <a:latin typeface="Arial" charset="0"/>
              </a:rPr>
              <a:t>Điều </a:t>
            </a:r>
            <a:r>
              <a:rPr lang="en-US" sz="2200" b="1" kern="0">
                <a:solidFill>
                  <a:srgbClr val="0000FF"/>
                </a:solidFill>
                <a:latin typeface="Arial" charset="0"/>
              </a:rPr>
              <a:t>20. Nguyên tắc lập quy hoạch về du </a:t>
            </a:r>
            <a:r>
              <a:rPr lang="en-US" sz="2200" b="1" kern="0" smtClean="0">
                <a:solidFill>
                  <a:srgbClr val="0000FF"/>
                </a:solidFill>
                <a:latin typeface="Arial" charset="0"/>
              </a:rPr>
              <a:t>lịch</a:t>
            </a:r>
          </a:p>
          <a:p>
            <a:pPr indent="-457200" algn="just" eaLnBrk="1" hangingPunct="1">
              <a:lnSpc>
                <a:spcPct val="110000"/>
              </a:lnSpc>
              <a:spcBef>
                <a:spcPts val="800"/>
              </a:spcBef>
              <a:spcAft>
                <a:spcPts val="0"/>
              </a:spcAft>
              <a:buClr>
                <a:srgbClr val="FF0000"/>
              </a:buClr>
              <a:buFont typeface="Wingdings" panose="05000000000000000000" pitchFamily="2" charset="2"/>
              <a:buChar char="v"/>
              <a:defRPr/>
            </a:pPr>
            <a:r>
              <a:rPr lang="en-US" sz="2200" b="1" kern="0" smtClean="0">
                <a:solidFill>
                  <a:srgbClr val="0000FF"/>
                </a:solidFill>
                <a:latin typeface="Arial" charset="0"/>
              </a:rPr>
              <a:t>Điều </a:t>
            </a:r>
            <a:r>
              <a:rPr lang="en-US" sz="2200" b="1" kern="0">
                <a:solidFill>
                  <a:srgbClr val="0000FF"/>
                </a:solidFill>
                <a:latin typeface="Arial" charset="0"/>
              </a:rPr>
              <a:t>21. Nội dung quy hoạch về du </a:t>
            </a:r>
            <a:r>
              <a:rPr lang="en-US" sz="2200" b="1" kern="0" smtClean="0">
                <a:solidFill>
                  <a:srgbClr val="0000FF"/>
                </a:solidFill>
                <a:latin typeface="Arial" charset="0"/>
              </a:rPr>
              <a:t>lịch</a:t>
            </a:r>
          </a:p>
          <a:p>
            <a:pPr indent="-457200" algn="just" eaLnBrk="1" hangingPunct="1">
              <a:lnSpc>
                <a:spcPct val="110000"/>
              </a:lnSpc>
              <a:spcBef>
                <a:spcPts val="800"/>
              </a:spcBef>
              <a:spcAft>
                <a:spcPts val="0"/>
              </a:spcAft>
              <a:buClr>
                <a:srgbClr val="FF0000"/>
              </a:buClr>
              <a:buFont typeface="Wingdings" panose="05000000000000000000" pitchFamily="2" charset="2"/>
              <a:buChar char="v"/>
              <a:defRPr/>
            </a:pPr>
            <a:r>
              <a:rPr lang="en-US" sz="2200" b="1" kern="0" smtClean="0">
                <a:solidFill>
                  <a:srgbClr val="0000FF"/>
                </a:solidFill>
                <a:latin typeface="Arial" charset="0"/>
              </a:rPr>
              <a:t>Điều </a:t>
            </a:r>
            <a:r>
              <a:rPr lang="en-US" sz="2200" b="1" kern="0">
                <a:solidFill>
                  <a:srgbClr val="0000FF"/>
                </a:solidFill>
                <a:latin typeface="Arial" charset="0"/>
              </a:rPr>
              <a:t>22. Lập, quản lý và thực hiện quy hoạch về du </a:t>
            </a:r>
            <a:r>
              <a:rPr lang="en-US" sz="2200" b="1" kern="0" smtClean="0">
                <a:solidFill>
                  <a:srgbClr val="0000FF"/>
                </a:solidFill>
                <a:latin typeface="Arial" charset="0"/>
              </a:rPr>
              <a:t>lịch</a:t>
            </a:r>
            <a:endParaRPr lang="en-US" sz="2200" b="1" kern="0">
              <a:solidFill>
                <a:srgbClr val="0000FF"/>
              </a:solidFill>
              <a:latin typeface="Arial" charset="0"/>
            </a:endParaRPr>
          </a:p>
        </p:txBody>
      </p:sp>
    </p:spTree>
    <p:extLst>
      <p:ext uri="{BB962C8B-B14F-4D97-AF65-F5344CB8AC3E}">
        <p14:creationId xmlns:p14="http://schemas.microsoft.com/office/powerpoint/2010/main" val="303547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800"/>
              </a:spcBef>
              <a:spcAft>
                <a:spcPts val="0"/>
              </a:spcAft>
              <a:defRPr/>
            </a:pPr>
            <a:r>
              <a:rPr lang="en-US" sz="2600" b="1" smtClean="0">
                <a:solidFill>
                  <a:srgbClr val="FF0000"/>
                </a:solidFill>
                <a:latin typeface="Arial" panose="020B0604020202020204" pitchFamily="34" charset="0"/>
                <a:cs typeface="Arial" panose="020B0604020202020204" pitchFamily="34" charset="0"/>
              </a:rPr>
              <a:t>Mục </a:t>
            </a:r>
            <a:r>
              <a:rPr lang="en-US" sz="2600" b="1">
                <a:solidFill>
                  <a:srgbClr val="FF0000"/>
                </a:solidFill>
                <a:latin typeface="Arial" panose="020B0604020202020204" pitchFamily="34" charset="0"/>
                <a:cs typeface="Arial" panose="020B0604020202020204" pitchFamily="34" charset="0"/>
              </a:rPr>
              <a:t>1. TÀI NGUYÊN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Wingdings" panose="05000000000000000000"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15. Các loại tài nguyên du </a:t>
            </a:r>
            <a:r>
              <a:rPr lang="en-US" sz="2300" b="1" kern="0" smtClean="0">
                <a:solidFill>
                  <a:srgbClr val="FF0066"/>
                </a:solidFill>
                <a:latin typeface="Arial" charset="0"/>
              </a:rPr>
              <a:t>lịch</a:t>
            </a:r>
          </a:p>
          <a:p>
            <a:pPr indent="-457200" algn="just" eaLnBrk="1" hangingPunct="1">
              <a:lnSpc>
                <a:spcPct val="114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Tài </a:t>
            </a:r>
            <a:r>
              <a:rPr lang="en-US" sz="2300" b="1" kern="0">
                <a:solidFill>
                  <a:srgbClr val="0000FF"/>
                </a:solidFill>
                <a:latin typeface="Arial" charset="0"/>
              </a:rPr>
              <a:t>nguyên du l</a:t>
            </a:r>
            <a:r>
              <a:rPr lang="vi-VN" sz="2300" b="1" kern="0">
                <a:solidFill>
                  <a:srgbClr val="0000FF"/>
                </a:solidFill>
                <a:latin typeface="Arial" charset="0"/>
              </a:rPr>
              <a:t>ịch tự nhi</a:t>
            </a:r>
            <a:r>
              <a:rPr lang="en-US" sz="2300" b="1" kern="0">
                <a:solidFill>
                  <a:srgbClr val="0000FF"/>
                </a:solidFill>
                <a:latin typeface="Arial" charset="0"/>
              </a:rPr>
              <a:t>ên bao g</a:t>
            </a:r>
            <a:r>
              <a:rPr lang="vi-VN" sz="2300" b="1" kern="0">
                <a:solidFill>
                  <a:srgbClr val="0000FF"/>
                </a:solidFill>
                <a:latin typeface="Arial" charset="0"/>
              </a:rPr>
              <a:t>ồm cảnh quan thi</a:t>
            </a:r>
            <a:r>
              <a:rPr lang="en-US" sz="2300" b="1" kern="0">
                <a:solidFill>
                  <a:srgbClr val="0000FF"/>
                </a:solidFill>
                <a:latin typeface="Arial" charset="0"/>
              </a:rPr>
              <a:t>ên nhiên, các y</a:t>
            </a:r>
            <a:r>
              <a:rPr lang="vi-VN" sz="2300" b="1" kern="0">
                <a:solidFill>
                  <a:srgbClr val="0000FF"/>
                </a:solidFill>
                <a:latin typeface="Arial" charset="0"/>
              </a:rPr>
              <a:t>ếu tố địa chất, địa mạo, kh</a:t>
            </a:r>
            <a:r>
              <a:rPr lang="en-US" sz="2300" b="1" kern="0">
                <a:solidFill>
                  <a:srgbClr val="0000FF"/>
                </a:solidFill>
                <a:latin typeface="Arial" charset="0"/>
              </a:rPr>
              <a:t>í h</a:t>
            </a:r>
            <a:r>
              <a:rPr lang="vi-VN" sz="2300" b="1" kern="0">
                <a:solidFill>
                  <a:srgbClr val="0000FF"/>
                </a:solidFill>
                <a:latin typeface="Arial" charset="0"/>
              </a:rPr>
              <a:t>ậu, thủy văn, hệ sinh th</a:t>
            </a:r>
            <a:r>
              <a:rPr lang="en-US" sz="2300" b="1" kern="0">
                <a:solidFill>
                  <a:srgbClr val="0000FF"/>
                </a:solidFill>
                <a:latin typeface="Arial" charset="0"/>
              </a:rPr>
              <a:t>ái và các y</a:t>
            </a:r>
            <a:r>
              <a:rPr lang="vi-VN" sz="2300" b="1" kern="0">
                <a:solidFill>
                  <a:srgbClr val="0000FF"/>
                </a:solidFill>
                <a:latin typeface="Arial" charset="0"/>
              </a:rPr>
              <a:t>ếu tố tự nhi</a:t>
            </a:r>
            <a:r>
              <a:rPr lang="en-US" sz="2300" b="1" kern="0">
                <a:solidFill>
                  <a:srgbClr val="0000FF"/>
                </a:solidFill>
                <a:latin typeface="Arial" charset="0"/>
              </a:rPr>
              <a:t>ên khác có th</a:t>
            </a:r>
            <a:r>
              <a:rPr lang="vi-VN" sz="2300" b="1" kern="0">
                <a:solidFill>
                  <a:srgbClr val="0000FF"/>
                </a:solidFill>
                <a:latin typeface="Arial" charset="0"/>
              </a:rPr>
              <a:t>ể được sử dụng cho mục đ</a:t>
            </a:r>
            <a:r>
              <a:rPr lang="en-US" sz="2300" b="1" kern="0">
                <a:solidFill>
                  <a:srgbClr val="0000FF"/>
                </a:solidFill>
                <a:latin typeface="Arial" charset="0"/>
              </a:rPr>
              <a:t>ích du l</a:t>
            </a:r>
            <a:r>
              <a:rPr lang="vi-VN" sz="2300" b="1" kern="0" smtClean="0">
                <a:solidFill>
                  <a:srgbClr val="0000FF"/>
                </a:solidFill>
                <a:latin typeface="Arial" charset="0"/>
              </a:rPr>
              <a:t>ịch.</a:t>
            </a:r>
            <a:endParaRPr lang="en-US" sz="23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Tài </a:t>
            </a:r>
            <a:r>
              <a:rPr lang="en-US" sz="2300" b="1" kern="0">
                <a:solidFill>
                  <a:srgbClr val="0000FF"/>
                </a:solidFill>
                <a:latin typeface="Arial" charset="0"/>
              </a:rPr>
              <a:t>nguyên du l</a:t>
            </a:r>
            <a:r>
              <a:rPr lang="vi-VN" sz="2300" b="1" kern="0">
                <a:solidFill>
                  <a:srgbClr val="0000FF"/>
                </a:solidFill>
                <a:latin typeface="Arial" charset="0"/>
              </a:rPr>
              <a:t>ịch văn h</a:t>
            </a:r>
            <a:r>
              <a:rPr lang="en-US" sz="2300" b="1" kern="0">
                <a:solidFill>
                  <a:srgbClr val="0000FF"/>
                </a:solidFill>
                <a:latin typeface="Arial" charset="0"/>
              </a:rPr>
              <a:t>óa </a:t>
            </a:r>
            <a:r>
              <a:rPr lang="en-US" sz="2300" b="1" kern="0" smtClean="0">
                <a:solidFill>
                  <a:srgbClr val="0000FF"/>
                </a:solidFill>
                <a:latin typeface="Arial" charset="0"/>
              </a:rPr>
              <a:t>bao g</a:t>
            </a:r>
            <a:r>
              <a:rPr lang="vi-VN" sz="2300" b="1" kern="0">
                <a:solidFill>
                  <a:srgbClr val="0000FF"/>
                </a:solidFill>
                <a:latin typeface="Arial" charset="0"/>
              </a:rPr>
              <a:t>ồm di t</a:t>
            </a:r>
            <a:r>
              <a:rPr lang="en-US" sz="2300" b="1" kern="0">
                <a:solidFill>
                  <a:srgbClr val="0000FF"/>
                </a:solidFill>
                <a:latin typeface="Arial" charset="0"/>
              </a:rPr>
              <a:t>ích l</a:t>
            </a:r>
            <a:r>
              <a:rPr lang="vi-VN" sz="2300" b="1" kern="0">
                <a:solidFill>
                  <a:srgbClr val="0000FF"/>
                </a:solidFill>
                <a:latin typeface="Arial" charset="0"/>
              </a:rPr>
              <a:t>ịch sử - văn h</a:t>
            </a:r>
            <a:r>
              <a:rPr lang="en-US" sz="2300" b="1" kern="0">
                <a:solidFill>
                  <a:srgbClr val="0000FF"/>
                </a:solidFill>
                <a:latin typeface="Arial" charset="0"/>
              </a:rPr>
              <a:t>óa, di tích cách m</a:t>
            </a:r>
            <a:r>
              <a:rPr lang="vi-VN" sz="2300" b="1" kern="0">
                <a:solidFill>
                  <a:srgbClr val="0000FF"/>
                </a:solidFill>
                <a:latin typeface="Arial" charset="0"/>
              </a:rPr>
              <a:t>ạng, khảo cổ, kiến tr</a:t>
            </a:r>
            <a:r>
              <a:rPr lang="en-US" sz="2300" b="1" kern="0">
                <a:solidFill>
                  <a:srgbClr val="0000FF"/>
                </a:solidFill>
                <a:latin typeface="Arial" charset="0"/>
              </a:rPr>
              <a:t>úc; giá tr</a:t>
            </a:r>
            <a:r>
              <a:rPr lang="vi-VN" sz="2300" b="1" kern="0">
                <a:solidFill>
                  <a:srgbClr val="0000FF"/>
                </a:solidFill>
                <a:latin typeface="Arial" charset="0"/>
              </a:rPr>
              <a:t>ị văn h</a:t>
            </a:r>
            <a:r>
              <a:rPr lang="en-US" sz="2300" b="1" kern="0">
                <a:solidFill>
                  <a:srgbClr val="0000FF"/>
                </a:solidFill>
                <a:latin typeface="Arial" charset="0"/>
              </a:rPr>
              <a:t>óa truy</a:t>
            </a:r>
            <a:r>
              <a:rPr lang="vi-VN" sz="2300" b="1" kern="0">
                <a:solidFill>
                  <a:srgbClr val="0000FF"/>
                </a:solidFill>
                <a:latin typeface="Arial" charset="0"/>
              </a:rPr>
              <a:t>ền thống, lễ hội, văn nghệ d</a:t>
            </a:r>
            <a:r>
              <a:rPr lang="en-US" sz="2300" b="1" kern="0">
                <a:solidFill>
                  <a:srgbClr val="0000FF"/>
                </a:solidFill>
                <a:latin typeface="Arial" charset="0"/>
              </a:rPr>
              <a:t>ân gian và các giá tr</a:t>
            </a:r>
            <a:r>
              <a:rPr lang="vi-VN" sz="2300" b="1" kern="0">
                <a:solidFill>
                  <a:srgbClr val="0000FF"/>
                </a:solidFill>
                <a:latin typeface="Arial" charset="0"/>
              </a:rPr>
              <a:t>ị văn h</a:t>
            </a:r>
            <a:r>
              <a:rPr lang="en-US" sz="2300" b="1" kern="0">
                <a:solidFill>
                  <a:srgbClr val="0000FF"/>
                </a:solidFill>
                <a:latin typeface="Arial" charset="0"/>
              </a:rPr>
              <a:t>óa khác; công trình lao đ</a:t>
            </a:r>
            <a:r>
              <a:rPr lang="vi-VN" sz="2300" b="1" kern="0">
                <a:solidFill>
                  <a:srgbClr val="0000FF"/>
                </a:solidFill>
                <a:latin typeface="Arial" charset="0"/>
              </a:rPr>
              <a:t>ộng s</a:t>
            </a:r>
            <a:r>
              <a:rPr lang="en-US" sz="2300" b="1" kern="0">
                <a:solidFill>
                  <a:srgbClr val="0000FF"/>
                </a:solidFill>
                <a:latin typeface="Arial" charset="0"/>
              </a:rPr>
              <a:t>áng t</a:t>
            </a:r>
            <a:r>
              <a:rPr lang="vi-VN" sz="2300" b="1" kern="0">
                <a:solidFill>
                  <a:srgbClr val="0000FF"/>
                </a:solidFill>
                <a:latin typeface="Arial" charset="0"/>
              </a:rPr>
              <a:t>ạo của con người c</a:t>
            </a:r>
            <a:r>
              <a:rPr lang="en-US" sz="2300" b="1" kern="0">
                <a:solidFill>
                  <a:srgbClr val="0000FF"/>
                </a:solidFill>
                <a:latin typeface="Arial" charset="0"/>
              </a:rPr>
              <a:t>ó th</a:t>
            </a:r>
            <a:r>
              <a:rPr lang="vi-VN" sz="2300" b="1" kern="0">
                <a:solidFill>
                  <a:srgbClr val="0000FF"/>
                </a:solidFill>
                <a:latin typeface="Arial" charset="0"/>
              </a:rPr>
              <a:t>ể được sử dụng cho mục đ</a:t>
            </a:r>
            <a:r>
              <a:rPr lang="en-US" sz="2300" b="1" kern="0">
                <a:solidFill>
                  <a:srgbClr val="0000FF"/>
                </a:solidFill>
                <a:latin typeface="Arial" charset="0"/>
              </a:rPr>
              <a:t>ích du l</a:t>
            </a:r>
            <a:r>
              <a:rPr lang="vi-VN" sz="2300" b="1" kern="0">
                <a:solidFill>
                  <a:srgbClr val="0000FF"/>
                </a:solidFill>
                <a:latin typeface="Arial" charset="0"/>
              </a:rPr>
              <a:t>ịch</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99806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800"/>
              </a:spcBef>
              <a:spcAft>
                <a:spcPts val="0"/>
              </a:spcAft>
              <a:defRPr/>
            </a:pPr>
            <a:r>
              <a:rPr lang="en-US" sz="2400" b="1" smtClean="0">
                <a:solidFill>
                  <a:srgbClr val="FF0066"/>
                </a:solidFill>
                <a:latin typeface="Arial" charset="0"/>
              </a:rPr>
              <a:t>Điều </a:t>
            </a:r>
            <a:r>
              <a:rPr lang="en-US" sz="2400" b="1">
                <a:solidFill>
                  <a:srgbClr val="FF0066"/>
                </a:solidFill>
                <a:latin typeface="Arial" charset="0"/>
              </a:rPr>
              <a:t>17. Trách nhiệm quản lý, bảo vệ và khai thác </a:t>
            </a:r>
            <a:r>
              <a:rPr lang="en-US" sz="2400" b="1" smtClean="0">
                <a:solidFill>
                  <a:srgbClr val="FF0066"/>
                </a:solidFill>
                <a:latin typeface="Arial" charset="0"/>
              </a:rPr>
              <a:t/>
            </a:r>
            <a:br>
              <a:rPr lang="en-US" sz="2400" b="1" smtClean="0">
                <a:solidFill>
                  <a:srgbClr val="FF0066"/>
                </a:solidFill>
                <a:latin typeface="Arial" charset="0"/>
              </a:rPr>
            </a:br>
            <a:r>
              <a:rPr lang="en-US" sz="2400" b="1" smtClean="0">
                <a:solidFill>
                  <a:srgbClr val="FF0066"/>
                </a:solidFill>
                <a:latin typeface="Arial" charset="0"/>
              </a:rPr>
              <a:t>tài </a:t>
            </a:r>
            <a:r>
              <a:rPr lang="en-US" sz="2400" b="1">
                <a:solidFill>
                  <a:srgbClr val="FF0066"/>
                </a:solidFill>
                <a:latin typeface="Arial" charset="0"/>
              </a:rPr>
              <a:t>nguyên du </a:t>
            </a:r>
            <a:r>
              <a:rPr lang="en-US" sz="2400" b="1" smtClean="0">
                <a:solidFill>
                  <a:srgbClr val="FF0066"/>
                </a:solidFill>
                <a:latin typeface="Arial" charset="0"/>
              </a:rPr>
              <a:t>lịch (TNDL)</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Nhà </a:t>
            </a:r>
            <a:r>
              <a:rPr lang="en-US" sz="2200" b="1" kern="0">
                <a:solidFill>
                  <a:srgbClr val="0000FF"/>
                </a:solidFill>
                <a:latin typeface="Arial" charset="0"/>
              </a:rPr>
              <a:t>nư</a:t>
            </a:r>
            <a:r>
              <a:rPr lang="vi-VN" sz="2200" b="1" kern="0">
                <a:solidFill>
                  <a:srgbClr val="0000FF"/>
                </a:solidFill>
                <a:latin typeface="Arial" charset="0"/>
              </a:rPr>
              <a:t>ớc c</a:t>
            </a:r>
            <a:r>
              <a:rPr lang="en-US" sz="2200" b="1" kern="0">
                <a:solidFill>
                  <a:srgbClr val="0000FF"/>
                </a:solidFill>
                <a:latin typeface="Arial" charset="0"/>
              </a:rPr>
              <a:t>ó chính sách qu</a:t>
            </a:r>
            <a:r>
              <a:rPr lang="vi-VN" sz="2200" b="1" kern="0">
                <a:solidFill>
                  <a:srgbClr val="0000FF"/>
                </a:solidFill>
                <a:latin typeface="Arial" charset="0"/>
              </a:rPr>
              <a:t>ản l</a:t>
            </a:r>
            <a:r>
              <a:rPr lang="en-US" sz="2200" b="1" kern="0">
                <a:solidFill>
                  <a:srgbClr val="0000FF"/>
                </a:solidFill>
                <a:latin typeface="Arial" charset="0"/>
              </a:rPr>
              <a:t>ý, b</a:t>
            </a:r>
            <a:r>
              <a:rPr lang="vi-VN" sz="2200" b="1" kern="0">
                <a:solidFill>
                  <a:srgbClr val="0000FF"/>
                </a:solidFill>
                <a:latin typeface="Arial" charset="0"/>
              </a:rPr>
              <a:t>ảo vệ, t</a:t>
            </a:r>
            <a:r>
              <a:rPr lang="en-US" sz="2200" b="1" kern="0">
                <a:solidFill>
                  <a:srgbClr val="0000FF"/>
                </a:solidFill>
                <a:latin typeface="Arial" charset="0"/>
              </a:rPr>
              <a:t>ôn t</a:t>
            </a:r>
            <a:r>
              <a:rPr lang="vi-VN" sz="2200" b="1" kern="0">
                <a:solidFill>
                  <a:srgbClr val="0000FF"/>
                </a:solidFill>
                <a:latin typeface="Arial" charset="0"/>
              </a:rPr>
              <a:t>ạo, khai th</a:t>
            </a:r>
            <a:r>
              <a:rPr lang="en-US" sz="2200" b="1" kern="0">
                <a:solidFill>
                  <a:srgbClr val="0000FF"/>
                </a:solidFill>
                <a:latin typeface="Arial" charset="0"/>
              </a:rPr>
              <a:t>ác h</a:t>
            </a:r>
            <a:r>
              <a:rPr lang="vi-VN" sz="2200" b="1" kern="0">
                <a:solidFill>
                  <a:srgbClr val="0000FF"/>
                </a:solidFill>
                <a:latin typeface="Arial" charset="0"/>
              </a:rPr>
              <a:t>ợp l</a:t>
            </a:r>
            <a:r>
              <a:rPr lang="en-US" sz="2200" b="1" kern="0">
                <a:solidFill>
                  <a:srgbClr val="0000FF"/>
                </a:solidFill>
                <a:latin typeface="Arial" charset="0"/>
              </a:rPr>
              <a:t>ý, phát huy giá tr</a:t>
            </a:r>
            <a:r>
              <a:rPr lang="vi-VN" sz="2200" b="1" kern="0">
                <a:solidFill>
                  <a:srgbClr val="0000FF"/>
                </a:solidFill>
                <a:latin typeface="Arial" charset="0"/>
              </a:rPr>
              <a:t>ị </a:t>
            </a:r>
            <a:r>
              <a:rPr lang="en-US" sz="2200" b="1" kern="0" smtClean="0">
                <a:solidFill>
                  <a:srgbClr val="0000FF"/>
                </a:solidFill>
                <a:latin typeface="Arial" charset="0"/>
              </a:rPr>
              <a:t>TNDL </a:t>
            </a:r>
            <a:r>
              <a:rPr lang="vi-VN" sz="2200" b="1" kern="0" smtClean="0">
                <a:solidFill>
                  <a:srgbClr val="0000FF"/>
                </a:solidFill>
                <a:latin typeface="Arial" charset="0"/>
              </a:rPr>
              <a:t>trong </a:t>
            </a:r>
            <a:r>
              <a:rPr lang="vi-VN" sz="2200" b="1" kern="0">
                <a:solidFill>
                  <a:srgbClr val="0000FF"/>
                </a:solidFill>
                <a:latin typeface="Arial" charset="0"/>
              </a:rPr>
              <a:t>phạm vi cả nước để ph</a:t>
            </a:r>
            <a:r>
              <a:rPr lang="en-US" sz="2200" b="1" kern="0">
                <a:solidFill>
                  <a:srgbClr val="0000FF"/>
                </a:solidFill>
                <a:latin typeface="Arial" charset="0"/>
              </a:rPr>
              <a:t>át tri</a:t>
            </a:r>
            <a:r>
              <a:rPr lang="vi-VN" sz="2200" b="1" kern="0">
                <a:solidFill>
                  <a:srgbClr val="0000FF"/>
                </a:solidFill>
                <a:latin typeface="Arial" charset="0"/>
              </a:rPr>
              <a:t>ển du lịch bền </a:t>
            </a:r>
            <a:r>
              <a:rPr lang="vi-VN" sz="2200" b="1" kern="0" smtClean="0">
                <a:solidFill>
                  <a:srgbClr val="0000FF"/>
                </a:solidFill>
                <a:latin typeface="Arial" charset="0"/>
              </a:rPr>
              <a:t>vững.</a:t>
            </a:r>
            <a:endParaRPr lang="en-US" sz="22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B</a:t>
            </a:r>
            <a:r>
              <a:rPr lang="vi-VN" sz="2200" b="1" kern="0">
                <a:solidFill>
                  <a:srgbClr val="0000FF"/>
                </a:solidFill>
                <a:latin typeface="Arial" charset="0"/>
              </a:rPr>
              <a:t>ộ </a:t>
            </a:r>
            <a:r>
              <a:rPr lang="en-US" sz="2200" b="1" kern="0" smtClean="0">
                <a:solidFill>
                  <a:srgbClr val="0000FF"/>
                </a:solidFill>
                <a:latin typeface="Arial" charset="0"/>
              </a:rPr>
              <a:t>VHTTDL </a:t>
            </a:r>
            <a:r>
              <a:rPr lang="vi-VN" sz="2200" b="1" kern="0" smtClean="0">
                <a:solidFill>
                  <a:srgbClr val="0000FF"/>
                </a:solidFill>
                <a:latin typeface="Arial" charset="0"/>
              </a:rPr>
              <a:t>chủ </a:t>
            </a:r>
            <a:r>
              <a:rPr lang="vi-VN" sz="2200" b="1" kern="0">
                <a:solidFill>
                  <a:srgbClr val="0000FF"/>
                </a:solidFill>
                <a:latin typeface="Arial" charset="0"/>
              </a:rPr>
              <a:t>tr</a:t>
            </a:r>
            <a:r>
              <a:rPr lang="en-US" sz="2200" b="1" kern="0">
                <a:solidFill>
                  <a:srgbClr val="0000FF"/>
                </a:solidFill>
                <a:latin typeface="Arial" charset="0"/>
              </a:rPr>
              <a:t>ì, ph</a:t>
            </a:r>
            <a:r>
              <a:rPr lang="vi-VN" sz="2200" b="1" kern="0">
                <a:solidFill>
                  <a:srgbClr val="0000FF"/>
                </a:solidFill>
                <a:latin typeface="Arial" charset="0"/>
              </a:rPr>
              <a:t>ối hợp với Bộ, cơ quan ngang Bộ, </a:t>
            </a:r>
            <a:r>
              <a:rPr lang="en-US" sz="2200" b="1" kern="0" smtClean="0">
                <a:solidFill>
                  <a:srgbClr val="0000FF"/>
                </a:solidFill>
                <a:latin typeface="Arial" charset="0"/>
              </a:rPr>
              <a:t>UBND c</a:t>
            </a:r>
            <a:r>
              <a:rPr lang="vi-VN" sz="2200" b="1" kern="0">
                <a:solidFill>
                  <a:srgbClr val="0000FF"/>
                </a:solidFill>
                <a:latin typeface="Arial" charset="0"/>
              </a:rPr>
              <a:t>ấp tỉnh trong việc quản l</a:t>
            </a:r>
            <a:r>
              <a:rPr lang="en-US" sz="2200" b="1" kern="0">
                <a:solidFill>
                  <a:srgbClr val="0000FF"/>
                </a:solidFill>
                <a:latin typeface="Arial" charset="0"/>
              </a:rPr>
              <a:t>ý, b</a:t>
            </a:r>
            <a:r>
              <a:rPr lang="vi-VN" sz="2200" b="1" kern="0">
                <a:solidFill>
                  <a:srgbClr val="0000FF"/>
                </a:solidFill>
                <a:latin typeface="Arial" charset="0"/>
              </a:rPr>
              <a:t>ảo vệ, t</a:t>
            </a:r>
            <a:r>
              <a:rPr lang="en-US" sz="2200" b="1" kern="0">
                <a:solidFill>
                  <a:srgbClr val="0000FF"/>
                </a:solidFill>
                <a:latin typeface="Arial" charset="0"/>
              </a:rPr>
              <a:t>ôn t</a:t>
            </a:r>
            <a:r>
              <a:rPr lang="vi-VN" sz="2200" b="1" kern="0">
                <a:solidFill>
                  <a:srgbClr val="0000FF"/>
                </a:solidFill>
                <a:latin typeface="Arial" charset="0"/>
              </a:rPr>
              <a:t>ạo, khai th</a:t>
            </a:r>
            <a:r>
              <a:rPr lang="en-US" sz="2200" b="1" kern="0">
                <a:solidFill>
                  <a:srgbClr val="0000FF"/>
                </a:solidFill>
                <a:latin typeface="Arial" charset="0"/>
              </a:rPr>
              <a:t>ác h</a:t>
            </a:r>
            <a:r>
              <a:rPr lang="vi-VN" sz="2200" b="1" kern="0">
                <a:solidFill>
                  <a:srgbClr val="0000FF"/>
                </a:solidFill>
                <a:latin typeface="Arial" charset="0"/>
              </a:rPr>
              <a:t>ợp l</a:t>
            </a:r>
            <a:r>
              <a:rPr lang="en-US" sz="2200" b="1" kern="0">
                <a:solidFill>
                  <a:srgbClr val="0000FF"/>
                </a:solidFill>
                <a:latin typeface="Arial" charset="0"/>
              </a:rPr>
              <a:t>ý và phát huy giá tr</a:t>
            </a:r>
            <a:r>
              <a:rPr lang="vi-VN" sz="2200" b="1" kern="0">
                <a:solidFill>
                  <a:srgbClr val="0000FF"/>
                </a:solidFill>
                <a:latin typeface="Arial" charset="0"/>
              </a:rPr>
              <a:t>ị </a:t>
            </a:r>
            <a:r>
              <a:rPr lang="en-US" sz="2200" b="1" kern="0" smtClean="0">
                <a:solidFill>
                  <a:srgbClr val="0000FF"/>
                </a:solidFill>
                <a:latin typeface="Arial" charset="0"/>
              </a:rPr>
              <a:t>TNDL</a:t>
            </a:r>
            <a:r>
              <a:rPr lang="vi-VN" sz="2200" b="1" kern="0" smtClean="0">
                <a:solidFill>
                  <a:srgbClr val="0000FF"/>
                </a:solidFill>
                <a:latin typeface="Arial" charset="0"/>
              </a:rPr>
              <a:t>.</a:t>
            </a:r>
            <a:endParaRPr lang="en-US" sz="22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Cơ </a:t>
            </a:r>
            <a:r>
              <a:rPr lang="en-US" sz="2200" b="1" kern="0">
                <a:solidFill>
                  <a:srgbClr val="0000FF"/>
                </a:solidFill>
                <a:latin typeface="Arial" charset="0"/>
              </a:rPr>
              <a:t>quan, t</a:t>
            </a:r>
            <a:r>
              <a:rPr lang="vi-VN" sz="2200" b="1" kern="0">
                <a:solidFill>
                  <a:srgbClr val="0000FF"/>
                </a:solidFill>
                <a:latin typeface="Arial" charset="0"/>
              </a:rPr>
              <a:t>ổ chức, c</a:t>
            </a:r>
            <a:r>
              <a:rPr lang="en-US" sz="2200" b="1" kern="0">
                <a:solidFill>
                  <a:srgbClr val="0000FF"/>
                </a:solidFill>
                <a:latin typeface="Arial" charset="0"/>
              </a:rPr>
              <a:t>á nhân, c</a:t>
            </a:r>
            <a:r>
              <a:rPr lang="vi-VN" sz="2200" b="1" kern="0">
                <a:solidFill>
                  <a:srgbClr val="0000FF"/>
                </a:solidFill>
                <a:latin typeface="Arial" charset="0"/>
              </a:rPr>
              <a:t>ộng đồng d</a:t>
            </a:r>
            <a:r>
              <a:rPr lang="en-US" sz="2200" b="1" kern="0">
                <a:solidFill>
                  <a:srgbClr val="0000FF"/>
                </a:solidFill>
                <a:latin typeface="Arial" charset="0"/>
              </a:rPr>
              <a:t>ân cư qu</a:t>
            </a:r>
            <a:r>
              <a:rPr lang="vi-VN" sz="2200" b="1" kern="0">
                <a:solidFill>
                  <a:srgbClr val="0000FF"/>
                </a:solidFill>
                <a:latin typeface="Arial" charset="0"/>
              </a:rPr>
              <a:t>ản l</a:t>
            </a:r>
            <a:r>
              <a:rPr lang="en-US" sz="2200" b="1" kern="0">
                <a:solidFill>
                  <a:srgbClr val="0000FF"/>
                </a:solidFill>
                <a:latin typeface="Arial" charset="0"/>
              </a:rPr>
              <a:t>ý </a:t>
            </a:r>
            <a:r>
              <a:rPr lang="en-US" sz="2200" b="1" kern="0" smtClean="0">
                <a:solidFill>
                  <a:srgbClr val="0000FF"/>
                </a:solidFill>
                <a:latin typeface="Arial" charset="0"/>
              </a:rPr>
              <a:t>TNDL </a:t>
            </a:r>
            <a:r>
              <a:rPr lang="vi-VN" sz="2200" b="1" kern="0" smtClean="0">
                <a:solidFill>
                  <a:srgbClr val="0000FF"/>
                </a:solidFill>
                <a:latin typeface="Arial" charset="0"/>
              </a:rPr>
              <a:t>c</a:t>
            </a:r>
            <a:r>
              <a:rPr lang="en-US" sz="2200" b="1" kern="0">
                <a:solidFill>
                  <a:srgbClr val="0000FF"/>
                </a:solidFill>
                <a:latin typeface="Arial" charset="0"/>
              </a:rPr>
              <a:t>ó trách nhi</a:t>
            </a:r>
            <a:r>
              <a:rPr lang="vi-VN" sz="2200" b="1" kern="0">
                <a:solidFill>
                  <a:srgbClr val="0000FF"/>
                </a:solidFill>
                <a:latin typeface="Arial" charset="0"/>
              </a:rPr>
              <a:t>ệm bảo vệ, đầu tư, t</a:t>
            </a:r>
            <a:r>
              <a:rPr lang="en-US" sz="2200" b="1" kern="0">
                <a:solidFill>
                  <a:srgbClr val="0000FF"/>
                </a:solidFill>
                <a:latin typeface="Arial" charset="0"/>
              </a:rPr>
              <a:t>ôn t</a:t>
            </a:r>
            <a:r>
              <a:rPr lang="vi-VN" sz="2200" b="1" kern="0">
                <a:solidFill>
                  <a:srgbClr val="0000FF"/>
                </a:solidFill>
                <a:latin typeface="Arial" charset="0"/>
              </a:rPr>
              <a:t>ạo </a:t>
            </a:r>
            <a:r>
              <a:rPr lang="en-US" sz="2200" b="1" kern="0" smtClean="0">
                <a:solidFill>
                  <a:srgbClr val="0000FF"/>
                </a:solidFill>
                <a:latin typeface="Arial" charset="0"/>
              </a:rPr>
              <a:t>TNDL</a:t>
            </a:r>
            <a:r>
              <a:rPr lang="vi-VN" sz="2200" b="1" kern="0" smtClean="0">
                <a:solidFill>
                  <a:srgbClr val="0000FF"/>
                </a:solidFill>
                <a:latin typeface="Arial" charset="0"/>
              </a:rPr>
              <a:t>, </a:t>
            </a:r>
            <a:r>
              <a:rPr lang="vi-VN" sz="2200" b="1" kern="0">
                <a:solidFill>
                  <a:srgbClr val="0000FF"/>
                </a:solidFill>
                <a:latin typeface="Arial" charset="0"/>
              </a:rPr>
              <a:t>tạo điều kiện thuận lợi cho kh</a:t>
            </a:r>
            <a:r>
              <a:rPr lang="en-US" sz="2200" b="1" kern="0">
                <a:solidFill>
                  <a:srgbClr val="0000FF"/>
                </a:solidFill>
                <a:latin typeface="Arial" charset="0"/>
              </a:rPr>
              <a:t>ách du l</a:t>
            </a:r>
            <a:r>
              <a:rPr lang="vi-VN" sz="2200" b="1" kern="0">
                <a:solidFill>
                  <a:srgbClr val="0000FF"/>
                </a:solidFill>
                <a:latin typeface="Arial" charset="0"/>
              </a:rPr>
              <a:t>ịch tham quan, thụ hưởng gi</a:t>
            </a:r>
            <a:r>
              <a:rPr lang="en-US" sz="2200" b="1" kern="0">
                <a:solidFill>
                  <a:srgbClr val="0000FF"/>
                </a:solidFill>
                <a:latin typeface="Arial" charset="0"/>
              </a:rPr>
              <a:t>á tr</a:t>
            </a:r>
            <a:r>
              <a:rPr lang="vi-VN" sz="2200" b="1" kern="0">
                <a:solidFill>
                  <a:srgbClr val="0000FF"/>
                </a:solidFill>
                <a:latin typeface="Arial" charset="0"/>
              </a:rPr>
              <a:t>ị của </a:t>
            </a:r>
            <a:r>
              <a:rPr lang="en-US" sz="2200" b="1" kern="0" smtClean="0">
                <a:solidFill>
                  <a:srgbClr val="0000FF"/>
                </a:solidFill>
                <a:latin typeface="Arial" charset="0"/>
              </a:rPr>
              <a:t>TNDL</a:t>
            </a:r>
            <a:r>
              <a:rPr lang="vi-VN" sz="2200" b="1" kern="0" smtClean="0">
                <a:solidFill>
                  <a:srgbClr val="0000FF"/>
                </a:solidFill>
                <a:latin typeface="Arial" charset="0"/>
              </a:rPr>
              <a:t>; </a:t>
            </a:r>
            <a:r>
              <a:rPr lang="vi-VN" sz="2200" b="1" kern="0">
                <a:solidFill>
                  <a:srgbClr val="0000FF"/>
                </a:solidFill>
                <a:latin typeface="Arial" charset="0"/>
              </a:rPr>
              <a:t>phối hợp với cơ quan </a:t>
            </a:r>
            <a:r>
              <a:rPr lang="en-US" sz="2200" b="1" kern="0" smtClean="0">
                <a:solidFill>
                  <a:srgbClr val="0000FF"/>
                </a:solidFill>
                <a:latin typeface="Arial" charset="0"/>
              </a:rPr>
              <a:t>QLNN </a:t>
            </a:r>
            <a:r>
              <a:rPr lang="vi-VN" sz="2200" b="1" kern="0" smtClean="0">
                <a:solidFill>
                  <a:srgbClr val="0000FF"/>
                </a:solidFill>
                <a:latin typeface="Arial" charset="0"/>
              </a:rPr>
              <a:t>về </a:t>
            </a:r>
            <a:r>
              <a:rPr lang="vi-VN" sz="2200" b="1" kern="0">
                <a:solidFill>
                  <a:srgbClr val="0000FF"/>
                </a:solidFill>
                <a:latin typeface="Arial" charset="0"/>
              </a:rPr>
              <a:t>du lịch c</a:t>
            </a:r>
            <a:r>
              <a:rPr lang="en-US" sz="2200" b="1" kern="0">
                <a:solidFill>
                  <a:srgbClr val="0000FF"/>
                </a:solidFill>
                <a:latin typeface="Arial" charset="0"/>
              </a:rPr>
              <a:t>ó th</a:t>
            </a:r>
            <a:r>
              <a:rPr lang="vi-VN" sz="2200" b="1" kern="0">
                <a:solidFill>
                  <a:srgbClr val="0000FF"/>
                </a:solidFill>
                <a:latin typeface="Arial" charset="0"/>
              </a:rPr>
              <a:t>ẩm quyền trong việc bảo vệ v</a:t>
            </a:r>
            <a:r>
              <a:rPr lang="en-US" sz="2200" b="1" kern="0">
                <a:solidFill>
                  <a:srgbClr val="0000FF"/>
                </a:solidFill>
                <a:latin typeface="Arial" charset="0"/>
              </a:rPr>
              <a:t>à khai thác </a:t>
            </a:r>
            <a:r>
              <a:rPr lang="en-US" sz="2200" b="1" kern="0" smtClean="0">
                <a:solidFill>
                  <a:srgbClr val="0000FF"/>
                </a:solidFill>
                <a:latin typeface="Arial" charset="0"/>
              </a:rPr>
              <a:t>TNDL </a:t>
            </a:r>
            <a:r>
              <a:rPr lang="vi-VN" sz="2200" b="1" kern="0" smtClean="0">
                <a:solidFill>
                  <a:srgbClr val="0000FF"/>
                </a:solidFill>
                <a:latin typeface="Arial" charset="0"/>
              </a:rPr>
              <a:t>cho </a:t>
            </a:r>
            <a:r>
              <a:rPr lang="vi-VN" sz="2200" b="1" kern="0">
                <a:solidFill>
                  <a:srgbClr val="0000FF"/>
                </a:solidFill>
                <a:latin typeface="Arial" charset="0"/>
              </a:rPr>
              <a:t>c</a:t>
            </a:r>
            <a:r>
              <a:rPr lang="en-US" sz="2200" b="1" kern="0">
                <a:solidFill>
                  <a:srgbClr val="0000FF"/>
                </a:solidFill>
                <a:latin typeface="Arial" charset="0"/>
              </a:rPr>
              <a:t>ác mục</a:t>
            </a:r>
            <a:r>
              <a:rPr lang="vi-VN" sz="2200" b="1" kern="0">
                <a:solidFill>
                  <a:srgbClr val="0000FF"/>
                </a:solidFill>
                <a:latin typeface="Arial" charset="0"/>
              </a:rPr>
              <a:t> ti</a:t>
            </a:r>
            <a:r>
              <a:rPr lang="en-US" sz="2200" b="1" kern="0">
                <a:solidFill>
                  <a:srgbClr val="0000FF"/>
                </a:solidFill>
                <a:latin typeface="Arial" charset="0"/>
              </a:rPr>
              <a:t>êu kinh t</a:t>
            </a:r>
            <a:r>
              <a:rPr lang="vi-VN" sz="2200" b="1" kern="0">
                <a:solidFill>
                  <a:srgbClr val="0000FF"/>
                </a:solidFill>
                <a:latin typeface="Arial" charset="0"/>
              </a:rPr>
              <a:t>ế kh</a:t>
            </a:r>
            <a:r>
              <a:rPr lang="en-US" sz="2200" b="1" kern="0" smtClean="0">
                <a:solidFill>
                  <a:srgbClr val="0000FF"/>
                </a:solidFill>
                <a:latin typeface="Arial" charset="0"/>
              </a:rPr>
              <a:t>ác.</a:t>
            </a:r>
          </a:p>
          <a:p>
            <a:pPr indent="-457200" algn="just" eaLnBrk="1" hangingPunct="1">
              <a:lnSpc>
                <a:spcPct val="110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Khách </a:t>
            </a:r>
            <a:r>
              <a:rPr lang="en-US" sz="2200" b="1" kern="0">
                <a:solidFill>
                  <a:srgbClr val="0000FF"/>
                </a:solidFill>
                <a:latin typeface="Arial" charset="0"/>
              </a:rPr>
              <a:t>du l</a:t>
            </a:r>
            <a:r>
              <a:rPr lang="vi-VN" sz="2200" b="1" kern="0">
                <a:solidFill>
                  <a:srgbClr val="0000FF"/>
                </a:solidFill>
                <a:latin typeface="Arial" charset="0"/>
              </a:rPr>
              <a:t>ịch, tổ chức, c</a:t>
            </a:r>
            <a:r>
              <a:rPr lang="en-US" sz="2200" b="1" kern="0">
                <a:solidFill>
                  <a:srgbClr val="0000FF"/>
                </a:solidFill>
                <a:latin typeface="Arial" charset="0"/>
              </a:rPr>
              <a:t>á nhân kinh doanh du l</a:t>
            </a:r>
            <a:r>
              <a:rPr lang="vi-VN" sz="2200" b="1" kern="0">
                <a:solidFill>
                  <a:srgbClr val="0000FF"/>
                </a:solidFill>
                <a:latin typeface="Arial" charset="0"/>
              </a:rPr>
              <a:t>ịch, cộng đồng d</a:t>
            </a:r>
            <a:r>
              <a:rPr lang="en-US" sz="2200" b="1" kern="0">
                <a:solidFill>
                  <a:srgbClr val="0000FF"/>
                </a:solidFill>
                <a:latin typeface="Arial" charset="0"/>
              </a:rPr>
              <a:t>ân cư có trách nhi</a:t>
            </a:r>
            <a:r>
              <a:rPr lang="vi-VN" sz="2200" b="1" kern="0">
                <a:solidFill>
                  <a:srgbClr val="0000FF"/>
                </a:solidFill>
                <a:latin typeface="Arial" charset="0"/>
              </a:rPr>
              <a:t>ệm bảo vệ </a:t>
            </a:r>
            <a:r>
              <a:rPr lang="en-US" sz="2200" b="1" kern="0" smtClean="0">
                <a:solidFill>
                  <a:srgbClr val="0000FF"/>
                </a:solidFill>
                <a:latin typeface="Arial" charset="0"/>
              </a:rPr>
              <a:t>TNDL</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950505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Mục </a:t>
            </a:r>
            <a:r>
              <a:rPr lang="en-US" sz="2600" b="1">
                <a:solidFill>
                  <a:srgbClr val="FF0000"/>
                </a:solidFill>
                <a:latin typeface="Arial" panose="020B0604020202020204" pitchFamily="34" charset="0"/>
                <a:cs typeface="Arial" panose="020B0604020202020204" pitchFamily="34" charset="0"/>
              </a:rPr>
              <a:t>2. PHÁT TRIỂN SẢN PHẨM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Wingdings" panose="05000000000000000000"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18. Xây dựng, phát triển sản phẩm du lịch</a:t>
            </a:r>
          </a:p>
          <a:p>
            <a:pPr indent="-457200" algn="just" eaLnBrk="1" hangingPunct="1">
              <a:lnSpc>
                <a:spcPct val="114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T</a:t>
            </a:r>
            <a:r>
              <a:rPr lang="vi-VN" sz="2300" b="1" kern="0">
                <a:solidFill>
                  <a:srgbClr val="0000FF"/>
                </a:solidFill>
                <a:latin typeface="Arial" charset="0"/>
              </a:rPr>
              <a:t>ổ chức, c</a:t>
            </a:r>
            <a:r>
              <a:rPr lang="en-US" sz="2300" b="1" kern="0">
                <a:solidFill>
                  <a:srgbClr val="0000FF"/>
                </a:solidFill>
                <a:latin typeface="Arial" charset="0"/>
              </a:rPr>
              <a:t>á nhân có quy</a:t>
            </a:r>
            <a:r>
              <a:rPr lang="vi-VN" sz="2300" b="1" kern="0">
                <a:solidFill>
                  <a:srgbClr val="0000FF"/>
                </a:solidFill>
                <a:latin typeface="Arial" charset="0"/>
              </a:rPr>
              <a:t>ền s</a:t>
            </a:r>
            <a:r>
              <a:rPr lang="en-US" sz="2300" b="1" kern="0">
                <a:solidFill>
                  <a:srgbClr val="0000FF"/>
                </a:solidFill>
                <a:latin typeface="Arial" charset="0"/>
              </a:rPr>
              <a:t>áng t</a:t>
            </a:r>
            <a:r>
              <a:rPr lang="vi-VN" sz="2300" b="1" kern="0">
                <a:solidFill>
                  <a:srgbClr val="0000FF"/>
                </a:solidFill>
                <a:latin typeface="Arial" charset="0"/>
              </a:rPr>
              <a:t>ạo, ph</a:t>
            </a:r>
            <a:r>
              <a:rPr lang="en-US" sz="2300" b="1" kern="0">
                <a:solidFill>
                  <a:srgbClr val="0000FF"/>
                </a:solidFill>
                <a:latin typeface="Arial" charset="0"/>
              </a:rPr>
              <a:t>át tri</a:t>
            </a:r>
            <a:r>
              <a:rPr lang="vi-VN" sz="2300" b="1" kern="0">
                <a:solidFill>
                  <a:srgbClr val="0000FF"/>
                </a:solidFill>
                <a:latin typeface="Arial" charset="0"/>
              </a:rPr>
              <a:t>ển, kinh doanh c</a:t>
            </a:r>
            <a:r>
              <a:rPr lang="en-US" sz="2300" b="1" kern="0">
                <a:solidFill>
                  <a:srgbClr val="0000FF"/>
                </a:solidFill>
                <a:latin typeface="Arial" charset="0"/>
              </a:rPr>
              <a:t>ác s</a:t>
            </a:r>
            <a:r>
              <a:rPr lang="vi-VN" sz="2300" b="1" kern="0">
                <a:solidFill>
                  <a:srgbClr val="0000FF"/>
                </a:solidFill>
                <a:latin typeface="Arial" charset="0"/>
              </a:rPr>
              <a:t>ản phẩm du lịch đ</a:t>
            </a:r>
            <a:r>
              <a:rPr lang="en-US" sz="2300" b="1" kern="0">
                <a:solidFill>
                  <a:srgbClr val="0000FF"/>
                </a:solidFill>
                <a:latin typeface="Arial" charset="0"/>
              </a:rPr>
              <a:t>áp </a:t>
            </a:r>
            <a:r>
              <a:rPr lang="vi-VN" sz="2300" b="1" kern="0">
                <a:solidFill>
                  <a:srgbClr val="0000FF"/>
                </a:solidFill>
                <a:latin typeface="Arial" charset="0"/>
              </a:rPr>
              <a:t>ứng nhu cầu của kh</a:t>
            </a:r>
            <a:r>
              <a:rPr lang="en-US" sz="2300" b="1" kern="0">
                <a:solidFill>
                  <a:srgbClr val="0000FF"/>
                </a:solidFill>
                <a:latin typeface="Arial" charset="0"/>
              </a:rPr>
              <a:t>ách du l</a:t>
            </a:r>
            <a:r>
              <a:rPr lang="vi-VN" sz="2300" b="1" kern="0">
                <a:solidFill>
                  <a:srgbClr val="0000FF"/>
                </a:solidFill>
                <a:latin typeface="Arial" charset="0"/>
              </a:rPr>
              <a:t>ịch v</a:t>
            </a:r>
            <a:r>
              <a:rPr lang="en-US" sz="2300" b="1" kern="0">
                <a:solidFill>
                  <a:srgbClr val="0000FF"/>
                </a:solidFill>
                <a:latin typeface="Arial" charset="0"/>
              </a:rPr>
              <a:t>à phù h</a:t>
            </a:r>
            <a:r>
              <a:rPr lang="vi-VN" sz="2300" b="1" kern="0">
                <a:solidFill>
                  <a:srgbClr val="0000FF"/>
                </a:solidFill>
                <a:latin typeface="Arial" charset="0"/>
              </a:rPr>
              <a:t>ợp với quy định của ph</a:t>
            </a:r>
            <a:r>
              <a:rPr lang="en-US" sz="2300" b="1" kern="0">
                <a:solidFill>
                  <a:srgbClr val="0000FF"/>
                </a:solidFill>
                <a:latin typeface="Arial" charset="0"/>
              </a:rPr>
              <a:t>áp luật</a:t>
            </a:r>
            <a:r>
              <a:rPr lang="vi-VN" sz="2300" b="1" kern="0" smtClean="0">
                <a:solidFill>
                  <a:srgbClr val="0000FF"/>
                </a:solidFill>
                <a:latin typeface="Arial" charset="0"/>
              </a:rPr>
              <a:t>.</a:t>
            </a:r>
            <a:endParaRPr lang="en-US" sz="23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Chính </a:t>
            </a:r>
            <a:r>
              <a:rPr lang="en-US" sz="2300" b="1" kern="0">
                <a:solidFill>
                  <a:srgbClr val="0000FF"/>
                </a:solidFill>
                <a:latin typeface="Arial" charset="0"/>
              </a:rPr>
              <a:t>ph</a:t>
            </a:r>
            <a:r>
              <a:rPr lang="vi-VN" sz="2300" b="1" kern="0">
                <a:solidFill>
                  <a:srgbClr val="0000FF"/>
                </a:solidFill>
                <a:latin typeface="Arial" charset="0"/>
              </a:rPr>
              <a:t>ủ c</a:t>
            </a:r>
            <a:r>
              <a:rPr lang="en-US" sz="2300" b="1" kern="0">
                <a:solidFill>
                  <a:srgbClr val="0000FF"/>
                </a:solidFill>
                <a:latin typeface="Arial" charset="0"/>
              </a:rPr>
              <a:t>ó chính sách h</a:t>
            </a:r>
            <a:r>
              <a:rPr lang="vi-VN" sz="2300" b="1" kern="0">
                <a:solidFill>
                  <a:srgbClr val="0000FF"/>
                </a:solidFill>
                <a:latin typeface="Arial" charset="0"/>
              </a:rPr>
              <a:t>ỗ trợ ph</a:t>
            </a:r>
            <a:r>
              <a:rPr lang="en-US" sz="2300" b="1" kern="0">
                <a:solidFill>
                  <a:srgbClr val="0000FF"/>
                </a:solidFill>
                <a:latin typeface="Arial" charset="0"/>
              </a:rPr>
              <a:t>át tri</a:t>
            </a:r>
            <a:r>
              <a:rPr lang="vi-VN" sz="2300" b="1" kern="0">
                <a:solidFill>
                  <a:srgbClr val="0000FF"/>
                </a:solidFill>
                <a:latin typeface="Arial" charset="0"/>
              </a:rPr>
              <a:t>ển sản phẩm du lịch chủ đạo đối với từng v</a:t>
            </a:r>
            <a:r>
              <a:rPr lang="en-US" sz="2300" b="1" kern="0">
                <a:solidFill>
                  <a:srgbClr val="0000FF"/>
                </a:solidFill>
                <a:latin typeface="Arial" charset="0"/>
              </a:rPr>
              <a:t>ùng và trong ph</a:t>
            </a:r>
            <a:r>
              <a:rPr lang="vi-VN" sz="2300" b="1" kern="0">
                <a:solidFill>
                  <a:srgbClr val="0000FF"/>
                </a:solidFill>
                <a:latin typeface="Arial" charset="0"/>
              </a:rPr>
              <a:t>ạm vi to</a:t>
            </a:r>
            <a:r>
              <a:rPr lang="en-US" sz="2300" b="1" kern="0">
                <a:solidFill>
                  <a:srgbClr val="0000FF"/>
                </a:solidFill>
                <a:latin typeface="Arial" charset="0"/>
              </a:rPr>
              <a:t>àn qu</a:t>
            </a:r>
            <a:r>
              <a:rPr lang="vi-VN" sz="2300" b="1" kern="0">
                <a:solidFill>
                  <a:srgbClr val="0000FF"/>
                </a:solidFill>
                <a:latin typeface="Arial" charset="0"/>
              </a:rPr>
              <a:t>ốc theo từng giai đoạn, đ</a:t>
            </a:r>
            <a:r>
              <a:rPr lang="en-US" sz="2300" b="1" kern="0">
                <a:solidFill>
                  <a:srgbClr val="0000FF"/>
                </a:solidFill>
                <a:latin typeface="Arial" charset="0"/>
              </a:rPr>
              <a:t>áp </a:t>
            </a:r>
            <a:r>
              <a:rPr lang="vi-VN" sz="2300" b="1" kern="0">
                <a:solidFill>
                  <a:srgbClr val="0000FF"/>
                </a:solidFill>
                <a:latin typeface="Arial" charset="0"/>
              </a:rPr>
              <a:t>ứng nhu cầu của thị trường tr</a:t>
            </a:r>
            <a:r>
              <a:rPr lang="en-US" sz="2300" b="1" kern="0">
                <a:solidFill>
                  <a:srgbClr val="0000FF"/>
                </a:solidFill>
                <a:latin typeface="Arial" charset="0"/>
              </a:rPr>
              <a:t>ên cơ s</a:t>
            </a:r>
            <a:r>
              <a:rPr lang="vi-VN" sz="2300" b="1" kern="0">
                <a:solidFill>
                  <a:srgbClr val="0000FF"/>
                </a:solidFill>
                <a:latin typeface="Arial" charset="0"/>
              </a:rPr>
              <a:t>ở đ</a:t>
            </a:r>
            <a:r>
              <a:rPr lang="en-US" sz="2300" b="1" kern="0">
                <a:solidFill>
                  <a:srgbClr val="0000FF"/>
                </a:solidFill>
                <a:latin typeface="Arial" charset="0"/>
              </a:rPr>
              <a:t>ánh giá, phân lo</a:t>
            </a:r>
            <a:r>
              <a:rPr lang="vi-VN" sz="2300" b="1" kern="0">
                <a:solidFill>
                  <a:srgbClr val="0000FF"/>
                </a:solidFill>
                <a:latin typeface="Arial" charset="0"/>
              </a:rPr>
              <a:t>ại t</a:t>
            </a:r>
            <a:r>
              <a:rPr lang="en-US" sz="2300" b="1" kern="0">
                <a:solidFill>
                  <a:srgbClr val="0000FF"/>
                </a:solidFill>
                <a:latin typeface="Arial" charset="0"/>
              </a:rPr>
              <a:t>ài nguyên du l</a:t>
            </a:r>
            <a:r>
              <a:rPr lang="vi-VN" sz="2300" b="1" kern="0" smtClean="0">
                <a:solidFill>
                  <a:srgbClr val="0000FF"/>
                </a:solidFill>
                <a:latin typeface="Arial" charset="0"/>
              </a:rPr>
              <a:t>ịch.</a:t>
            </a:r>
            <a:endParaRPr lang="en-US" sz="23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Chính </a:t>
            </a:r>
            <a:r>
              <a:rPr lang="en-US" sz="2300" b="1" kern="0">
                <a:solidFill>
                  <a:srgbClr val="0000FF"/>
                </a:solidFill>
                <a:latin typeface="Arial" charset="0"/>
              </a:rPr>
              <a:t>ph</a:t>
            </a:r>
            <a:r>
              <a:rPr lang="vi-VN" sz="2300" b="1" kern="0">
                <a:solidFill>
                  <a:srgbClr val="0000FF"/>
                </a:solidFill>
                <a:latin typeface="Arial" charset="0"/>
              </a:rPr>
              <a:t>ủ quy định c</a:t>
            </a:r>
            <a:r>
              <a:rPr lang="en-US" sz="2300" b="1" kern="0">
                <a:solidFill>
                  <a:srgbClr val="0000FF"/>
                </a:solidFill>
                <a:latin typeface="Arial" charset="0"/>
              </a:rPr>
              <a:t>ác bi</a:t>
            </a:r>
            <a:r>
              <a:rPr lang="vi-VN" sz="2300" b="1" kern="0">
                <a:solidFill>
                  <a:srgbClr val="0000FF"/>
                </a:solidFill>
                <a:latin typeface="Arial" charset="0"/>
              </a:rPr>
              <a:t>ện ph</a:t>
            </a:r>
            <a:r>
              <a:rPr lang="en-US" sz="2300" b="1" kern="0">
                <a:solidFill>
                  <a:srgbClr val="0000FF"/>
                </a:solidFill>
                <a:latin typeface="Arial" charset="0"/>
              </a:rPr>
              <a:t>áp b</a:t>
            </a:r>
            <a:r>
              <a:rPr lang="vi-VN" sz="2300" b="1" kern="0">
                <a:solidFill>
                  <a:srgbClr val="0000FF"/>
                </a:solidFill>
                <a:latin typeface="Arial" charset="0"/>
              </a:rPr>
              <a:t>ảo đảm an to</a:t>
            </a:r>
            <a:r>
              <a:rPr lang="en-US" sz="2300" b="1" kern="0">
                <a:solidFill>
                  <a:srgbClr val="0000FF"/>
                </a:solidFill>
                <a:latin typeface="Arial" charset="0"/>
              </a:rPr>
              <a:t>àn cho khách du l</a:t>
            </a:r>
            <a:r>
              <a:rPr lang="vi-VN" sz="2300" b="1" kern="0">
                <a:solidFill>
                  <a:srgbClr val="0000FF"/>
                </a:solidFill>
                <a:latin typeface="Arial" charset="0"/>
              </a:rPr>
              <a:t>ịch đối với những sản phẩm du lịch c</a:t>
            </a:r>
            <a:r>
              <a:rPr lang="en-US" sz="2300" b="1" kern="0">
                <a:solidFill>
                  <a:srgbClr val="0000FF"/>
                </a:solidFill>
                <a:latin typeface="Arial" charset="0"/>
              </a:rPr>
              <a:t>ó nguy cơ </a:t>
            </a:r>
            <a:r>
              <a:rPr lang="vi-VN" sz="2300" b="1" kern="0">
                <a:solidFill>
                  <a:srgbClr val="0000FF"/>
                </a:solidFill>
                <a:latin typeface="Arial" charset="0"/>
              </a:rPr>
              <a:t>ảnh hưởng đến t</a:t>
            </a:r>
            <a:r>
              <a:rPr lang="en-US" sz="2300" b="1" kern="0">
                <a:solidFill>
                  <a:srgbClr val="0000FF"/>
                </a:solidFill>
                <a:latin typeface="Arial" charset="0"/>
              </a:rPr>
              <a:t>ính m</a:t>
            </a:r>
            <a:r>
              <a:rPr lang="vi-VN" sz="2300" b="1" kern="0">
                <a:solidFill>
                  <a:srgbClr val="0000FF"/>
                </a:solidFill>
                <a:latin typeface="Arial" charset="0"/>
              </a:rPr>
              <a:t>ạng, sức khỏe của kh</a:t>
            </a:r>
            <a:r>
              <a:rPr lang="en-US" sz="2300" b="1" kern="0">
                <a:solidFill>
                  <a:srgbClr val="0000FF"/>
                </a:solidFill>
                <a:latin typeface="Arial" charset="0"/>
              </a:rPr>
              <a:t>ách du l</a:t>
            </a:r>
            <a:r>
              <a:rPr lang="vi-VN" sz="2300" b="1" kern="0">
                <a:solidFill>
                  <a:srgbClr val="0000FF"/>
                </a:solidFill>
                <a:latin typeface="Arial" charset="0"/>
              </a:rPr>
              <a:t>ịch.</a:t>
            </a:r>
            <a:endParaRPr lang="en-US" sz="2300" b="1" ker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rabicPeriod"/>
              <a:defRPr/>
            </a:pPr>
            <a:endParaRPr lang="en-US" sz="2300" b="1" kern="0">
              <a:solidFill>
                <a:srgbClr val="0000FF"/>
              </a:solidFill>
              <a:latin typeface="Arial" charset="0"/>
            </a:endParaRPr>
          </a:p>
        </p:txBody>
      </p:sp>
    </p:spTree>
    <p:extLst>
      <p:ext uri="{BB962C8B-B14F-4D97-AF65-F5344CB8AC3E}">
        <p14:creationId xmlns:p14="http://schemas.microsoft.com/office/powerpoint/2010/main" val="3879030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800"/>
              </a:spcBef>
              <a:spcAft>
                <a:spcPts val="0"/>
              </a:spcAft>
              <a:defRPr/>
            </a:pPr>
            <a:r>
              <a:rPr lang="en-US" sz="2400" b="1" smtClean="0">
                <a:solidFill>
                  <a:srgbClr val="FF0066"/>
                </a:solidFill>
                <a:latin typeface="Arial" charset="0"/>
              </a:rPr>
              <a:t>Điều </a:t>
            </a:r>
            <a:r>
              <a:rPr lang="en-US" sz="2400" b="1">
                <a:solidFill>
                  <a:srgbClr val="FF0066"/>
                </a:solidFill>
                <a:latin typeface="Arial" charset="0"/>
              </a:rPr>
              <a:t>19. Phát triển du lịch cộng </a:t>
            </a:r>
            <a:r>
              <a:rPr lang="en-US" sz="2400" b="1" smtClean="0">
                <a:solidFill>
                  <a:srgbClr val="FF0066"/>
                </a:solidFill>
                <a:latin typeface="Arial" charset="0"/>
              </a:rPr>
              <a:t>đồng (DLCĐ)</a:t>
            </a:r>
            <a:endParaRPr lang="en-US" sz="2400" b="1">
              <a:solidFill>
                <a:srgbClr val="FF0066"/>
              </a:solidFill>
              <a:latin typeface="Arial"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Cá </a:t>
            </a:r>
            <a:r>
              <a:rPr lang="en-US" sz="1900" b="1" kern="0">
                <a:solidFill>
                  <a:srgbClr val="0000FF"/>
                </a:solidFill>
                <a:latin typeface="Arial" charset="0"/>
              </a:rPr>
              <a:t>nhân, h</a:t>
            </a:r>
            <a:r>
              <a:rPr lang="vi-VN" sz="1900" b="1" kern="0">
                <a:solidFill>
                  <a:srgbClr val="0000FF"/>
                </a:solidFill>
                <a:latin typeface="Arial" charset="0"/>
              </a:rPr>
              <a:t>ộ gia đ</a:t>
            </a:r>
            <a:r>
              <a:rPr lang="en-US" sz="1900" b="1" kern="0">
                <a:solidFill>
                  <a:srgbClr val="0000FF"/>
                </a:solidFill>
                <a:latin typeface="Arial" charset="0"/>
              </a:rPr>
              <a:t>ình nơi phát tri</a:t>
            </a:r>
            <a:r>
              <a:rPr lang="vi-VN" sz="1900" b="1" kern="0">
                <a:solidFill>
                  <a:srgbClr val="0000FF"/>
                </a:solidFill>
                <a:latin typeface="Arial" charset="0"/>
              </a:rPr>
              <a:t>ển </a:t>
            </a:r>
            <a:r>
              <a:rPr lang="en-US" sz="1900" b="1" kern="0" smtClean="0">
                <a:solidFill>
                  <a:srgbClr val="0000FF"/>
                </a:solidFill>
                <a:latin typeface="Arial" charset="0"/>
              </a:rPr>
              <a:t>DLCĐ</a:t>
            </a:r>
            <a:r>
              <a:rPr lang="vi-VN" sz="1900" b="1" kern="0" smtClean="0">
                <a:solidFill>
                  <a:srgbClr val="0000FF"/>
                </a:solidFill>
                <a:latin typeface="Arial" charset="0"/>
              </a:rPr>
              <a:t> </a:t>
            </a:r>
            <a:r>
              <a:rPr lang="vi-VN" sz="1900" b="1" kern="0">
                <a:solidFill>
                  <a:srgbClr val="0000FF"/>
                </a:solidFill>
                <a:latin typeface="Arial" charset="0"/>
              </a:rPr>
              <a:t>được ưu đ</a:t>
            </a:r>
            <a:r>
              <a:rPr lang="en-US" sz="1900" b="1" kern="0">
                <a:solidFill>
                  <a:srgbClr val="0000FF"/>
                </a:solidFill>
                <a:latin typeface="Arial" charset="0"/>
              </a:rPr>
              <a:t>ãi, khuy</a:t>
            </a:r>
            <a:r>
              <a:rPr lang="vi-VN" sz="1900" b="1" kern="0">
                <a:solidFill>
                  <a:srgbClr val="0000FF"/>
                </a:solidFill>
                <a:latin typeface="Arial" charset="0"/>
              </a:rPr>
              <a:t>ến kh</a:t>
            </a:r>
            <a:r>
              <a:rPr lang="en-US" sz="1900" b="1" kern="0">
                <a:solidFill>
                  <a:srgbClr val="0000FF"/>
                </a:solidFill>
                <a:latin typeface="Arial" charset="0"/>
              </a:rPr>
              <a:t>ích cung c</a:t>
            </a:r>
            <a:r>
              <a:rPr lang="vi-VN" sz="1900" b="1" kern="0">
                <a:solidFill>
                  <a:srgbClr val="0000FF"/>
                </a:solidFill>
                <a:latin typeface="Arial" charset="0"/>
              </a:rPr>
              <a:t>ấp dịch vụ lưu tr</a:t>
            </a:r>
            <a:r>
              <a:rPr lang="en-US" sz="1900" b="1" kern="0">
                <a:solidFill>
                  <a:srgbClr val="0000FF"/>
                </a:solidFill>
                <a:latin typeface="Arial" charset="0"/>
              </a:rPr>
              <a:t>ú, ăn u</a:t>
            </a:r>
            <a:r>
              <a:rPr lang="vi-VN" sz="1900" b="1" kern="0">
                <a:solidFill>
                  <a:srgbClr val="0000FF"/>
                </a:solidFill>
                <a:latin typeface="Arial" charset="0"/>
              </a:rPr>
              <a:t>ống; hướng dẫn kh</a:t>
            </a:r>
            <a:r>
              <a:rPr lang="en-US" sz="1900" b="1" kern="0">
                <a:solidFill>
                  <a:srgbClr val="0000FF"/>
                </a:solidFill>
                <a:latin typeface="Arial" charset="0"/>
              </a:rPr>
              <a:t>ách du l</a:t>
            </a:r>
            <a:r>
              <a:rPr lang="vi-VN" sz="1900" b="1" kern="0">
                <a:solidFill>
                  <a:srgbClr val="0000FF"/>
                </a:solidFill>
                <a:latin typeface="Arial" charset="0"/>
              </a:rPr>
              <a:t>ịch tham quan, trải nghiệm văn h</a:t>
            </a:r>
            <a:r>
              <a:rPr lang="en-US" sz="1900" b="1" kern="0">
                <a:solidFill>
                  <a:srgbClr val="0000FF"/>
                </a:solidFill>
                <a:latin typeface="Arial" charset="0"/>
              </a:rPr>
              <a:t>óa, n</a:t>
            </a:r>
            <a:r>
              <a:rPr lang="vi-VN" sz="1900" b="1" kern="0">
                <a:solidFill>
                  <a:srgbClr val="0000FF"/>
                </a:solidFill>
                <a:latin typeface="Arial" charset="0"/>
              </a:rPr>
              <a:t>ếp sống tại cộng đồng; sản xuất h</a:t>
            </a:r>
            <a:r>
              <a:rPr lang="en-US" sz="1900" b="1" kern="0">
                <a:solidFill>
                  <a:srgbClr val="0000FF"/>
                </a:solidFill>
                <a:latin typeface="Arial" charset="0"/>
              </a:rPr>
              <a:t>àng hóa, hàng th</a:t>
            </a:r>
            <a:r>
              <a:rPr lang="vi-VN" sz="1900" b="1" kern="0">
                <a:solidFill>
                  <a:srgbClr val="0000FF"/>
                </a:solidFill>
                <a:latin typeface="Arial" charset="0"/>
              </a:rPr>
              <a:t>ủ c</a:t>
            </a:r>
            <a:r>
              <a:rPr lang="en-US" sz="1900" b="1" kern="0">
                <a:solidFill>
                  <a:srgbClr val="0000FF"/>
                </a:solidFill>
                <a:latin typeface="Arial" charset="0"/>
              </a:rPr>
              <a:t>ông truy</a:t>
            </a:r>
            <a:r>
              <a:rPr lang="vi-VN" sz="1900" b="1" kern="0">
                <a:solidFill>
                  <a:srgbClr val="0000FF"/>
                </a:solidFill>
                <a:latin typeface="Arial" charset="0"/>
              </a:rPr>
              <a:t>ền thống v</a:t>
            </a:r>
            <a:r>
              <a:rPr lang="en-US" sz="1900" b="1" kern="0">
                <a:solidFill>
                  <a:srgbClr val="0000FF"/>
                </a:solidFill>
                <a:latin typeface="Arial" charset="0"/>
              </a:rPr>
              <a:t>à các d</a:t>
            </a:r>
            <a:r>
              <a:rPr lang="vi-VN" sz="1900" b="1" kern="0">
                <a:solidFill>
                  <a:srgbClr val="0000FF"/>
                </a:solidFill>
                <a:latin typeface="Arial" charset="0"/>
              </a:rPr>
              <a:t>ịch vụ kh</a:t>
            </a:r>
            <a:r>
              <a:rPr lang="en-US" sz="1900" b="1" kern="0">
                <a:solidFill>
                  <a:srgbClr val="0000FF"/>
                </a:solidFill>
                <a:latin typeface="Arial" charset="0"/>
              </a:rPr>
              <a:t>ác ph</a:t>
            </a:r>
            <a:r>
              <a:rPr lang="vi-VN" sz="1900" b="1" kern="0">
                <a:solidFill>
                  <a:srgbClr val="0000FF"/>
                </a:solidFill>
                <a:latin typeface="Arial" charset="0"/>
              </a:rPr>
              <a:t>ục vụ kh</a:t>
            </a:r>
            <a:r>
              <a:rPr lang="en-US" sz="1900" b="1" kern="0">
                <a:solidFill>
                  <a:srgbClr val="0000FF"/>
                </a:solidFill>
                <a:latin typeface="Arial" charset="0"/>
              </a:rPr>
              <a:t>ách du l</a:t>
            </a:r>
            <a:r>
              <a:rPr lang="vi-VN" sz="1900" b="1" kern="0" smtClean="0">
                <a:solidFill>
                  <a:srgbClr val="0000FF"/>
                </a:solidFill>
                <a:latin typeface="Arial" charset="0"/>
              </a:rPr>
              <a:t>ịch.</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UBND c</a:t>
            </a:r>
            <a:r>
              <a:rPr lang="vi-VN" sz="1900" b="1" kern="0">
                <a:solidFill>
                  <a:srgbClr val="0000FF"/>
                </a:solidFill>
                <a:latin typeface="Arial" charset="0"/>
              </a:rPr>
              <a:t>ấp tỉnh tổ chức nghi</a:t>
            </a:r>
            <a:r>
              <a:rPr lang="en-US" sz="1900" b="1" kern="0">
                <a:solidFill>
                  <a:srgbClr val="0000FF"/>
                </a:solidFill>
                <a:latin typeface="Arial" charset="0"/>
              </a:rPr>
              <a:t>ên c</a:t>
            </a:r>
            <a:r>
              <a:rPr lang="vi-VN" sz="1900" b="1" kern="0">
                <a:solidFill>
                  <a:srgbClr val="0000FF"/>
                </a:solidFill>
                <a:latin typeface="Arial" charset="0"/>
              </a:rPr>
              <a:t>ứu, khảo s</a:t>
            </a:r>
            <a:r>
              <a:rPr lang="en-US" sz="1900" b="1" kern="0">
                <a:solidFill>
                  <a:srgbClr val="0000FF"/>
                </a:solidFill>
                <a:latin typeface="Arial" charset="0"/>
              </a:rPr>
              <a:t>át, l</a:t>
            </a:r>
            <a:r>
              <a:rPr lang="vi-VN" sz="1900" b="1" kern="0">
                <a:solidFill>
                  <a:srgbClr val="0000FF"/>
                </a:solidFill>
                <a:latin typeface="Arial" charset="0"/>
              </a:rPr>
              <a:t>ựa chọn địa điểm c</a:t>
            </a:r>
            <a:r>
              <a:rPr lang="en-US" sz="1900" b="1" kern="0">
                <a:solidFill>
                  <a:srgbClr val="0000FF"/>
                </a:solidFill>
                <a:latin typeface="Arial" charset="0"/>
              </a:rPr>
              <a:t>ó ti</a:t>
            </a:r>
            <a:r>
              <a:rPr lang="vi-VN" sz="1900" b="1" kern="0">
                <a:solidFill>
                  <a:srgbClr val="0000FF"/>
                </a:solidFill>
                <a:latin typeface="Arial" charset="0"/>
              </a:rPr>
              <a:t>ềm năng ph</a:t>
            </a:r>
            <a:r>
              <a:rPr lang="en-US" sz="1900" b="1" kern="0">
                <a:solidFill>
                  <a:srgbClr val="0000FF"/>
                </a:solidFill>
                <a:latin typeface="Arial" charset="0"/>
              </a:rPr>
              <a:t>át tri</a:t>
            </a:r>
            <a:r>
              <a:rPr lang="vi-VN" sz="1900" b="1" kern="0">
                <a:solidFill>
                  <a:srgbClr val="0000FF"/>
                </a:solidFill>
                <a:latin typeface="Arial" charset="0"/>
              </a:rPr>
              <a:t>ển </a:t>
            </a:r>
            <a:r>
              <a:rPr lang="en-US" sz="1900" b="1" kern="0" smtClean="0">
                <a:solidFill>
                  <a:srgbClr val="0000FF"/>
                </a:solidFill>
                <a:latin typeface="Arial" charset="0"/>
              </a:rPr>
              <a:t>DLCĐ</a:t>
            </a:r>
            <a:r>
              <a:rPr lang="vi-VN" sz="1900" b="1" kern="0" smtClean="0">
                <a:solidFill>
                  <a:srgbClr val="0000FF"/>
                </a:solidFill>
                <a:latin typeface="Arial" charset="0"/>
              </a:rPr>
              <a:t>; </a:t>
            </a:r>
            <a:r>
              <a:rPr lang="vi-VN" sz="1900" b="1" kern="0">
                <a:solidFill>
                  <a:srgbClr val="0000FF"/>
                </a:solidFill>
                <a:latin typeface="Arial" charset="0"/>
              </a:rPr>
              <a:t>c</a:t>
            </a:r>
            <a:r>
              <a:rPr lang="en-US" sz="1900" b="1" kern="0">
                <a:solidFill>
                  <a:srgbClr val="0000FF"/>
                </a:solidFill>
                <a:latin typeface="Arial" charset="0"/>
              </a:rPr>
              <a:t>ó chính sách h</a:t>
            </a:r>
            <a:r>
              <a:rPr lang="vi-VN" sz="1900" b="1" kern="0">
                <a:solidFill>
                  <a:srgbClr val="0000FF"/>
                </a:solidFill>
                <a:latin typeface="Arial" charset="0"/>
              </a:rPr>
              <a:t>ỗ trợ về trang thiết bị cần thiết ban đầu v</a:t>
            </a:r>
            <a:r>
              <a:rPr lang="en-US" sz="1900" b="1" kern="0">
                <a:solidFill>
                  <a:srgbClr val="0000FF"/>
                </a:solidFill>
                <a:latin typeface="Arial" charset="0"/>
              </a:rPr>
              <a:t>à b</a:t>
            </a:r>
            <a:r>
              <a:rPr lang="vi-VN" sz="1900" b="1" kern="0">
                <a:solidFill>
                  <a:srgbClr val="0000FF"/>
                </a:solidFill>
                <a:latin typeface="Arial" charset="0"/>
              </a:rPr>
              <a:t>ồi dưỡng kiến thức, kỹ năng phục vụ kh</a:t>
            </a:r>
            <a:r>
              <a:rPr lang="en-US" sz="1900" b="1" kern="0">
                <a:solidFill>
                  <a:srgbClr val="0000FF"/>
                </a:solidFill>
                <a:latin typeface="Arial" charset="0"/>
              </a:rPr>
              <a:t>ách du l</a:t>
            </a:r>
            <a:r>
              <a:rPr lang="vi-VN" sz="1900" b="1" kern="0">
                <a:solidFill>
                  <a:srgbClr val="0000FF"/>
                </a:solidFill>
                <a:latin typeface="Arial" charset="0"/>
              </a:rPr>
              <a:t>ịch cho c</a:t>
            </a:r>
            <a:r>
              <a:rPr lang="en-US" sz="1900" b="1" kern="0">
                <a:solidFill>
                  <a:srgbClr val="0000FF"/>
                </a:solidFill>
                <a:latin typeface="Arial" charset="0"/>
              </a:rPr>
              <a:t>á nhân, h</a:t>
            </a:r>
            <a:r>
              <a:rPr lang="vi-VN" sz="1900" b="1" kern="0">
                <a:solidFill>
                  <a:srgbClr val="0000FF"/>
                </a:solidFill>
                <a:latin typeface="Arial" charset="0"/>
              </a:rPr>
              <a:t>ộ gia đ</a:t>
            </a:r>
            <a:r>
              <a:rPr lang="en-US" sz="1900" b="1" kern="0">
                <a:solidFill>
                  <a:srgbClr val="0000FF"/>
                </a:solidFill>
                <a:latin typeface="Arial" charset="0"/>
              </a:rPr>
              <a:t>ình trong c</a:t>
            </a:r>
            <a:r>
              <a:rPr lang="vi-VN" sz="1900" b="1" kern="0">
                <a:solidFill>
                  <a:srgbClr val="0000FF"/>
                </a:solidFill>
                <a:latin typeface="Arial" charset="0"/>
              </a:rPr>
              <a:t>ộng đồng tham gia cung cấp dịch vụ du lịch; hỗ trợ x</a:t>
            </a:r>
            <a:r>
              <a:rPr lang="en-US" sz="1900" b="1" kern="0">
                <a:solidFill>
                  <a:srgbClr val="0000FF"/>
                </a:solidFill>
                <a:latin typeface="Arial" charset="0"/>
              </a:rPr>
              <a:t>úc ti</a:t>
            </a:r>
            <a:r>
              <a:rPr lang="vi-VN" sz="1900" b="1" kern="0">
                <a:solidFill>
                  <a:srgbClr val="0000FF"/>
                </a:solidFill>
                <a:latin typeface="Arial" charset="0"/>
              </a:rPr>
              <a:t>ến sản phẩm </a:t>
            </a:r>
            <a:r>
              <a:rPr lang="en-US" sz="1900" b="1" kern="0" smtClean="0">
                <a:solidFill>
                  <a:srgbClr val="0000FF"/>
                </a:solidFill>
                <a:latin typeface="Arial" charset="0"/>
              </a:rPr>
              <a:t>DLCĐ</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UBND c</a:t>
            </a:r>
            <a:r>
              <a:rPr lang="vi-VN" sz="1900" b="1" kern="0">
                <a:solidFill>
                  <a:srgbClr val="0000FF"/>
                </a:solidFill>
                <a:latin typeface="Arial" charset="0"/>
              </a:rPr>
              <a:t>ấp x</a:t>
            </a:r>
            <a:r>
              <a:rPr lang="en-US" sz="1900" b="1" kern="0">
                <a:solidFill>
                  <a:srgbClr val="0000FF"/>
                </a:solidFill>
                <a:latin typeface="Arial" charset="0"/>
              </a:rPr>
              <a:t>ã nơi phát tri</a:t>
            </a:r>
            <a:r>
              <a:rPr lang="vi-VN" sz="1900" b="1" kern="0">
                <a:solidFill>
                  <a:srgbClr val="0000FF"/>
                </a:solidFill>
                <a:latin typeface="Arial" charset="0"/>
              </a:rPr>
              <a:t>ển </a:t>
            </a:r>
            <a:r>
              <a:rPr lang="en-US" sz="1900" b="1" kern="0" smtClean="0">
                <a:solidFill>
                  <a:srgbClr val="0000FF"/>
                </a:solidFill>
                <a:latin typeface="Arial" charset="0"/>
              </a:rPr>
              <a:t>DLCĐ</a:t>
            </a:r>
            <a:r>
              <a:rPr lang="vi-VN" sz="1900" b="1" kern="0" smtClean="0">
                <a:solidFill>
                  <a:srgbClr val="0000FF"/>
                </a:solidFill>
                <a:latin typeface="Arial" charset="0"/>
              </a:rPr>
              <a:t> </a:t>
            </a:r>
            <a:r>
              <a:rPr lang="vi-VN" sz="1900" b="1" kern="0">
                <a:solidFill>
                  <a:srgbClr val="0000FF"/>
                </a:solidFill>
                <a:latin typeface="Arial" charset="0"/>
              </a:rPr>
              <a:t>tổ chức tuy</a:t>
            </a:r>
            <a:r>
              <a:rPr lang="en-US" sz="1900" b="1" kern="0">
                <a:solidFill>
                  <a:srgbClr val="0000FF"/>
                </a:solidFill>
                <a:latin typeface="Arial" charset="0"/>
              </a:rPr>
              <a:t>ên truy</a:t>
            </a:r>
            <a:r>
              <a:rPr lang="vi-VN" sz="1900" b="1" kern="0">
                <a:solidFill>
                  <a:srgbClr val="0000FF"/>
                </a:solidFill>
                <a:latin typeface="Arial" charset="0"/>
              </a:rPr>
              <a:t>ền, phổ biến, n</a:t>
            </a:r>
            <a:r>
              <a:rPr lang="en-US" sz="1900" b="1" kern="0">
                <a:solidFill>
                  <a:srgbClr val="0000FF"/>
                </a:solidFill>
                <a:latin typeface="Arial" charset="0"/>
              </a:rPr>
              <a:t>âng cao nh</a:t>
            </a:r>
            <a:r>
              <a:rPr lang="vi-VN" sz="1900" b="1" kern="0">
                <a:solidFill>
                  <a:srgbClr val="0000FF"/>
                </a:solidFill>
                <a:latin typeface="Arial" charset="0"/>
              </a:rPr>
              <a:t>ận thức của cộng đồng; chủ tr</a:t>
            </a:r>
            <a:r>
              <a:rPr lang="en-US" sz="1900" b="1" kern="0">
                <a:solidFill>
                  <a:srgbClr val="0000FF"/>
                </a:solidFill>
                <a:latin typeface="Arial" charset="0"/>
              </a:rPr>
              <a:t>ì xây d</a:t>
            </a:r>
            <a:r>
              <a:rPr lang="vi-VN" sz="1900" b="1" kern="0">
                <a:solidFill>
                  <a:srgbClr val="0000FF"/>
                </a:solidFill>
                <a:latin typeface="Arial" charset="0"/>
              </a:rPr>
              <a:t>ựng cam kết của cộng đồng nhằm giữ g</a:t>
            </a:r>
            <a:r>
              <a:rPr lang="en-US" sz="1900" b="1" kern="0">
                <a:solidFill>
                  <a:srgbClr val="0000FF"/>
                </a:solidFill>
                <a:latin typeface="Arial" charset="0"/>
              </a:rPr>
              <a:t>ìn b</a:t>
            </a:r>
            <a:r>
              <a:rPr lang="vi-VN" sz="1900" b="1" kern="0">
                <a:solidFill>
                  <a:srgbClr val="0000FF"/>
                </a:solidFill>
                <a:latin typeface="Arial" charset="0"/>
              </a:rPr>
              <a:t>ản sắc văn h</a:t>
            </a:r>
            <a:r>
              <a:rPr lang="en-US" sz="1900" b="1" kern="0">
                <a:solidFill>
                  <a:srgbClr val="0000FF"/>
                </a:solidFill>
                <a:latin typeface="Arial" charset="0"/>
              </a:rPr>
              <a:t>óa, b</a:t>
            </a:r>
            <a:r>
              <a:rPr lang="vi-VN" sz="1900" b="1" kern="0">
                <a:solidFill>
                  <a:srgbClr val="0000FF"/>
                </a:solidFill>
                <a:latin typeface="Arial" charset="0"/>
              </a:rPr>
              <a:t>ảo vệ m</a:t>
            </a:r>
            <a:r>
              <a:rPr lang="en-US" sz="1900" b="1" kern="0">
                <a:solidFill>
                  <a:srgbClr val="0000FF"/>
                </a:solidFill>
                <a:latin typeface="Arial" charset="0"/>
              </a:rPr>
              <a:t>ôi trư</a:t>
            </a:r>
            <a:r>
              <a:rPr lang="vi-VN" sz="1900" b="1" kern="0">
                <a:solidFill>
                  <a:srgbClr val="0000FF"/>
                </a:solidFill>
                <a:latin typeface="Arial" charset="0"/>
              </a:rPr>
              <a:t>ờng, ứng xử văn minh đối với kh</a:t>
            </a:r>
            <a:r>
              <a:rPr lang="en-US" sz="1900" b="1" kern="0">
                <a:solidFill>
                  <a:srgbClr val="0000FF"/>
                </a:solidFill>
                <a:latin typeface="Arial" charset="0"/>
              </a:rPr>
              <a:t>ách du l</a:t>
            </a:r>
            <a:r>
              <a:rPr lang="vi-VN" sz="1900" b="1" kern="0" smtClean="0">
                <a:solidFill>
                  <a:srgbClr val="0000FF"/>
                </a:solidFill>
                <a:latin typeface="Arial" charset="0"/>
              </a:rPr>
              <a:t>ịch.</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T</a:t>
            </a:r>
            <a:r>
              <a:rPr lang="vi-VN" sz="1900" b="1" kern="0">
                <a:solidFill>
                  <a:srgbClr val="0000FF"/>
                </a:solidFill>
                <a:latin typeface="Arial" charset="0"/>
              </a:rPr>
              <a:t>ổ chức, c</a:t>
            </a:r>
            <a:r>
              <a:rPr lang="en-US" sz="1900" b="1" kern="0">
                <a:solidFill>
                  <a:srgbClr val="0000FF"/>
                </a:solidFill>
                <a:latin typeface="Arial" charset="0"/>
              </a:rPr>
              <a:t>á nhân khai thác, phát tri</a:t>
            </a:r>
            <a:r>
              <a:rPr lang="vi-VN" sz="1900" b="1" kern="0">
                <a:solidFill>
                  <a:srgbClr val="0000FF"/>
                </a:solidFill>
                <a:latin typeface="Arial" charset="0"/>
              </a:rPr>
              <a:t>ển </a:t>
            </a:r>
            <a:r>
              <a:rPr lang="en-US" sz="1900" b="1" kern="0" smtClean="0">
                <a:solidFill>
                  <a:srgbClr val="0000FF"/>
                </a:solidFill>
                <a:latin typeface="Arial" charset="0"/>
              </a:rPr>
              <a:t>DLCĐ</a:t>
            </a:r>
            <a:r>
              <a:rPr lang="vi-VN" sz="1900" b="1" kern="0" smtClean="0">
                <a:solidFill>
                  <a:srgbClr val="0000FF"/>
                </a:solidFill>
                <a:latin typeface="Arial" charset="0"/>
              </a:rPr>
              <a:t> </a:t>
            </a:r>
            <a:r>
              <a:rPr lang="vi-VN" sz="1900" b="1" kern="0">
                <a:solidFill>
                  <a:srgbClr val="0000FF"/>
                </a:solidFill>
                <a:latin typeface="Arial" charset="0"/>
              </a:rPr>
              <a:t>c</a:t>
            </a:r>
            <a:r>
              <a:rPr lang="en-US" sz="1900" b="1" kern="0">
                <a:solidFill>
                  <a:srgbClr val="0000FF"/>
                </a:solidFill>
                <a:latin typeface="Arial" charset="0"/>
              </a:rPr>
              <a:t>ó trách nhi</a:t>
            </a:r>
            <a:r>
              <a:rPr lang="vi-VN" sz="1900" b="1" kern="0">
                <a:solidFill>
                  <a:srgbClr val="0000FF"/>
                </a:solidFill>
                <a:latin typeface="Arial" charset="0"/>
              </a:rPr>
              <a:t>ệm t</a:t>
            </a:r>
            <a:r>
              <a:rPr lang="en-US" sz="1900" b="1" kern="0">
                <a:solidFill>
                  <a:srgbClr val="0000FF"/>
                </a:solidFill>
                <a:latin typeface="Arial" charset="0"/>
              </a:rPr>
              <a:t>ôn tr</a:t>
            </a:r>
            <a:r>
              <a:rPr lang="vi-VN" sz="1900" b="1" kern="0">
                <a:solidFill>
                  <a:srgbClr val="0000FF"/>
                </a:solidFill>
                <a:latin typeface="Arial" charset="0"/>
              </a:rPr>
              <a:t>ọng văn h</a:t>
            </a:r>
            <a:r>
              <a:rPr lang="en-US" sz="1900" b="1" kern="0">
                <a:solidFill>
                  <a:srgbClr val="0000FF"/>
                </a:solidFill>
                <a:latin typeface="Arial" charset="0"/>
              </a:rPr>
              <a:t>óa, n</a:t>
            </a:r>
            <a:r>
              <a:rPr lang="vi-VN" sz="1900" b="1" kern="0">
                <a:solidFill>
                  <a:srgbClr val="0000FF"/>
                </a:solidFill>
                <a:latin typeface="Arial" charset="0"/>
              </a:rPr>
              <a:t>ếp sống v</a:t>
            </a:r>
            <a:r>
              <a:rPr lang="en-US" sz="1900" b="1" kern="0">
                <a:solidFill>
                  <a:srgbClr val="0000FF"/>
                </a:solidFill>
                <a:latin typeface="Arial" charset="0"/>
              </a:rPr>
              <a:t>à chia s</a:t>
            </a:r>
            <a:r>
              <a:rPr lang="vi-VN" sz="1900" b="1" kern="0">
                <a:solidFill>
                  <a:srgbClr val="0000FF"/>
                </a:solidFill>
                <a:latin typeface="Arial" charset="0"/>
              </a:rPr>
              <a:t>ẻ lợi </a:t>
            </a:r>
            <a:r>
              <a:rPr lang="en-US" sz="1900" b="1" kern="0">
                <a:solidFill>
                  <a:srgbClr val="0000FF"/>
                </a:solidFill>
                <a:latin typeface="Arial" charset="0"/>
              </a:rPr>
              <a:t>ích t</a:t>
            </a:r>
            <a:r>
              <a:rPr lang="vi-VN" sz="1900" b="1" kern="0">
                <a:solidFill>
                  <a:srgbClr val="0000FF"/>
                </a:solidFill>
                <a:latin typeface="Arial" charset="0"/>
              </a:rPr>
              <a:t>ừ hoạt động du lịch với </a:t>
            </a:r>
            <a:r>
              <a:rPr lang="en-US" sz="1900" b="1" kern="0" smtClean="0">
                <a:solidFill>
                  <a:srgbClr val="0000FF"/>
                </a:solidFill>
                <a:latin typeface="Arial" charset="0"/>
              </a:rPr>
              <a:t/>
            </a:r>
            <a:br>
              <a:rPr lang="en-US" sz="1900" b="1" kern="0" smtClean="0">
                <a:solidFill>
                  <a:srgbClr val="0000FF"/>
                </a:solidFill>
                <a:latin typeface="Arial" charset="0"/>
              </a:rPr>
            </a:br>
            <a:r>
              <a:rPr lang="vi-VN" sz="1900" b="1" kern="0" smtClean="0">
                <a:solidFill>
                  <a:srgbClr val="0000FF"/>
                </a:solidFill>
                <a:latin typeface="Arial" charset="0"/>
              </a:rPr>
              <a:t>cộng </a:t>
            </a:r>
            <a:r>
              <a:rPr lang="vi-VN" sz="1900" b="1" kern="0">
                <a:solidFill>
                  <a:srgbClr val="0000FF"/>
                </a:solidFill>
                <a:latin typeface="Arial" charset="0"/>
              </a:rPr>
              <a:t>đồng</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3429094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CHƯƠNG IV. ĐIỂM </a:t>
            </a:r>
            <a:r>
              <a:rPr lang="en-US" sz="2600" b="1">
                <a:solidFill>
                  <a:srgbClr val="FF0000"/>
                </a:solidFill>
                <a:latin typeface="Arial" panose="020B0604020202020204" pitchFamily="34" charset="0"/>
                <a:cs typeface="Arial" panose="020B0604020202020204" pitchFamily="34" charset="0"/>
              </a:rPr>
              <a:t>DU LỊCH, KHU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Wingdings" panose="05000000000000000000" pitchFamily="2" charset="2"/>
              <a:buChar char="v"/>
              <a:defRPr/>
            </a:pPr>
            <a:r>
              <a:rPr lang="en-US" sz="2300" b="1" kern="0" smtClean="0">
                <a:solidFill>
                  <a:srgbClr val="0000FF"/>
                </a:solidFill>
                <a:latin typeface="Arial" charset="0"/>
              </a:rPr>
              <a:t>Điều </a:t>
            </a:r>
            <a:r>
              <a:rPr lang="en-US" sz="2300" b="1" kern="0">
                <a:solidFill>
                  <a:srgbClr val="0000FF"/>
                </a:solidFill>
                <a:latin typeface="Arial" charset="0"/>
              </a:rPr>
              <a:t>23. Điều kiện công nhận điểm du </a:t>
            </a:r>
            <a:r>
              <a:rPr lang="en-US" sz="2300" b="1" kern="0" smtClean="0">
                <a:solidFill>
                  <a:srgbClr val="0000FF"/>
                </a:solidFill>
                <a:latin typeface="Arial" charset="0"/>
              </a:rPr>
              <a:t>lịch</a:t>
            </a:r>
          </a:p>
          <a:p>
            <a:pPr indent="-457200" algn="just" eaLnBrk="1" hangingPunct="1">
              <a:lnSpc>
                <a:spcPct val="114000"/>
              </a:lnSpc>
              <a:spcBef>
                <a:spcPts val="1000"/>
              </a:spcBef>
              <a:spcAft>
                <a:spcPts val="0"/>
              </a:spcAft>
              <a:buClr>
                <a:srgbClr val="FF0000"/>
              </a:buClr>
              <a:buFont typeface="Wingdings" panose="05000000000000000000" pitchFamily="2" charset="2"/>
              <a:buChar char="v"/>
              <a:defRPr/>
            </a:pPr>
            <a:r>
              <a:rPr lang="en-US" sz="2300" b="1" kern="0" smtClean="0">
                <a:solidFill>
                  <a:srgbClr val="0000FF"/>
                </a:solidFill>
                <a:latin typeface="Arial" charset="0"/>
              </a:rPr>
              <a:t>Điều </a:t>
            </a:r>
            <a:r>
              <a:rPr lang="en-US" sz="2300" b="1" kern="0">
                <a:solidFill>
                  <a:srgbClr val="0000FF"/>
                </a:solidFill>
                <a:latin typeface="Arial" charset="0"/>
              </a:rPr>
              <a:t>24. Hồ sơ, trình tự, thủ tục, thẩm quyền công nhận điểm du </a:t>
            </a:r>
            <a:r>
              <a:rPr lang="en-US" sz="2300" b="1" kern="0" smtClean="0">
                <a:solidFill>
                  <a:srgbClr val="0000FF"/>
                </a:solidFill>
                <a:latin typeface="Arial" charset="0"/>
              </a:rPr>
              <a:t>lịch</a:t>
            </a:r>
          </a:p>
          <a:p>
            <a:pPr indent="-457200" algn="just" eaLnBrk="1" hangingPunct="1">
              <a:lnSpc>
                <a:spcPct val="114000"/>
              </a:lnSpc>
              <a:spcBef>
                <a:spcPts val="1000"/>
              </a:spcBef>
              <a:spcAft>
                <a:spcPts val="0"/>
              </a:spcAft>
              <a:buClr>
                <a:srgbClr val="FF0000"/>
              </a:buClr>
              <a:buFont typeface="Wingdings" panose="05000000000000000000"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25. Quyền và nghĩa vụ của tổ chức, cá nhân quản lý điểm du </a:t>
            </a:r>
            <a:r>
              <a:rPr lang="en-US" sz="2300" b="1" kern="0" smtClean="0">
                <a:solidFill>
                  <a:srgbClr val="FF0066"/>
                </a:solidFill>
                <a:latin typeface="Arial" charset="0"/>
              </a:rPr>
              <a:t>lịch</a:t>
            </a:r>
          </a:p>
          <a:p>
            <a:pPr indent="-457200" algn="just" eaLnBrk="1" hangingPunct="1">
              <a:lnSpc>
                <a:spcPct val="114000"/>
              </a:lnSpc>
              <a:spcBef>
                <a:spcPts val="1000"/>
              </a:spcBef>
              <a:spcAft>
                <a:spcPts val="0"/>
              </a:spcAft>
              <a:buClr>
                <a:srgbClr val="FF0000"/>
              </a:buClr>
              <a:buFont typeface="Wingdings" panose="05000000000000000000" pitchFamily="2" charset="2"/>
              <a:buChar char="v"/>
              <a:defRPr/>
            </a:pPr>
            <a:r>
              <a:rPr lang="en-US" sz="2300" b="1" kern="0" smtClean="0">
                <a:solidFill>
                  <a:srgbClr val="0000FF"/>
                </a:solidFill>
                <a:latin typeface="Arial" charset="0"/>
              </a:rPr>
              <a:t>Điều </a:t>
            </a:r>
            <a:r>
              <a:rPr lang="en-US" sz="2300" b="1" kern="0">
                <a:solidFill>
                  <a:srgbClr val="0000FF"/>
                </a:solidFill>
                <a:latin typeface="Arial" charset="0"/>
              </a:rPr>
              <a:t>26. Điều kiện công nhận khu du </a:t>
            </a:r>
            <a:r>
              <a:rPr lang="en-US" sz="2300" b="1" kern="0" smtClean="0">
                <a:solidFill>
                  <a:srgbClr val="0000FF"/>
                </a:solidFill>
                <a:latin typeface="Arial" charset="0"/>
              </a:rPr>
              <a:t>lịch</a:t>
            </a:r>
          </a:p>
          <a:p>
            <a:pPr indent="-457200" algn="just" eaLnBrk="1" hangingPunct="1">
              <a:lnSpc>
                <a:spcPct val="114000"/>
              </a:lnSpc>
              <a:spcBef>
                <a:spcPts val="1000"/>
              </a:spcBef>
              <a:spcAft>
                <a:spcPts val="0"/>
              </a:spcAft>
              <a:buClr>
                <a:srgbClr val="FF0000"/>
              </a:buClr>
              <a:buFont typeface="Wingdings" panose="05000000000000000000" pitchFamily="2" charset="2"/>
              <a:buChar char="v"/>
              <a:defRPr/>
            </a:pPr>
            <a:r>
              <a:rPr lang="en-US" sz="2300" b="1" kern="0" smtClean="0">
                <a:solidFill>
                  <a:srgbClr val="0000FF"/>
                </a:solidFill>
                <a:latin typeface="Arial" charset="0"/>
              </a:rPr>
              <a:t>Điều </a:t>
            </a:r>
            <a:r>
              <a:rPr lang="en-US" sz="2300" b="1" kern="0">
                <a:solidFill>
                  <a:srgbClr val="0000FF"/>
                </a:solidFill>
                <a:latin typeface="Arial" charset="0"/>
              </a:rPr>
              <a:t>27. Hồ sơ, trình tự, thủ tục, thẩm quyền công nhận khu du lịch cấp </a:t>
            </a:r>
            <a:r>
              <a:rPr lang="en-US" sz="2300" b="1" kern="0" smtClean="0">
                <a:solidFill>
                  <a:srgbClr val="0000FF"/>
                </a:solidFill>
                <a:latin typeface="Arial" charset="0"/>
              </a:rPr>
              <a:t>tỉnh</a:t>
            </a:r>
          </a:p>
          <a:p>
            <a:pPr indent="-457200" algn="just" eaLnBrk="1" hangingPunct="1">
              <a:lnSpc>
                <a:spcPct val="114000"/>
              </a:lnSpc>
              <a:spcBef>
                <a:spcPts val="1000"/>
              </a:spcBef>
              <a:spcAft>
                <a:spcPts val="0"/>
              </a:spcAft>
              <a:buClr>
                <a:srgbClr val="FF0000"/>
              </a:buClr>
              <a:buFont typeface="Wingdings" panose="05000000000000000000" pitchFamily="2" charset="2"/>
              <a:buChar char="v"/>
              <a:defRPr/>
            </a:pPr>
            <a:r>
              <a:rPr lang="en-US" sz="2300" b="1" kern="0" smtClean="0">
                <a:solidFill>
                  <a:srgbClr val="0000FF"/>
                </a:solidFill>
                <a:latin typeface="Arial" charset="0"/>
              </a:rPr>
              <a:t>Điều </a:t>
            </a:r>
            <a:r>
              <a:rPr lang="en-US" sz="2300" b="1" kern="0">
                <a:solidFill>
                  <a:srgbClr val="0000FF"/>
                </a:solidFill>
                <a:latin typeface="Arial" charset="0"/>
              </a:rPr>
              <a:t>28. Hồ sơ, trình tự, thủ tục, thẩm quyền công nhận khu du lịch quốc </a:t>
            </a:r>
            <a:r>
              <a:rPr lang="en-US" sz="2300" b="1" kern="0" smtClean="0">
                <a:solidFill>
                  <a:srgbClr val="0000FF"/>
                </a:solidFill>
                <a:latin typeface="Arial" charset="0"/>
              </a:rPr>
              <a:t>gia</a:t>
            </a:r>
          </a:p>
          <a:p>
            <a:pPr indent="-457200" algn="just" eaLnBrk="1" hangingPunct="1">
              <a:lnSpc>
                <a:spcPct val="114000"/>
              </a:lnSpc>
              <a:spcBef>
                <a:spcPts val="1000"/>
              </a:spcBef>
              <a:spcAft>
                <a:spcPts val="0"/>
              </a:spcAft>
              <a:buClr>
                <a:srgbClr val="FF0000"/>
              </a:buClr>
              <a:buFont typeface="Wingdings" panose="05000000000000000000"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29. Quản lý khu du </a:t>
            </a:r>
            <a:r>
              <a:rPr lang="en-US" sz="2300" b="1" kern="0" smtClean="0">
                <a:solidFill>
                  <a:srgbClr val="FF0066"/>
                </a:solidFill>
                <a:latin typeface="Arial" charset="0"/>
              </a:rPr>
              <a:t>lịch</a:t>
            </a:r>
            <a:endParaRPr lang="en-US" sz="2300" b="1" kern="0">
              <a:solidFill>
                <a:srgbClr val="FF0066"/>
              </a:solidFill>
              <a:latin typeface="Arial" charset="0"/>
            </a:endParaRPr>
          </a:p>
        </p:txBody>
      </p:sp>
    </p:spTree>
    <p:extLst>
      <p:ext uri="{BB962C8B-B14F-4D97-AF65-F5344CB8AC3E}">
        <p14:creationId xmlns:p14="http://schemas.microsoft.com/office/powerpoint/2010/main" val="2138782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FF0066"/>
                </a:solidFill>
                <a:latin typeface="Arial" charset="0"/>
              </a:rPr>
              <a:t>T</a:t>
            </a:r>
            <a:r>
              <a:rPr lang="vi-VN" sz="1900" b="1" kern="0">
                <a:solidFill>
                  <a:srgbClr val="FF0066"/>
                </a:solidFill>
                <a:latin typeface="Arial" charset="0"/>
              </a:rPr>
              <a:t>ổ chức, c</a:t>
            </a:r>
            <a:r>
              <a:rPr lang="en-US" sz="1900" b="1" kern="0">
                <a:solidFill>
                  <a:srgbClr val="FF0066"/>
                </a:solidFill>
                <a:latin typeface="Arial" charset="0"/>
              </a:rPr>
              <a:t>á nhân qu</a:t>
            </a:r>
            <a:r>
              <a:rPr lang="vi-VN" sz="1900" b="1" kern="0">
                <a:solidFill>
                  <a:srgbClr val="FF0066"/>
                </a:solidFill>
                <a:latin typeface="Arial" charset="0"/>
              </a:rPr>
              <a:t>ản l</a:t>
            </a:r>
            <a:r>
              <a:rPr lang="en-US" sz="1900" b="1" kern="0">
                <a:solidFill>
                  <a:srgbClr val="FF0066"/>
                </a:solidFill>
                <a:latin typeface="Arial" charset="0"/>
              </a:rPr>
              <a:t>ý điểm</a:t>
            </a:r>
            <a:r>
              <a:rPr lang="vi-VN" sz="1900" b="1" kern="0">
                <a:solidFill>
                  <a:srgbClr val="FF0066"/>
                </a:solidFill>
                <a:latin typeface="Arial" charset="0"/>
              </a:rPr>
              <a:t> du lịch c</a:t>
            </a:r>
            <a:r>
              <a:rPr lang="en-US" sz="1900" b="1" kern="0">
                <a:solidFill>
                  <a:srgbClr val="FF0066"/>
                </a:solidFill>
                <a:latin typeface="Arial" charset="0"/>
              </a:rPr>
              <a:t>ó quy</a:t>
            </a:r>
            <a:r>
              <a:rPr lang="vi-VN" sz="1900" b="1" kern="0">
                <a:solidFill>
                  <a:srgbClr val="FF0066"/>
                </a:solidFill>
                <a:latin typeface="Arial" charset="0"/>
              </a:rPr>
              <a:t>ền sau đ</a:t>
            </a:r>
            <a:r>
              <a:rPr lang="en-US" sz="1900" b="1" kern="0" smtClean="0">
                <a:solidFill>
                  <a:srgbClr val="FF0066"/>
                </a:solidFill>
                <a:latin typeface="Arial" charset="0"/>
              </a:rPr>
              <a:t>ây:</a:t>
            </a:r>
          </a:p>
          <a:p>
            <a:pPr indent="-457200" algn="just" eaLnBrk="1" hangingPunct="1">
              <a:lnSpc>
                <a:spcPct val="105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Đ</a:t>
            </a:r>
            <a:r>
              <a:rPr lang="vi-VN" sz="1900" b="1" kern="0">
                <a:solidFill>
                  <a:srgbClr val="0000FF"/>
                </a:solidFill>
                <a:latin typeface="Arial" charset="0"/>
              </a:rPr>
              <a:t>ầu tư, khai th</a:t>
            </a:r>
            <a:r>
              <a:rPr lang="en-US" sz="1900" b="1" kern="0">
                <a:solidFill>
                  <a:srgbClr val="0000FF"/>
                </a:solidFill>
                <a:latin typeface="Arial" charset="0"/>
              </a:rPr>
              <a:t>ác, b</a:t>
            </a:r>
            <a:r>
              <a:rPr lang="vi-VN" sz="1900" b="1" kern="0">
                <a:solidFill>
                  <a:srgbClr val="0000FF"/>
                </a:solidFill>
                <a:latin typeface="Arial" charset="0"/>
              </a:rPr>
              <a:t>ảo vệ t</a:t>
            </a:r>
            <a:r>
              <a:rPr lang="en-US" sz="1900" b="1" kern="0">
                <a:solidFill>
                  <a:srgbClr val="0000FF"/>
                </a:solidFill>
                <a:latin typeface="Arial" charset="0"/>
              </a:rPr>
              <a:t>ài nguyên du l</a:t>
            </a:r>
            <a:r>
              <a:rPr lang="vi-VN" sz="1900" b="1" kern="0" smtClean="0">
                <a:solidFill>
                  <a:srgbClr val="0000FF"/>
                </a:solidFill>
                <a:latin typeface="Arial" charset="0"/>
              </a:rPr>
              <a:t>ịch;</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Ban </a:t>
            </a:r>
            <a:r>
              <a:rPr lang="en-US" sz="1900" b="1" kern="0">
                <a:solidFill>
                  <a:srgbClr val="0000FF"/>
                </a:solidFill>
                <a:latin typeface="Arial" charset="0"/>
              </a:rPr>
              <a:t>hành n</a:t>
            </a:r>
            <a:r>
              <a:rPr lang="vi-VN" sz="1900" b="1" kern="0">
                <a:solidFill>
                  <a:srgbClr val="0000FF"/>
                </a:solidFill>
                <a:latin typeface="Arial" charset="0"/>
              </a:rPr>
              <a:t>ội quy; tổ chức kinh doanh dịch vụ phục vụ kh</a:t>
            </a:r>
            <a:r>
              <a:rPr lang="en-US" sz="1900" b="1" kern="0">
                <a:solidFill>
                  <a:srgbClr val="0000FF"/>
                </a:solidFill>
                <a:latin typeface="Arial" charset="0"/>
              </a:rPr>
              <a:t>ách du l</a:t>
            </a:r>
            <a:r>
              <a:rPr lang="vi-VN" sz="1900" b="1" kern="0" smtClean="0">
                <a:solidFill>
                  <a:srgbClr val="0000FF"/>
                </a:solidFill>
                <a:latin typeface="Arial" charset="0"/>
              </a:rPr>
              <a:t>ịch;</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T</a:t>
            </a:r>
            <a:r>
              <a:rPr lang="vi-VN" sz="1900" b="1" kern="0">
                <a:solidFill>
                  <a:srgbClr val="0000FF"/>
                </a:solidFill>
                <a:latin typeface="Arial" charset="0"/>
              </a:rPr>
              <a:t>ổ chức dịch vụ hướng dẫn; quy định, quản l</a:t>
            </a:r>
            <a:r>
              <a:rPr lang="en-US" sz="1900" b="1" kern="0">
                <a:solidFill>
                  <a:srgbClr val="0000FF"/>
                </a:solidFill>
                <a:latin typeface="Arial" charset="0"/>
              </a:rPr>
              <a:t>ý vi</a:t>
            </a:r>
            <a:r>
              <a:rPr lang="vi-VN" sz="1900" b="1" kern="0">
                <a:solidFill>
                  <a:srgbClr val="0000FF"/>
                </a:solidFill>
                <a:latin typeface="Arial" charset="0"/>
              </a:rPr>
              <a:t>ệc sử dụng hướng dẫn vi</a:t>
            </a:r>
            <a:r>
              <a:rPr lang="en-US" sz="1900" b="1" kern="0">
                <a:solidFill>
                  <a:srgbClr val="0000FF"/>
                </a:solidFill>
                <a:latin typeface="Arial" charset="0"/>
              </a:rPr>
              <a:t>ên du l</a:t>
            </a:r>
            <a:r>
              <a:rPr lang="vi-VN" sz="1900" b="1" kern="0">
                <a:solidFill>
                  <a:srgbClr val="0000FF"/>
                </a:solidFill>
                <a:latin typeface="Arial" charset="0"/>
              </a:rPr>
              <a:t>ịch trong phạm vi quản l</a:t>
            </a:r>
            <a:r>
              <a:rPr lang="en-US" sz="1900" b="1" kern="0" smtClean="0">
                <a:solidFill>
                  <a:srgbClr val="0000FF"/>
                </a:solidFill>
                <a:latin typeface="Arial" charset="0"/>
              </a:rPr>
              <a:t>ý;</a:t>
            </a:r>
          </a:p>
          <a:p>
            <a:pPr indent="-457200" algn="just" eaLnBrk="1" hangingPunct="1">
              <a:lnSpc>
                <a:spcPct val="105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Đư</a:t>
            </a:r>
            <a:r>
              <a:rPr lang="vi-VN" sz="1900" b="1" kern="0">
                <a:solidFill>
                  <a:srgbClr val="0000FF"/>
                </a:solidFill>
                <a:latin typeface="Arial" charset="0"/>
              </a:rPr>
              <a:t>ợc thu ph</a:t>
            </a:r>
            <a:r>
              <a:rPr lang="en-US" sz="1900" b="1" kern="0">
                <a:solidFill>
                  <a:srgbClr val="0000FF"/>
                </a:solidFill>
                <a:latin typeface="Arial" charset="0"/>
              </a:rPr>
              <a:t>í theo quy đ</a:t>
            </a:r>
            <a:r>
              <a:rPr lang="vi-VN" sz="1900" b="1" kern="0">
                <a:solidFill>
                  <a:srgbClr val="0000FF"/>
                </a:solidFill>
                <a:latin typeface="Arial" charset="0"/>
              </a:rPr>
              <a:t>ịnh của ph</a:t>
            </a:r>
            <a:r>
              <a:rPr lang="en-US" sz="1900" b="1" kern="0">
                <a:solidFill>
                  <a:srgbClr val="0000FF"/>
                </a:solidFill>
                <a:latin typeface="Arial" charset="0"/>
              </a:rPr>
              <a:t>áp luật</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startAt="2"/>
              <a:defRPr/>
            </a:pPr>
            <a:r>
              <a:rPr lang="en-US" sz="1900" b="1" kern="0" smtClean="0">
                <a:solidFill>
                  <a:srgbClr val="FF0066"/>
                </a:solidFill>
                <a:latin typeface="Arial" charset="0"/>
              </a:rPr>
              <a:t>T</a:t>
            </a:r>
            <a:r>
              <a:rPr lang="vi-VN" sz="1900" b="1" kern="0">
                <a:solidFill>
                  <a:srgbClr val="FF0066"/>
                </a:solidFill>
                <a:latin typeface="Arial" charset="0"/>
              </a:rPr>
              <a:t>ổ chức, c</a:t>
            </a:r>
            <a:r>
              <a:rPr lang="en-US" sz="1900" b="1" kern="0">
                <a:solidFill>
                  <a:srgbClr val="FF0066"/>
                </a:solidFill>
                <a:latin typeface="Arial" charset="0"/>
              </a:rPr>
              <a:t>á nhân qu</a:t>
            </a:r>
            <a:r>
              <a:rPr lang="vi-VN" sz="1900" b="1" kern="0">
                <a:solidFill>
                  <a:srgbClr val="FF0066"/>
                </a:solidFill>
                <a:latin typeface="Arial" charset="0"/>
              </a:rPr>
              <a:t>ản l</a:t>
            </a:r>
            <a:r>
              <a:rPr lang="en-US" sz="1900" b="1" kern="0">
                <a:solidFill>
                  <a:srgbClr val="FF0066"/>
                </a:solidFill>
                <a:latin typeface="Arial" charset="0"/>
              </a:rPr>
              <a:t>ý điểm</a:t>
            </a:r>
            <a:r>
              <a:rPr lang="vi-VN" sz="1900" b="1" kern="0">
                <a:solidFill>
                  <a:srgbClr val="FF0066"/>
                </a:solidFill>
                <a:latin typeface="Arial" charset="0"/>
              </a:rPr>
              <a:t> du lịch c</a:t>
            </a:r>
            <a:r>
              <a:rPr lang="en-US" sz="1900" b="1" kern="0">
                <a:solidFill>
                  <a:srgbClr val="FF0066"/>
                </a:solidFill>
                <a:latin typeface="Arial" charset="0"/>
              </a:rPr>
              <a:t>ó nghĩa v</a:t>
            </a:r>
            <a:r>
              <a:rPr lang="vi-VN" sz="1900" b="1" kern="0">
                <a:solidFill>
                  <a:srgbClr val="FF0066"/>
                </a:solidFill>
                <a:latin typeface="Arial" charset="0"/>
              </a:rPr>
              <a:t>ụ sau đ</a:t>
            </a:r>
            <a:r>
              <a:rPr lang="en-US" sz="1900" b="1" kern="0" smtClean="0">
                <a:solidFill>
                  <a:srgbClr val="FF0066"/>
                </a:solidFill>
                <a:latin typeface="Arial" charset="0"/>
              </a:rPr>
              <a:t>ây:</a:t>
            </a:r>
          </a:p>
          <a:p>
            <a:pPr indent="-457200" algn="just" eaLnBrk="1" hangingPunct="1">
              <a:lnSpc>
                <a:spcPct val="105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B</a:t>
            </a:r>
            <a:r>
              <a:rPr lang="vi-VN" sz="1900" b="1" kern="0">
                <a:solidFill>
                  <a:srgbClr val="0000FF"/>
                </a:solidFill>
                <a:latin typeface="Arial" charset="0"/>
              </a:rPr>
              <a:t>ảo đảm điều kiện quy định </a:t>
            </a:r>
            <a:r>
              <a:rPr lang="en-US" sz="1900" b="1" kern="0" smtClean="0">
                <a:solidFill>
                  <a:srgbClr val="0000FF"/>
                </a:solidFill>
                <a:latin typeface="Arial" charset="0"/>
              </a:rPr>
              <a:t>về điều </a:t>
            </a:r>
            <a:r>
              <a:rPr lang="en-US" sz="1900" b="1" kern="0">
                <a:solidFill>
                  <a:srgbClr val="0000FF"/>
                </a:solidFill>
                <a:latin typeface="Arial" charset="0"/>
              </a:rPr>
              <a:t>kiện công nhận điểm du lịch;</a:t>
            </a:r>
          </a:p>
          <a:p>
            <a:pPr indent="-457200" algn="just" eaLnBrk="1" hangingPunct="1">
              <a:lnSpc>
                <a:spcPct val="105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T</a:t>
            </a:r>
            <a:r>
              <a:rPr lang="vi-VN" sz="1900" b="1" kern="0">
                <a:solidFill>
                  <a:srgbClr val="0000FF"/>
                </a:solidFill>
                <a:latin typeface="Arial" charset="0"/>
              </a:rPr>
              <a:t>ạo điều kiện thuận lợi cho kh</a:t>
            </a:r>
            <a:r>
              <a:rPr lang="en-US" sz="1900" b="1" kern="0">
                <a:solidFill>
                  <a:srgbClr val="0000FF"/>
                </a:solidFill>
                <a:latin typeface="Arial" charset="0"/>
              </a:rPr>
              <a:t>ách du l</a:t>
            </a:r>
            <a:r>
              <a:rPr lang="vi-VN" sz="1900" b="1" kern="0">
                <a:solidFill>
                  <a:srgbClr val="0000FF"/>
                </a:solidFill>
                <a:latin typeface="Arial" charset="0"/>
              </a:rPr>
              <a:t>ịch đến tham </a:t>
            </a:r>
            <a:r>
              <a:rPr lang="vi-VN" sz="1900" b="1" kern="0" smtClean="0">
                <a:solidFill>
                  <a:srgbClr val="0000FF"/>
                </a:solidFill>
                <a:latin typeface="Arial" charset="0"/>
              </a:rPr>
              <a:t>quan;</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Qu</a:t>
            </a:r>
            <a:r>
              <a:rPr lang="vi-VN" sz="1900" b="1" kern="0">
                <a:solidFill>
                  <a:srgbClr val="0000FF"/>
                </a:solidFill>
                <a:latin typeface="Arial" charset="0"/>
              </a:rPr>
              <a:t>ản l</a:t>
            </a:r>
            <a:r>
              <a:rPr lang="en-US" sz="1900" b="1" kern="0">
                <a:solidFill>
                  <a:srgbClr val="0000FF"/>
                </a:solidFill>
                <a:latin typeface="Arial" charset="0"/>
              </a:rPr>
              <a:t>ý, giám sát ho</a:t>
            </a:r>
            <a:r>
              <a:rPr lang="vi-VN" sz="1900" b="1" kern="0">
                <a:solidFill>
                  <a:srgbClr val="0000FF"/>
                </a:solidFill>
                <a:latin typeface="Arial" charset="0"/>
              </a:rPr>
              <a:t>ạt động kinh doanh dịch vụ du lịch trong phạm vi quản l</a:t>
            </a:r>
            <a:r>
              <a:rPr lang="en-US" sz="1900" b="1" kern="0" smtClean="0">
                <a:solidFill>
                  <a:srgbClr val="0000FF"/>
                </a:solidFill>
                <a:latin typeface="Arial" charset="0"/>
              </a:rPr>
              <a:t>ý;</a:t>
            </a:r>
          </a:p>
          <a:p>
            <a:pPr indent="-457200" algn="just" eaLnBrk="1" hangingPunct="1">
              <a:lnSpc>
                <a:spcPct val="105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B</a:t>
            </a:r>
            <a:r>
              <a:rPr lang="vi-VN" sz="1900" b="1" kern="0">
                <a:solidFill>
                  <a:srgbClr val="0000FF"/>
                </a:solidFill>
                <a:latin typeface="Arial" charset="0"/>
              </a:rPr>
              <a:t>ảo đảm an to</a:t>
            </a:r>
            <a:r>
              <a:rPr lang="en-US" sz="1900" b="1" kern="0">
                <a:solidFill>
                  <a:srgbClr val="0000FF"/>
                </a:solidFill>
                <a:latin typeface="Arial" charset="0"/>
              </a:rPr>
              <a:t>àn cho khách du l</a:t>
            </a:r>
            <a:r>
              <a:rPr lang="vi-VN" sz="1900" b="1" kern="0">
                <a:solidFill>
                  <a:srgbClr val="0000FF"/>
                </a:solidFill>
                <a:latin typeface="Arial" charset="0"/>
              </a:rPr>
              <a:t>ịch, trật tự, an to</a:t>
            </a:r>
            <a:r>
              <a:rPr lang="en-US" sz="1900" b="1" kern="0">
                <a:solidFill>
                  <a:srgbClr val="0000FF"/>
                </a:solidFill>
                <a:latin typeface="Arial" charset="0"/>
              </a:rPr>
              <a:t>àn xã h</a:t>
            </a:r>
            <a:r>
              <a:rPr lang="vi-VN" sz="1900" b="1" kern="0">
                <a:solidFill>
                  <a:srgbClr val="0000FF"/>
                </a:solidFill>
                <a:latin typeface="Arial" charset="0"/>
              </a:rPr>
              <a:t>ội, bảo vệ m</a:t>
            </a:r>
            <a:r>
              <a:rPr lang="en-US" sz="1900" b="1" kern="0">
                <a:solidFill>
                  <a:srgbClr val="0000FF"/>
                </a:solidFill>
                <a:latin typeface="Arial" charset="0"/>
              </a:rPr>
              <a:t>ôi trư</a:t>
            </a:r>
            <a:r>
              <a:rPr lang="vi-VN" sz="1900" b="1" kern="0">
                <a:solidFill>
                  <a:srgbClr val="0000FF"/>
                </a:solidFill>
                <a:latin typeface="Arial" charset="0"/>
              </a:rPr>
              <a:t>ờng tại điểm du </a:t>
            </a:r>
            <a:r>
              <a:rPr lang="vi-VN" sz="1900" b="1" kern="0" smtClean="0">
                <a:solidFill>
                  <a:srgbClr val="0000FF"/>
                </a:solidFill>
                <a:latin typeface="Arial" charset="0"/>
              </a:rPr>
              <a:t>lịch;</a:t>
            </a:r>
            <a:endParaRPr lang="en-US" sz="1900" b="1" kern="0" smtClean="0">
              <a:solidFill>
                <a:srgbClr val="0000FF"/>
              </a:solidFill>
              <a:latin typeface="Arial" charset="0"/>
            </a:endParaRPr>
          </a:p>
          <a:p>
            <a:pPr marL="577850" indent="-468313" algn="just" eaLnBrk="1" hangingPunct="1">
              <a:lnSpc>
                <a:spcPct val="105000"/>
              </a:lnSpc>
              <a:spcBef>
                <a:spcPts val="700"/>
              </a:spcBef>
              <a:spcAft>
                <a:spcPts val="0"/>
              </a:spcAft>
              <a:buClr>
                <a:srgbClr val="FF0000"/>
              </a:buClr>
              <a:buNone/>
              <a:defRPr/>
            </a:pPr>
            <a:r>
              <a:rPr lang="en-US" sz="1900" b="1" kern="0" smtClean="0">
                <a:solidFill>
                  <a:srgbClr val="FF0000"/>
                </a:solidFill>
                <a:latin typeface="Arial" charset="0"/>
              </a:rPr>
              <a:t>đ</a:t>
            </a:r>
            <a:r>
              <a:rPr lang="en-US" sz="1900" b="1" kern="0">
                <a:solidFill>
                  <a:srgbClr val="FF0000"/>
                </a:solidFill>
                <a:latin typeface="Arial" charset="0"/>
              </a:rPr>
              <a:t>)</a:t>
            </a:r>
            <a:r>
              <a:rPr lang="en-US" sz="1900" b="1" kern="0">
                <a:solidFill>
                  <a:srgbClr val="0000FF"/>
                </a:solidFill>
                <a:latin typeface="Arial" charset="0"/>
              </a:rPr>
              <a:t> </a:t>
            </a:r>
            <a:r>
              <a:rPr lang="en-US" sz="1900" b="1" kern="0" smtClean="0">
                <a:solidFill>
                  <a:srgbClr val="0000FF"/>
                </a:solidFill>
                <a:latin typeface="Arial" charset="0"/>
              </a:rPr>
              <a:t>  T</a:t>
            </a:r>
            <a:r>
              <a:rPr lang="vi-VN" sz="1900" b="1" kern="0">
                <a:solidFill>
                  <a:srgbClr val="0000FF"/>
                </a:solidFill>
                <a:latin typeface="Arial" charset="0"/>
              </a:rPr>
              <a:t>ổ chức tiếp nhận v</a:t>
            </a:r>
            <a:r>
              <a:rPr lang="en-US" sz="1900" b="1" kern="0">
                <a:solidFill>
                  <a:srgbClr val="0000FF"/>
                </a:solidFill>
                <a:latin typeface="Arial" charset="0"/>
              </a:rPr>
              <a:t>à gi</a:t>
            </a:r>
            <a:r>
              <a:rPr lang="vi-VN" sz="1900" b="1" kern="0">
                <a:solidFill>
                  <a:srgbClr val="0000FF"/>
                </a:solidFill>
                <a:latin typeface="Arial" charset="0"/>
              </a:rPr>
              <a:t>ải quyết kịp thời kiến nghị của kh</a:t>
            </a:r>
            <a:r>
              <a:rPr lang="en-US" sz="1900" b="1" kern="0">
                <a:solidFill>
                  <a:srgbClr val="0000FF"/>
                </a:solidFill>
                <a:latin typeface="Arial" charset="0"/>
              </a:rPr>
              <a:t>ách du l</a:t>
            </a:r>
            <a:r>
              <a:rPr lang="vi-VN" sz="1900" b="1" kern="0">
                <a:solidFill>
                  <a:srgbClr val="0000FF"/>
                </a:solidFill>
                <a:latin typeface="Arial" charset="0"/>
              </a:rPr>
              <a:t>ịch trong phạm vi quản l</a:t>
            </a:r>
            <a:r>
              <a:rPr lang="en-US" sz="1900" b="1" kern="0">
                <a:solidFill>
                  <a:srgbClr val="0000FF"/>
                </a:solidFill>
                <a:latin typeface="Arial" charset="0"/>
              </a:rPr>
              <a:t>ý</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25. Quyền và nghĩa vụ của tổ chức, cá nhân quản lý điểm du lịch</a:t>
            </a:r>
          </a:p>
        </p:txBody>
      </p:sp>
    </p:spTree>
    <p:extLst>
      <p:ext uri="{BB962C8B-B14F-4D97-AF65-F5344CB8AC3E}">
        <p14:creationId xmlns:p14="http://schemas.microsoft.com/office/powerpoint/2010/main" val="2949571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N</a:t>
            </a:r>
            <a:r>
              <a:rPr lang="vi-VN" sz="2200" b="1" kern="0">
                <a:solidFill>
                  <a:srgbClr val="0000FF"/>
                </a:solidFill>
                <a:latin typeface="Arial" charset="0"/>
              </a:rPr>
              <a:t>ội dung quản l</a:t>
            </a:r>
            <a:r>
              <a:rPr lang="en-US" sz="2200" b="1" kern="0">
                <a:solidFill>
                  <a:srgbClr val="0000FF"/>
                </a:solidFill>
                <a:latin typeface="Arial" charset="0"/>
              </a:rPr>
              <a:t>ý khu du l</a:t>
            </a:r>
            <a:r>
              <a:rPr lang="vi-VN" sz="2200" b="1" kern="0">
                <a:solidFill>
                  <a:srgbClr val="0000FF"/>
                </a:solidFill>
                <a:latin typeface="Arial" charset="0"/>
              </a:rPr>
              <a:t>ịch bao gồm:</a:t>
            </a:r>
            <a:endParaRPr lang="en-US" sz="2200" b="1" ker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Qu</a:t>
            </a:r>
            <a:r>
              <a:rPr lang="vi-VN" sz="2200" b="1" kern="0">
                <a:solidFill>
                  <a:srgbClr val="0000FF"/>
                </a:solidFill>
                <a:latin typeface="Arial" charset="0"/>
              </a:rPr>
              <a:t>ản l</a:t>
            </a:r>
            <a:r>
              <a:rPr lang="en-US" sz="2200" b="1" kern="0">
                <a:solidFill>
                  <a:srgbClr val="0000FF"/>
                </a:solidFill>
                <a:latin typeface="Arial" charset="0"/>
              </a:rPr>
              <a:t>ý công tác quy ho</a:t>
            </a:r>
            <a:r>
              <a:rPr lang="vi-VN" sz="2200" b="1" kern="0">
                <a:solidFill>
                  <a:srgbClr val="0000FF"/>
                </a:solidFill>
                <a:latin typeface="Arial" charset="0"/>
              </a:rPr>
              <a:t>ạch v</a:t>
            </a:r>
            <a:r>
              <a:rPr lang="en-US" sz="2200" b="1" kern="0">
                <a:solidFill>
                  <a:srgbClr val="0000FF"/>
                </a:solidFill>
                <a:latin typeface="Arial" charset="0"/>
              </a:rPr>
              <a:t>à đ</a:t>
            </a:r>
            <a:r>
              <a:rPr lang="vi-VN" sz="2200" b="1" kern="0">
                <a:solidFill>
                  <a:srgbClr val="0000FF"/>
                </a:solidFill>
                <a:latin typeface="Arial" charset="0"/>
              </a:rPr>
              <a:t>ầu tư ph</a:t>
            </a:r>
            <a:r>
              <a:rPr lang="en-US" sz="2200" b="1" kern="0">
                <a:solidFill>
                  <a:srgbClr val="0000FF"/>
                </a:solidFill>
                <a:latin typeface="Arial" charset="0"/>
              </a:rPr>
              <a:t>át tri</a:t>
            </a:r>
            <a:r>
              <a:rPr lang="vi-VN" sz="2200" b="1" kern="0" smtClean="0">
                <a:solidFill>
                  <a:srgbClr val="0000FF"/>
                </a:solidFill>
                <a:latin typeface="Arial" charset="0"/>
              </a:rPr>
              <a:t>ển;</a:t>
            </a:r>
            <a:endParaRPr lang="en-US" sz="22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Qu</a:t>
            </a:r>
            <a:r>
              <a:rPr lang="vi-VN" sz="2200" b="1" kern="0">
                <a:solidFill>
                  <a:srgbClr val="0000FF"/>
                </a:solidFill>
                <a:latin typeface="Arial" charset="0"/>
              </a:rPr>
              <a:t>ản l</a:t>
            </a:r>
            <a:r>
              <a:rPr lang="en-US" sz="2200" b="1" kern="0">
                <a:solidFill>
                  <a:srgbClr val="0000FF"/>
                </a:solidFill>
                <a:latin typeface="Arial" charset="0"/>
              </a:rPr>
              <a:t>ý ho</a:t>
            </a:r>
            <a:r>
              <a:rPr lang="vi-VN" sz="2200" b="1" kern="0">
                <a:solidFill>
                  <a:srgbClr val="0000FF"/>
                </a:solidFill>
                <a:latin typeface="Arial" charset="0"/>
              </a:rPr>
              <a:t>ạt động kinh doanh dịch vụ du lịch, hoạt động của hướng dẫn vi</a:t>
            </a:r>
            <a:r>
              <a:rPr lang="en-US" sz="2200" b="1" kern="0">
                <a:solidFill>
                  <a:srgbClr val="0000FF"/>
                </a:solidFill>
                <a:latin typeface="Arial" charset="0"/>
              </a:rPr>
              <a:t>ên du l</a:t>
            </a:r>
            <a:r>
              <a:rPr lang="vi-VN" sz="2200" b="1" kern="0" smtClean="0">
                <a:solidFill>
                  <a:srgbClr val="0000FF"/>
                </a:solidFill>
                <a:latin typeface="Arial" charset="0"/>
              </a:rPr>
              <a:t>ịch;</a:t>
            </a:r>
            <a:endParaRPr lang="en-US" sz="22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Qu</a:t>
            </a:r>
            <a:r>
              <a:rPr lang="vi-VN" sz="2200" b="1" kern="0">
                <a:solidFill>
                  <a:srgbClr val="0000FF"/>
                </a:solidFill>
                <a:latin typeface="Arial" charset="0"/>
              </a:rPr>
              <a:t>ản l</a:t>
            </a:r>
            <a:r>
              <a:rPr lang="en-US" sz="2200" b="1" kern="0">
                <a:solidFill>
                  <a:srgbClr val="0000FF"/>
                </a:solidFill>
                <a:latin typeface="Arial" charset="0"/>
              </a:rPr>
              <a:t>ý vi</a:t>
            </a:r>
            <a:r>
              <a:rPr lang="vi-VN" sz="2200" b="1" kern="0">
                <a:solidFill>
                  <a:srgbClr val="0000FF"/>
                </a:solidFill>
                <a:latin typeface="Arial" charset="0"/>
              </a:rPr>
              <a:t>ệc đầu tư, khai th</a:t>
            </a:r>
            <a:r>
              <a:rPr lang="en-US" sz="2200" b="1" kern="0">
                <a:solidFill>
                  <a:srgbClr val="0000FF"/>
                </a:solidFill>
                <a:latin typeface="Arial" charset="0"/>
              </a:rPr>
              <a:t>ác và b</a:t>
            </a:r>
            <a:r>
              <a:rPr lang="vi-VN" sz="2200" b="1" kern="0">
                <a:solidFill>
                  <a:srgbClr val="0000FF"/>
                </a:solidFill>
                <a:latin typeface="Arial" charset="0"/>
              </a:rPr>
              <a:t>ảo vệ t</a:t>
            </a:r>
            <a:r>
              <a:rPr lang="en-US" sz="2200" b="1" kern="0">
                <a:solidFill>
                  <a:srgbClr val="0000FF"/>
                </a:solidFill>
                <a:latin typeface="Arial" charset="0"/>
              </a:rPr>
              <a:t>ài nguyên du l</a:t>
            </a:r>
            <a:r>
              <a:rPr lang="vi-VN" sz="2200" b="1" kern="0" smtClean="0">
                <a:solidFill>
                  <a:srgbClr val="0000FF"/>
                </a:solidFill>
                <a:latin typeface="Arial" charset="0"/>
              </a:rPr>
              <a:t>ịch;</a:t>
            </a:r>
            <a:endParaRPr lang="en-US" sz="22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lphaLcParenR"/>
              <a:defRPr/>
            </a:pPr>
            <a:r>
              <a:rPr lang="en-US" sz="2200" b="1" kern="0" smtClean="0">
                <a:solidFill>
                  <a:srgbClr val="0000FF"/>
                </a:solidFill>
                <a:latin typeface="Arial" charset="0"/>
              </a:rPr>
              <a:t>B</a:t>
            </a:r>
            <a:r>
              <a:rPr lang="vi-VN" sz="2200" b="1" kern="0">
                <a:solidFill>
                  <a:srgbClr val="0000FF"/>
                </a:solidFill>
                <a:latin typeface="Arial" charset="0"/>
              </a:rPr>
              <a:t>ảo đảm an to</a:t>
            </a:r>
            <a:r>
              <a:rPr lang="en-US" sz="2200" b="1" kern="0">
                <a:solidFill>
                  <a:srgbClr val="0000FF"/>
                </a:solidFill>
                <a:latin typeface="Arial" charset="0"/>
              </a:rPr>
              <a:t>àn cho khách du l</a:t>
            </a:r>
            <a:r>
              <a:rPr lang="vi-VN" sz="2200" b="1" kern="0">
                <a:solidFill>
                  <a:srgbClr val="0000FF"/>
                </a:solidFill>
                <a:latin typeface="Arial" charset="0"/>
              </a:rPr>
              <a:t>ịch; bảo đảm trật tự, an to</a:t>
            </a:r>
            <a:r>
              <a:rPr lang="en-US" sz="2200" b="1" kern="0">
                <a:solidFill>
                  <a:srgbClr val="0000FF"/>
                </a:solidFill>
                <a:latin typeface="Arial" charset="0"/>
              </a:rPr>
              <a:t>àn xã h</a:t>
            </a:r>
            <a:r>
              <a:rPr lang="vi-VN" sz="2200" b="1" kern="0">
                <a:solidFill>
                  <a:srgbClr val="0000FF"/>
                </a:solidFill>
                <a:latin typeface="Arial" charset="0"/>
              </a:rPr>
              <a:t>ội, bảo vệ m</a:t>
            </a:r>
            <a:r>
              <a:rPr lang="en-US" sz="2200" b="1" kern="0">
                <a:solidFill>
                  <a:srgbClr val="0000FF"/>
                </a:solidFill>
                <a:latin typeface="Arial" charset="0"/>
              </a:rPr>
              <a:t>ôi trư</a:t>
            </a:r>
            <a:r>
              <a:rPr lang="vi-VN" sz="2200" b="1" kern="0">
                <a:solidFill>
                  <a:srgbClr val="0000FF"/>
                </a:solidFill>
                <a:latin typeface="Arial" charset="0"/>
              </a:rPr>
              <a:t>ờng trong khu du </a:t>
            </a:r>
            <a:r>
              <a:rPr lang="vi-VN" sz="2200" b="1" kern="0" smtClean="0">
                <a:solidFill>
                  <a:srgbClr val="0000FF"/>
                </a:solidFill>
                <a:latin typeface="Arial" charset="0"/>
              </a:rPr>
              <a:t>lịch;</a:t>
            </a:r>
            <a:endParaRPr lang="en-US" sz="2200" b="1" kern="0" smtClean="0">
              <a:solidFill>
                <a:srgbClr val="0000FF"/>
              </a:solidFill>
              <a:latin typeface="Arial" charset="0"/>
            </a:endParaRPr>
          </a:p>
          <a:p>
            <a:pPr marL="577850" indent="-468313" algn="just" eaLnBrk="1" hangingPunct="1">
              <a:lnSpc>
                <a:spcPct val="108000"/>
              </a:lnSpc>
              <a:spcBef>
                <a:spcPts val="800"/>
              </a:spcBef>
              <a:spcAft>
                <a:spcPts val="0"/>
              </a:spcAft>
              <a:buClr>
                <a:srgbClr val="FF0000"/>
              </a:buClr>
              <a:buNone/>
              <a:defRPr/>
            </a:pPr>
            <a:r>
              <a:rPr lang="en-US" sz="2200" b="1" kern="0" smtClean="0">
                <a:solidFill>
                  <a:srgbClr val="FF0000"/>
                </a:solidFill>
                <a:latin typeface="Arial" charset="0"/>
              </a:rPr>
              <a:t>đ</a:t>
            </a:r>
            <a:r>
              <a:rPr lang="en-US" sz="2200" b="1" kern="0">
                <a:solidFill>
                  <a:srgbClr val="FF0000"/>
                </a:solidFill>
                <a:latin typeface="Arial" charset="0"/>
              </a:rPr>
              <a:t>)</a:t>
            </a:r>
            <a:r>
              <a:rPr lang="en-US" sz="2200" b="1" kern="0">
                <a:solidFill>
                  <a:srgbClr val="0000FF"/>
                </a:solidFill>
                <a:latin typeface="Arial" charset="0"/>
              </a:rPr>
              <a:t> </a:t>
            </a:r>
            <a:r>
              <a:rPr lang="en-US" sz="2200" b="1" kern="0" smtClean="0">
                <a:solidFill>
                  <a:srgbClr val="0000FF"/>
                </a:solidFill>
                <a:latin typeface="Arial" charset="0"/>
              </a:rPr>
              <a:t> Xây </a:t>
            </a:r>
            <a:r>
              <a:rPr lang="en-US" sz="2200" b="1" kern="0">
                <a:solidFill>
                  <a:srgbClr val="0000FF"/>
                </a:solidFill>
                <a:latin typeface="Arial" charset="0"/>
              </a:rPr>
              <a:t>d</a:t>
            </a:r>
            <a:r>
              <a:rPr lang="vi-VN" sz="2200" b="1" kern="0">
                <a:solidFill>
                  <a:srgbClr val="0000FF"/>
                </a:solidFill>
                <a:latin typeface="Arial" charset="0"/>
              </a:rPr>
              <a:t>ựng hệ thống biển b</a:t>
            </a:r>
            <a:r>
              <a:rPr lang="en-US" sz="2200" b="1" kern="0">
                <a:solidFill>
                  <a:srgbClr val="0000FF"/>
                </a:solidFill>
                <a:latin typeface="Arial" charset="0"/>
              </a:rPr>
              <a:t>áo, bi</a:t>
            </a:r>
            <a:r>
              <a:rPr lang="vi-VN" sz="2200" b="1" kern="0">
                <a:solidFill>
                  <a:srgbClr val="0000FF"/>
                </a:solidFill>
                <a:latin typeface="Arial" charset="0"/>
              </a:rPr>
              <a:t>ển chỉ dẫn, điểm cung cấp th</a:t>
            </a:r>
            <a:r>
              <a:rPr lang="en-US" sz="2200" b="1" kern="0">
                <a:solidFill>
                  <a:srgbClr val="0000FF"/>
                </a:solidFill>
                <a:latin typeface="Arial" charset="0"/>
              </a:rPr>
              <a:t>ông tin ph</a:t>
            </a:r>
            <a:r>
              <a:rPr lang="vi-VN" sz="2200" b="1" kern="0">
                <a:solidFill>
                  <a:srgbClr val="0000FF"/>
                </a:solidFill>
                <a:latin typeface="Arial" charset="0"/>
              </a:rPr>
              <a:t>ục vụ kh</a:t>
            </a:r>
            <a:r>
              <a:rPr lang="en-US" sz="2200" b="1" kern="0">
                <a:solidFill>
                  <a:srgbClr val="0000FF"/>
                </a:solidFill>
                <a:latin typeface="Arial" charset="0"/>
              </a:rPr>
              <a:t>ách du l</a:t>
            </a:r>
            <a:r>
              <a:rPr lang="vi-VN" sz="2200" b="1" kern="0" smtClean="0">
                <a:solidFill>
                  <a:srgbClr val="0000FF"/>
                </a:solidFill>
                <a:latin typeface="Arial" charset="0"/>
              </a:rPr>
              <a:t>ịch;</a:t>
            </a:r>
            <a:endParaRPr lang="en-US" sz="2200" b="1" kern="0" smtClean="0">
              <a:solidFill>
                <a:srgbClr val="0000FF"/>
              </a:solidFill>
              <a:latin typeface="Arial" charset="0"/>
            </a:endParaRPr>
          </a:p>
          <a:p>
            <a:pPr marL="577850" indent="-468313" algn="just" eaLnBrk="1" hangingPunct="1">
              <a:lnSpc>
                <a:spcPct val="108000"/>
              </a:lnSpc>
              <a:spcBef>
                <a:spcPts val="800"/>
              </a:spcBef>
              <a:spcAft>
                <a:spcPts val="0"/>
              </a:spcAft>
              <a:buClr>
                <a:srgbClr val="FF0000"/>
              </a:buClr>
              <a:buAutoNum type="alphaLcParenR" startAt="5"/>
              <a:defRPr/>
            </a:pPr>
            <a:r>
              <a:rPr lang="en-US" sz="2200" b="1" kern="0" smtClean="0">
                <a:solidFill>
                  <a:srgbClr val="0000FF"/>
                </a:solidFill>
                <a:latin typeface="Arial" charset="0"/>
              </a:rPr>
              <a:t>Các </a:t>
            </a:r>
            <a:r>
              <a:rPr lang="en-US" sz="2200" b="1" kern="0">
                <a:solidFill>
                  <a:srgbClr val="0000FF"/>
                </a:solidFill>
                <a:latin typeface="Arial" charset="0"/>
              </a:rPr>
              <a:t>n</a:t>
            </a:r>
            <a:r>
              <a:rPr lang="vi-VN" sz="2200" b="1" kern="0">
                <a:solidFill>
                  <a:srgbClr val="0000FF"/>
                </a:solidFill>
                <a:latin typeface="Arial" charset="0"/>
              </a:rPr>
              <a:t>ội dung kh</a:t>
            </a:r>
            <a:r>
              <a:rPr lang="en-US" sz="2200" b="1" kern="0">
                <a:solidFill>
                  <a:srgbClr val="0000FF"/>
                </a:solidFill>
                <a:latin typeface="Arial" charset="0"/>
              </a:rPr>
              <a:t>ác theo quy đ</a:t>
            </a:r>
            <a:r>
              <a:rPr lang="vi-VN" sz="2200" b="1" kern="0">
                <a:solidFill>
                  <a:srgbClr val="0000FF"/>
                </a:solidFill>
                <a:latin typeface="Arial" charset="0"/>
              </a:rPr>
              <a:t>ịnh của ph</a:t>
            </a:r>
            <a:r>
              <a:rPr lang="en-US" sz="2200" b="1" kern="0">
                <a:solidFill>
                  <a:srgbClr val="0000FF"/>
                </a:solidFill>
                <a:latin typeface="Arial" charset="0"/>
              </a:rPr>
              <a:t>áp luật</a:t>
            </a:r>
            <a:r>
              <a:rPr lang="vi-VN" sz="2200" b="1" kern="0" smtClean="0">
                <a:solidFill>
                  <a:srgbClr val="0000FF"/>
                </a:solidFill>
                <a:latin typeface="Arial" charset="0"/>
              </a:rPr>
              <a:t>.</a:t>
            </a:r>
            <a:endParaRPr lang="en-US" sz="2200" b="1" kern="0" smtClean="0">
              <a:solidFill>
                <a:srgbClr val="0000FF"/>
              </a:solidFill>
              <a:latin typeface="Arial" charset="0"/>
            </a:endParaRPr>
          </a:p>
          <a:p>
            <a:pPr marL="566737" indent="-457200" algn="just" eaLnBrk="1" hangingPunct="1">
              <a:lnSpc>
                <a:spcPct val="108000"/>
              </a:lnSpc>
              <a:spcBef>
                <a:spcPts val="800"/>
              </a:spcBef>
              <a:spcAft>
                <a:spcPts val="0"/>
              </a:spcAft>
              <a:buClr>
                <a:srgbClr val="FF0000"/>
              </a:buClr>
              <a:buFont typeface="+mj-lt"/>
              <a:buAutoNum type="arabicPeriod" startAt="2"/>
              <a:defRPr/>
            </a:pPr>
            <a:r>
              <a:rPr lang="en-US" sz="2200" b="1" kern="0" smtClean="0">
                <a:solidFill>
                  <a:srgbClr val="0000FF"/>
                </a:solidFill>
                <a:latin typeface="Arial" charset="0"/>
              </a:rPr>
              <a:t>Chính </a:t>
            </a:r>
            <a:r>
              <a:rPr lang="en-US" sz="2200" b="1" kern="0">
                <a:solidFill>
                  <a:srgbClr val="0000FF"/>
                </a:solidFill>
                <a:latin typeface="Arial" charset="0"/>
              </a:rPr>
              <a:t>ph</a:t>
            </a:r>
            <a:r>
              <a:rPr lang="vi-VN" sz="2200" b="1" kern="0">
                <a:solidFill>
                  <a:srgbClr val="0000FF"/>
                </a:solidFill>
                <a:latin typeface="Arial" charset="0"/>
              </a:rPr>
              <a:t>ủ quy định m</a:t>
            </a:r>
            <a:r>
              <a:rPr lang="en-US" sz="2200" b="1" kern="0">
                <a:solidFill>
                  <a:srgbClr val="0000FF"/>
                </a:solidFill>
                <a:latin typeface="Arial" charset="0"/>
              </a:rPr>
              <a:t>ô hình qu</a:t>
            </a:r>
            <a:r>
              <a:rPr lang="vi-VN" sz="2200" b="1" kern="0">
                <a:solidFill>
                  <a:srgbClr val="0000FF"/>
                </a:solidFill>
                <a:latin typeface="Arial" charset="0"/>
              </a:rPr>
              <a:t>ản l</a:t>
            </a:r>
            <a:r>
              <a:rPr lang="en-US" sz="2200" b="1" kern="0">
                <a:solidFill>
                  <a:srgbClr val="0000FF"/>
                </a:solidFill>
                <a:latin typeface="Arial" charset="0"/>
              </a:rPr>
              <a:t>ý khu du l</a:t>
            </a:r>
            <a:r>
              <a:rPr lang="vi-VN" sz="2200" b="1" kern="0">
                <a:solidFill>
                  <a:srgbClr val="0000FF"/>
                </a:solidFill>
                <a:latin typeface="Arial" charset="0"/>
              </a:rPr>
              <a:t>ịch quốc gia; </a:t>
            </a:r>
            <a:r>
              <a:rPr lang="en-US" sz="2200" b="1" kern="0" smtClean="0">
                <a:solidFill>
                  <a:srgbClr val="0000FF"/>
                </a:solidFill>
                <a:latin typeface="Arial" charset="0"/>
              </a:rPr>
              <a:t>UBND c</a:t>
            </a:r>
            <a:r>
              <a:rPr lang="vi-VN" sz="2200" b="1" kern="0">
                <a:solidFill>
                  <a:srgbClr val="0000FF"/>
                </a:solidFill>
                <a:latin typeface="Arial" charset="0"/>
              </a:rPr>
              <a:t>ấp tỉnh quy định m</a:t>
            </a:r>
            <a:r>
              <a:rPr lang="en-US" sz="2200" b="1" kern="0">
                <a:solidFill>
                  <a:srgbClr val="0000FF"/>
                </a:solidFill>
                <a:latin typeface="Arial" charset="0"/>
              </a:rPr>
              <a:t>ô hình qu</a:t>
            </a:r>
            <a:r>
              <a:rPr lang="vi-VN" sz="2200" b="1" kern="0">
                <a:solidFill>
                  <a:srgbClr val="0000FF"/>
                </a:solidFill>
                <a:latin typeface="Arial" charset="0"/>
              </a:rPr>
              <a:t>ản l</a:t>
            </a:r>
            <a:r>
              <a:rPr lang="en-US" sz="2200" b="1" kern="0">
                <a:solidFill>
                  <a:srgbClr val="0000FF"/>
                </a:solidFill>
                <a:latin typeface="Arial" charset="0"/>
              </a:rPr>
              <a:t>ý khu du l</a:t>
            </a:r>
            <a:r>
              <a:rPr lang="vi-VN" sz="2200" b="1" kern="0">
                <a:solidFill>
                  <a:srgbClr val="0000FF"/>
                </a:solidFill>
                <a:latin typeface="Arial" charset="0"/>
              </a:rPr>
              <a:t>ịch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cấp </a:t>
            </a:r>
            <a:r>
              <a:rPr lang="vi-VN" sz="2200" b="1" kern="0">
                <a:solidFill>
                  <a:srgbClr val="0000FF"/>
                </a:solidFill>
                <a:latin typeface="Arial" charset="0"/>
              </a:rPr>
              <a:t>tỉnh</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29. Quản lý khu du lịch</a:t>
            </a:r>
          </a:p>
        </p:txBody>
      </p:sp>
    </p:spTree>
    <p:extLst>
      <p:ext uri="{BB962C8B-B14F-4D97-AF65-F5344CB8AC3E}">
        <p14:creationId xmlns:p14="http://schemas.microsoft.com/office/powerpoint/2010/main" val="210554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08400768"/>
              </p:ext>
            </p:extLst>
          </p:nvPr>
        </p:nvGraphicFramePr>
        <p:xfrm>
          <a:off x="228601" y="36060"/>
          <a:ext cx="8762999" cy="6773652"/>
        </p:xfrm>
        <a:graphic>
          <a:graphicData uri="http://schemas.openxmlformats.org/drawingml/2006/table">
            <a:tbl>
              <a:tblPr firstRow="1" firstCol="1" bandRow="1">
                <a:tableStyleId>{5C22544A-7EE6-4342-B048-85BDC9FD1C3A}</a:tableStyleId>
              </a:tblPr>
              <a:tblGrid>
                <a:gridCol w="609599"/>
                <a:gridCol w="5334000"/>
                <a:gridCol w="1447800"/>
                <a:gridCol w="1371600"/>
              </a:tblGrid>
              <a:tr h="357612">
                <a:tc rowSpan="2">
                  <a:txBody>
                    <a:bodyPr/>
                    <a:lstStyle/>
                    <a:p>
                      <a:pPr algn="ctr">
                        <a:lnSpc>
                          <a:spcPct val="105000"/>
                        </a:lnSpc>
                        <a:spcBef>
                          <a:spcPts val="600"/>
                        </a:spcBef>
                        <a:spcAft>
                          <a:spcPts val="600"/>
                        </a:spcAft>
                      </a:pPr>
                      <a:r>
                        <a:rPr lang="en-US" sz="1800" b="1" smtClean="0">
                          <a:solidFill>
                            <a:srgbClr val="0000FF"/>
                          </a:solidFill>
                          <a:effectLst/>
                          <a:latin typeface="Arial" panose="020B0604020202020204" pitchFamily="34" charset="0"/>
                          <a:ea typeface="+mn-ea"/>
                          <a:cs typeface="Arial" panose="020B0604020202020204" pitchFamily="34" charset="0"/>
                        </a:rPr>
                        <a:t>Stt</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25537" marR="25537" marT="25537" marB="25537"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rowSpan="2">
                  <a:txBody>
                    <a:bodyPr/>
                    <a:lstStyle/>
                    <a:p>
                      <a:pPr marL="0" indent="0" algn="ctr">
                        <a:lnSpc>
                          <a:spcPct val="105000"/>
                        </a:lnSpc>
                        <a:spcBef>
                          <a:spcPts val="600"/>
                        </a:spcBef>
                        <a:spcAft>
                          <a:spcPts val="600"/>
                        </a:spcAft>
                      </a:pPr>
                      <a:r>
                        <a:rPr lang="en-US" sz="1800" b="1" kern="1200" smtClean="0">
                          <a:solidFill>
                            <a:srgbClr val="0000FF"/>
                          </a:solidFill>
                          <a:effectLst/>
                          <a:latin typeface="Arial" panose="020B0604020202020204" pitchFamily="34" charset="0"/>
                          <a:ea typeface="+mn-ea"/>
                          <a:cs typeface="Arial" panose="020B0604020202020204" pitchFamily="34" charset="0"/>
                        </a:rPr>
                        <a:t>HẠNG</a:t>
                      </a:r>
                      <a:r>
                        <a:rPr lang="en-US" sz="1800" b="1" kern="1200" baseline="0" smtClean="0">
                          <a:solidFill>
                            <a:srgbClr val="0000FF"/>
                          </a:solidFill>
                          <a:effectLst/>
                          <a:latin typeface="Arial" panose="020B0604020202020204" pitchFamily="34" charset="0"/>
                          <a:ea typeface="+mn-ea"/>
                          <a:cs typeface="Arial" panose="020B0604020202020204" pitchFamily="34" charset="0"/>
                        </a:rPr>
                        <a:t> MỤC</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25537" marR="25537" marT="25537" marB="25537"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gridSpan="2">
                  <a:txBody>
                    <a:bodyPr/>
                    <a:lstStyle/>
                    <a:p>
                      <a:pPr algn="ctr">
                        <a:lnSpc>
                          <a:spcPct val="105000"/>
                        </a:lnSpc>
                        <a:spcBef>
                          <a:spcPts val="600"/>
                        </a:spcBef>
                        <a:spcAft>
                          <a:spcPts val="600"/>
                        </a:spcAft>
                      </a:pPr>
                      <a:r>
                        <a:rPr lang="en-US" sz="1800" b="1" smtClean="0">
                          <a:solidFill>
                            <a:srgbClr val="0000FF"/>
                          </a:solidFill>
                          <a:effectLst/>
                          <a:latin typeface="Arial" panose="020B0604020202020204" pitchFamily="34" charset="0"/>
                          <a:ea typeface="Calibri"/>
                          <a:cs typeface="Arial" panose="020B0604020202020204" pitchFamily="34" charset="0"/>
                        </a:rPr>
                        <a:t>SỐ</a:t>
                      </a:r>
                      <a:r>
                        <a:rPr lang="en-US" sz="1800" b="1" baseline="0" smtClean="0">
                          <a:solidFill>
                            <a:srgbClr val="0000FF"/>
                          </a:solidFill>
                          <a:effectLst/>
                          <a:latin typeface="Arial" panose="020B0604020202020204" pitchFamily="34" charset="0"/>
                          <a:ea typeface="Calibri"/>
                          <a:cs typeface="Arial" panose="020B0604020202020204" pitchFamily="34" charset="0"/>
                        </a:rPr>
                        <a:t> LƯỢNG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25537" marR="25537" marT="25537" marB="25537"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pPr algn="ctr">
                        <a:lnSpc>
                          <a:spcPct val="110000"/>
                        </a:lnSpc>
                        <a:spcBef>
                          <a:spcPts val="100"/>
                        </a:spcBef>
                        <a:spcAft>
                          <a:spcPts val="100"/>
                        </a:spcAft>
                      </a:pPr>
                      <a:endParaRPr lang="en-US" sz="1700" b="1">
                        <a:solidFill>
                          <a:schemeClr val="bg1"/>
                        </a:solidFill>
                        <a:effectLst/>
                        <a:latin typeface="Arial" panose="020B0604020202020204" pitchFamily="34" charset="0"/>
                        <a:ea typeface="Calibri"/>
                        <a:cs typeface="Arial" panose="020B0604020202020204" pitchFamily="34" charset="0"/>
                      </a:endParaRPr>
                    </a:p>
                  </a:txBody>
                  <a:tcPr marL="25537" marR="25537" marT="25537" marB="2553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66"/>
                    </a:solidFill>
                  </a:tcPr>
                </a:tc>
              </a:tr>
              <a:tr h="381000">
                <a:tc vMerge="1">
                  <a:txBody>
                    <a:bodyPr/>
                    <a:lstStyle/>
                    <a:p>
                      <a:pPr algn="ctr">
                        <a:lnSpc>
                          <a:spcPct val="103000"/>
                        </a:lnSpc>
                        <a:spcBef>
                          <a:spcPts val="300"/>
                        </a:spcBef>
                        <a:spcAft>
                          <a:spcPts val="300"/>
                        </a:spcAft>
                      </a:pPr>
                      <a:endParaRPr lang="en-US" sz="1700" b="1">
                        <a:solidFill>
                          <a:srgbClr val="FF0066"/>
                        </a:solidFill>
                        <a:effectLst/>
                        <a:latin typeface="Arial" panose="020B0604020202020204" pitchFamily="34" charset="0"/>
                        <a:ea typeface="Calibri"/>
                        <a:cs typeface="Arial" panose="020B0604020202020204" pitchFamily="34" charset="0"/>
                      </a:endParaRPr>
                    </a:p>
                  </a:txBody>
                  <a:tcPr marL="25537" marR="25537" marT="25537" marB="2553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E4E9"/>
                    </a:solidFill>
                  </a:tcPr>
                </a:tc>
                <a:tc vMerge="1">
                  <a:txBody>
                    <a:bodyPr/>
                    <a:lstStyle/>
                    <a:p>
                      <a:pPr algn="just" fontAlgn="t">
                        <a:lnSpc>
                          <a:spcPct val="103000"/>
                        </a:lnSpc>
                        <a:spcBef>
                          <a:spcPts val="300"/>
                        </a:spcBef>
                        <a:spcAft>
                          <a:spcPts val="300"/>
                        </a:spcAft>
                      </a:pPr>
                      <a:endParaRPr lang="vi-VN" sz="1700" b="1" kern="1200">
                        <a:solidFill>
                          <a:srgbClr val="FF0066"/>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3975" indent="0" algn="ctr">
                        <a:lnSpc>
                          <a:spcPct val="105000"/>
                        </a:lnSpc>
                        <a:spcBef>
                          <a:spcPts val="600"/>
                        </a:spcBef>
                        <a:spcAft>
                          <a:spcPts val="600"/>
                        </a:spcAft>
                      </a:pPr>
                      <a:r>
                        <a:rPr lang="en-US" sz="1800" b="1" kern="1200" smtClean="0">
                          <a:solidFill>
                            <a:srgbClr val="0000FF"/>
                          </a:solidFill>
                          <a:effectLst/>
                          <a:latin typeface="Arial" panose="020B0604020202020204" pitchFamily="34" charset="0"/>
                          <a:ea typeface="+mn-ea"/>
                          <a:cs typeface="Arial" panose="020B0604020202020204" pitchFamily="34" charset="0"/>
                        </a:rPr>
                        <a:t>2016</a:t>
                      </a:r>
                    </a:p>
                  </a:txBody>
                  <a:tcPr marL="25537" marR="25537" marT="25537" marB="25537"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53975" indent="0" algn="ctr">
                        <a:lnSpc>
                          <a:spcPct val="105000"/>
                        </a:lnSpc>
                        <a:spcBef>
                          <a:spcPts val="600"/>
                        </a:spcBef>
                        <a:spcAft>
                          <a:spcPts val="600"/>
                        </a:spcAft>
                      </a:pPr>
                      <a:r>
                        <a:rPr lang="en-US" sz="1800" b="1" kern="1200" smtClean="0">
                          <a:solidFill>
                            <a:srgbClr val="FF0000"/>
                          </a:solidFill>
                          <a:effectLst/>
                          <a:latin typeface="Arial" panose="020B0604020202020204" pitchFamily="34" charset="0"/>
                          <a:ea typeface="+mn-ea"/>
                          <a:cs typeface="Arial" panose="020B0604020202020204" pitchFamily="34" charset="0"/>
                        </a:rPr>
                        <a:t>2017</a:t>
                      </a:r>
                    </a:p>
                  </a:txBody>
                  <a:tcPr marL="25537" marR="25537" marT="25537" marB="25537"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365760">
                <a:tc rowSpan="6">
                  <a:txBody>
                    <a:bodyPr/>
                    <a:lstStyle/>
                    <a:p>
                      <a:pPr algn="ctr">
                        <a:lnSpc>
                          <a:spcPct val="115000"/>
                        </a:lnSpc>
                        <a:spcAft>
                          <a:spcPts val="750"/>
                        </a:spcAft>
                      </a:pPr>
                      <a:r>
                        <a:rPr lang="en-US" sz="1600" b="1" kern="1200">
                          <a:solidFill>
                            <a:srgbClr val="FF0066"/>
                          </a:solidFill>
                          <a:effectLst/>
                          <a:latin typeface="Arial" panose="020B0604020202020204" pitchFamily="34" charset="0"/>
                          <a:ea typeface="+mn-ea"/>
                          <a:cs typeface="Arial" panose="020B0604020202020204" pitchFamily="34" charset="0"/>
                        </a:rPr>
                        <a:t>1.</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nSpc>
                          <a:spcPct val="100000"/>
                        </a:lnSpc>
                        <a:spcAft>
                          <a:spcPts val="0"/>
                        </a:spcAft>
                      </a:pPr>
                      <a:r>
                        <a:rPr lang="en-US" sz="1600" b="1" kern="1200">
                          <a:solidFill>
                            <a:srgbClr val="FF0066"/>
                          </a:solidFill>
                          <a:effectLst/>
                          <a:latin typeface="Arial" panose="020B0604020202020204" pitchFamily="34" charset="0"/>
                          <a:ea typeface="+mn-ea"/>
                          <a:cs typeface="Arial" panose="020B0604020202020204" pitchFamily="34" charset="0"/>
                        </a:rPr>
                        <a:t>Tổng số doanh nghiệp lữ hành quốc tế:</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0000FF"/>
                          </a:solidFill>
                          <a:effectLst/>
                          <a:latin typeface="Arial" panose="020B0604020202020204" pitchFamily="34" charset="0"/>
                          <a:ea typeface="+mn-ea"/>
                          <a:cs typeface="Arial" panose="020B0604020202020204" pitchFamily="34" charset="0"/>
                        </a:rPr>
                        <a:t>1.602</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FF0000"/>
                          </a:solidFill>
                          <a:effectLst/>
                          <a:latin typeface="Arial" panose="020B0604020202020204" pitchFamily="34" charset="0"/>
                          <a:ea typeface="+mn-ea"/>
                          <a:cs typeface="Arial" panose="020B0604020202020204" pitchFamily="34" charset="0"/>
                        </a:rPr>
                        <a:t>1.852</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r>
              <a:tr h="320040">
                <a:tc vMerge="1">
                  <a:txBody>
                    <a:bodyPr/>
                    <a:lstStyle/>
                    <a:p>
                      <a:pPr marL="36195" marR="36195" algn="ctr">
                        <a:lnSpc>
                          <a:spcPct val="105000"/>
                        </a:lnSpc>
                        <a:spcBef>
                          <a:spcPts val="200"/>
                        </a:spcBef>
                        <a:spcAft>
                          <a:spcPts val="200"/>
                        </a:spcAft>
                      </a:pPr>
                      <a:endParaRPr lang="en-US" sz="1600" b="1" kern="1200">
                        <a:solidFill>
                          <a:srgbClr val="0080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nSpc>
                          <a:spcPct val="100000"/>
                        </a:lnSpc>
                        <a:spcAft>
                          <a:spcPts val="0"/>
                        </a:spcAft>
                      </a:pPr>
                      <a:r>
                        <a:rPr lang="en-US" sz="1600" b="1" kern="1200">
                          <a:solidFill>
                            <a:srgbClr val="FF0066"/>
                          </a:solidFill>
                          <a:effectLst/>
                          <a:latin typeface="Arial" panose="020B0604020202020204" pitchFamily="34" charset="0"/>
                          <a:ea typeface="+mn-ea"/>
                          <a:cs typeface="Arial" panose="020B0604020202020204" pitchFamily="34" charset="0"/>
                        </a:rPr>
                        <a:t>- Doanh nghiệp nhà nước:</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0000FF"/>
                          </a:solidFill>
                          <a:effectLst/>
                          <a:latin typeface="Arial" panose="020B0604020202020204" pitchFamily="34" charset="0"/>
                          <a:ea typeface="+mn-ea"/>
                          <a:cs typeface="Arial" panose="020B0604020202020204" pitchFamily="34" charset="0"/>
                        </a:rPr>
                        <a:t>09</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FF0000"/>
                          </a:solidFill>
                          <a:effectLst/>
                          <a:latin typeface="Arial" panose="020B0604020202020204" pitchFamily="34" charset="0"/>
                          <a:ea typeface="+mn-ea"/>
                          <a:cs typeface="Arial" panose="020B0604020202020204" pitchFamily="34" charset="0"/>
                        </a:rPr>
                        <a:t>08</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r>
              <a:tr h="320040">
                <a:tc vMerge="1">
                  <a:txBody>
                    <a:bodyPr/>
                    <a:lstStyle/>
                    <a:p>
                      <a:pPr marL="36195" marR="36195" algn="ctr">
                        <a:lnSpc>
                          <a:spcPct val="105000"/>
                        </a:lnSpc>
                        <a:spcBef>
                          <a:spcPts val="200"/>
                        </a:spcBef>
                        <a:spcAft>
                          <a:spcPts val="200"/>
                        </a:spcAft>
                      </a:pPr>
                      <a:endParaRPr lang="en-US" sz="1600" b="1" kern="1200">
                        <a:solidFill>
                          <a:srgbClr val="0080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nSpc>
                          <a:spcPct val="100000"/>
                        </a:lnSpc>
                        <a:spcAft>
                          <a:spcPts val="0"/>
                        </a:spcAft>
                      </a:pPr>
                      <a:r>
                        <a:rPr lang="en-US" sz="1600" b="1" kern="1200">
                          <a:solidFill>
                            <a:srgbClr val="FF0066"/>
                          </a:solidFill>
                          <a:effectLst/>
                          <a:latin typeface="Arial" panose="020B0604020202020204" pitchFamily="34" charset="0"/>
                          <a:ea typeface="+mn-ea"/>
                          <a:cs typeface="Arial" panose="020B0604020202020204" pitchFamily="34" charset="0"/>
                        </a:rPr>
                        <a:t>- Công ty cổ phần:</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0000FF"/>
                          </a:solidFill>
                          <a:effectLst/>
                          <a:latin typeface="Arial" panose="020B0604020202020204" pitchFamily="34" charset="0"/>
                          <a:ea typeface="+mn-ea"/>
                          <a:cs typeface="Arial" panose="020B0604020202020204" pitchFamily="34" charset="0"/>
                        </a:rPr>
                        <a:t>515</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FF0000"/>
                          </a:solidFill>
                          <a:effectLst/>
                          <a:latin typeface="Arial" panose="020B0604020202020204" pitchFamily="34" charset="0"/>
                          <a:ea typeface="+mn-ea"/>
                          <a:cs typeface="Arial" panose="020B0604020202020204" pitchFamily="34" charset="0"/>
                        </a:rPr>
                        <a:t>585</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r>
              <a:tr h="320040">
                <a:tc vMerge="1">
                  <a:txBody>
                    <a:bodyPr/>
                    <a:lstStyle/>
                    <a:p>
                      <a:pPr marL="36195" marR="36195" algn="ctr">
                        <a:lnSpc>
                          <a:spcPct val="105000"/>
                        </a:lnSpc>
                        <a:spcBef>
                          <a:spcPts val="200"/>
                        </a:spcBef>
                        <a:spcAft>
                          <a:spcPts val="200"/>
                        </a:spcAft>
                      </a:pPr>
                      <a:endParaRPr lang="en-US" sz="1600" b="1" kern="1200">
                        <a:solidFill>
                          <a:srgbClr val="0080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nSpc>
                          <a:spcPct val="100000"/>
                        </a:lnSpc>
                        <a:spcAft>
                          <a:spcPts val="0"/>
                        </a:spcAft>
                      </a:pPr>
                      <a:r>
                        <a:rPr lang="en-US" sz="1600" b="1" kern="1200">
                          <a:solidFill>
                            <a:srgbClr val="FF0066"/>
                          </a:solidFill>
                          <a:effectLst/>
                          <a:latin typeface="Arial" panose="020B0604020202020204" pitchFamily="34" charset="0"/>
                          <a:ea typeface="+mn-ea"/>
                          <a:cs typeface="Arial" panose="020B0604020202020204" pitchFamily="34" charset="0"/>
                        </a:rPr>
                        <a:t>- Công ty liên doanh:</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0000FF"/>
                          </a:solidFill>
                          <a:effectLst/>
                          <a:latin typeface="Arial" panose="020B0604020202020204" pitchFamily="34" charset="0"/>
                          <a:ea typeface="+mn-ea"/>
                          <a:cs typeface="Arial" panose="020B0604020202020204" pitchFamily="34" charset="0"/>
                        </a:rPr>
                        <a:t>16</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FF0000"/>
                          </a:solidFill>
                          <a:effectLst/>
                          <a:latin typeface="Arial" panose="020B0604020202020204" pitchFamily="34" charset="0"/>
                          <a:ea typeface="+mn-ea"/>
                          <a:cs typeface="Arial" panose="020B0604020202020204" pitchFamily="34" charset="0"/>
                        </a:rPr>
                        <a:t>15</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r>
              <a:tr h="320040">
                <a:tc vMerge="1">
                  <a:txBody>
                    <a:bodyPr/>
                    <a:lstStyle/>
                    <a:p>
                      <a:pPr marL="36195" marR="36195" algn="ctr">
                        <a:lnSpc>
                          <a:spcPct val="105000"/>
                        </a:lnSpc>
                        <a:spcBef>
                          <a:spcPts val="200"/>
                        </a:spcBef>
                        <a:spcAft>
                          <a:spcPts val="200"/>
                        </a:spcAft>
                      </a:pPr>
                      <a:endParaRPr lang="en-US" sz="1600" b="1" kern="1200">
                        <a:solidFill>
                          <a:srgbClr val="0080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nSpc>
                          <a:spcPct val="100000"/>
                        </a:lnSpc>
                        <a:spcAft>
                          <a:spcPts val="0"/>
                        </a:spcAft>
                      </a:pPr>
                      <a:r>
                        <a:rPr lang="en-US" sz="1600" b="1" kern="1200">
                          <a:solidFill>
                            <a:srgbClr val="FF0066"/>
                          </a:solidFill>
                          <a:effectLst/>
                          <a:latin typeface="Arial" panose="020B0604020202020204" pitchFamily="34" charset="0"/>
                          <a:ea typeface="+mn-ea"/>
                          <a:cs typeface="Arial" panose="020B0604020202020204" pitchFamily="34" charset="0"/>
                        </a:rPr>
                        <a:t>- Công ty trách nhiệm hữu hạn:</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0000FF"/>
                          </a:solidFill>
                          <a:effectLst/>
                          <a:latin typeface="Arial" panose="020B0604020202020204" pitchFamily="34" charset="0"/>
                          <a:ea typeface="+mn-ea"/>
                          <a:cs typeface="Arial" panose="020B0604020202020204" pitchFamily="34" charset="0"/>
                        </a:rPr>
                        <a:t>1.054</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FF0000"/>
                          </a:solidFill>
                          <a:effectLst/>
                          <a:latin typeface="Arial" panose="020B0604020202020204" pitchFamily="34" charset="0"/>
                          <a:ea typeface="+mn-ea"/>
                          <a:cs typeface="Arial" panose="020B0604020202020204" pitchFamily="34" charset="0"/>
                        </a:rPr>
                        <a:t>1.244</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r>
              <a:tr h="320040">
                <a:tc vMerge="1">
                  <a:txBody>
                    <a:bodyPr/>
                    <a:lstStyle/>
                    <a:p>
                      <a:pPr marL="36195" marR="36195" algn="ctr">
                        <a:lnSpc>
                          <a:spcPct val="105000"/>
                        </a:lnSpc>
                        <a:spcBef>
                          <a:spcPts val="200"/>
                        </a:spcBef>
                        <a:spcAft>
                          <a:spcPts val="200"/>
                        </a:spcAft>
                      </a:pPr>
                      <a:endParaRPr lang="en-US" sz="1600" b="1" kern="1200">
                        <a:solidFill>
                          <a:srgbClr val="0080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nSpc>
                          <a:spcPct val="100000"/>
                        </a:lnSpc>
                        <a:spcAft>
                          <a:spcPts val="0"/>
                        </a:spcAft>
                      </a:pPr>
                      <a:r>
                        <a:rPr lang="en-US" sz="1600" b="1" kern="1200">
                          <a:solidFill>
                            <a:srgbClr val="FF0066"/>
                          </a:solidFill>
                          <a:effectLst/>
                          <a:latin typeface="Arial" panose="020B0604020202020204" pitchFamily="34" charset="0"/>
                          <a:ea typeface="+mn-ea"/>
                          <a:cs typeface="Arial" panose="020B0604020202020204" pitchFamily="34" charset="0"/>
                        </a:rPr>
                        <a:t>- Tư nhân:</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0000FF"/>
                          </a:solidFill>
                          <a:effectLst/>
                          <a:latin typeface="Arial" panose="020B0604020202020204" pitchFamily="34" charset="0"/>
                          <a:ea typeface="+mn-ea"/>
                          <a:cs typeface="Arial" panose="020B0604020202020204" pitchFamily="34" charset="0"/>
                        </a:rPr>
                        <a:t>08</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FF0000"/>
                          </a:solidFill>
                          <a:effectLst/>
                          <a:latin typeface="Arial" panose="020B0604020202020204" pitchFamily="34" charset="0"/>
                          <a:ea typeface="+mn-ea"/>
                          <a:cs typeface="Arial" panose="020B0604020202020204" pitchFamily="34" charset="0"/>
                        </a:rPr>
                        <a:t> </a:t>
                      </a:r>
                      <a:r>
                        <a:rPr lang="en-US" sz="1600" b="1" kern="1200" smtClean="0">
                          <a:solidFill>
                            <a:srgbClr val="FF0000"/>
                          </a:solidFill>
                          <a:effectLst/>
                          <a:latin typeface="Arial" panose="020B0604020202020204" pitchFamily="34" charset="0"/>
                          <a:ea typeface="+mn-ea"/>
                          <a:cs typeface="Arial" panose="020B0604020202020204" pitchFamily="34" charset="0"/>
                        </a:rPr>
                        <a:t>-</a:t>
                      </a:r>
                      <a:endParaRPr lang="en-US" sz="1600" b="1" kern="1200">
                        <a:solidFill>
                          <a:srgbClr val="FF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r>
              <a:tr h="365760">
                <a:tc rowSpan="6">
                  <a:txBody>
                    <a:bodyPr/>
                    <a:lstStyle/>
                    <a:p>
                      <a:pPr marL="36195" marR="36195" algn="ctr">
                        <a:lnSpc>
                          <a:spcPct val="105000"/>
                        </a:lnSpc>
                        <a:spcBef>
                          <a:spcPts val="200"/>
                        </a:spcBef>
                        <a:spcAft>
                          <a:spcPts val="200"/>
                        </a:spcAft>
                      </a:pPr>
                      <a:r>
                        <a:rPr lang="en-US" sz="1600" b="1" kern="1200" smtClean="0">
                          <a:solidFill>
                            <a:srgbClr val="006600"/>
                          </a:solidFill>
                          <a:effectLst/>
                          <a:latin typeface="Arial" panose="020B0604020202020204" pitchFamily="34" charset="0"/>
                          <a:ea typeface="+mn-ea"/>
                          <a:cs typeface="Arial" panose="020B0604020202020204" pitchFamily="34" charset="0"/>
                        </a:rPr>
                        <a:t>2</a:t>
                      </a:r>
                      <a:endParaRPr lang="en-US" sz="1600" b="1" kern="1200">
                        <a:solidFill>
                          <a:srgbClr val="0066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nSpc>
                          <a:spcPct val="100000"/>
                        </a:lnSpc>
                        <a:spcAft>
                          <a:spcPts val="0"/>
                        </a:spcAft>
                      </a:pPr>
                      <a:r>
                        <a:rPr lang="en-US" sz="1600" b="1" kern="1200">
                          <a:solidFill>
                            <a:srgbClr val="006600"/>
                          </a:solidFill>
                          <a:effectLst/>
                          <a:latin typeface="Arial" panose="020B0604020202020204" pitchFamily="34" charset="0"/>
                          <a:ea typeface="+mn-ea"/>
                          <a:cs typeface="Arial" panose="020B0604020202020204" pitchFamily="34" charset="0"/>
                        </a:rPr>
                        <a:t>Tổng số các cơ sở lưu </a:t>
                      </a:r>
                      <a:r>
                        <a:rPr lang="en-US" sz="1600" b="1" kern="1200" smtClean="0">
                          <a:solidFill>
                            <a:srgbClr val="006600"/>
                          </a:solidFill>
                          <a:effectLst/>
                          <a:latin typeface="Arial" panose="020B0604020202020204" pitchFamily="34" charset="0"/>
                          <a:ea typeface="+mn-ea"/>
                          <a:cs typeface="Arial" panose="020B0604020202020204" pitchFamily="34" charset="0"/>
                        </a:rPr>
                        <a:t>trú</a:t>
                      </a:r>
                      <a:endParaRPr lang="en-US" sz="1600" b="1" kern="1200">
                        <a:solidFill>
                          <a:srgbClr val="0066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smtClean="0">
                          <a:solidFill>
                            <a:srgbClr val="0000FF"/>
                          </a:solidFill>
                          <a:effectLst/>
                          <a:latin typeface="Arial" panose="020B0604020202020204" pitchFamily="34" charset="0"/>
                          <a:ea typeface="+mn-ea"/>
                          <a:cs typeface="Arial" panose="020B0604020202020204" pitchFamily="34" charset="0"/>
                        </a:rPr>
                        <a:t>21.000</a:t>
                      </a:r>
                      <a:endParaRPr lang="en-US" sz="1600" b="1" kern="1200">
                        <a:solidFill>
                          <a:srgbClr val="0000FF"/>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smtClean="0">
                          <a:solidFill>
                            <a:srgbClr val="FF0000"/>
                          </a:solidFill>
                          <a:effectLst/>
                          <a:latin typeface="Arial" panose="020B0604020202020204" pitchFamily="34" charset="0"/>
                          <a:ea typeface="+mn-ea"/>
                          <a:cs typeface="Arial" panose="020B0604020202020204" pitchFamily="34" charset="0"/>
                        </a:rPr>
                        <a:t>25.600</a:t>
                      </a:r>
                      <a:endParaRPr lang="en-US" sz="1600" b="1" kern="1200">
                        <a:solidFill>
                          <a:srgbClr val="FF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r>
              <a:tr h="320040">
                <a:tc vMerge="1">
                  <a:txBody>
                    <a:bodyPr/>
                    <a:lstStyle/>
                    <a:p>
                      <a:pPr marL="36195" marR="36195" algn="ctr">
                        <a:lnSpc>
                          <a:spcPct val="105000"/>
                        </a:lnSpc>
                        <a:spcBef>
                          <a:spcPts val="200"/>
                        </a:spcBef>
                        <a:spcAft>
                          <a:spcPts val="200"/>
                        </a:spcAft>
                      </a:pPr>
                      <a:endParaRPr lang="en-US" sz="1600" b="1" kern="1200">
                        <a:solidFill>
                          <a:srgbClr val="0080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nSpc>
                          <a:spcPct val="100000"/>
                        </a:lnSpc>
                        <a:spcAft>
                          <a:spcPts val="0"/>
                        </a:spcAft>
                      </a:pPr>
                      <a:r>
                        <a:rPr lang="en-US" sz="1600" b="1" kern="1200">
                          <a:solidFill>
                            <a:srgbClr val="006600"/>
                          </a:solidFill>
                          <a:effectLst/>
                          <a:latin typeface="Arial" panose="020B0604020202020204" pitchFamily="34" charset="0"/>
                          <a:ea typeface="+mn-ea"/>
                          <a:cs typeface="Arial" panose="020B0604020202020204" pitchFamily="34" charset="0"/>
                        </a:rPr>
                        <a:t>- Loại 5 sao:</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smtClean="0">
                          <a:solidFill>
                            <a:srgbClr val="0000FF"/>
                          </a:solidFill>
                          <a:effectLst/>
                          <a:latin typeface="Arial" panose="020B0604020202020204" pitchFamily="34" charset="0"/>
                          <a:ea typeface="+mn-ea"/>
                          <a:cs typeface="Arial" panose="020B0604020202020204" pitchFamily="34" charset="0"/>
                        </a:rPr>
                        <a:t>106</a:t>
                      </a:r>
                      <a:endParaRPr lang="en-US" sz="1600" b="1" kern="1200">
                        <a:solidFill>
                          <a:srgbClr val="0000FF"/>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smtClean="0">
                          <a:solidFill>
                            <a:srgbClr val="FF0000"/>
                          </a:solidFill>
                          <a:effectLst/>
                          <a:latin typeface="Arial" panose="020B0604020202020204" pitchFamily="34" charset="0"/>
                          <a:ea typeface="+mn-ea"/>
                          <a:cs typeface="Arial" panose="020B0604020202020204" pitchFamily="34" charset="0"/>
                        </a:rPr>
                        <a:t>116</a:t>
                      </a:r>
                      <a:endParaRPr lang="en-US" sz="1600" b="1" kern="1200">
                        <a:solidFill>
                          <a:srgbClr val="FF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r>
              <a:tr h="320040">
                <a:tc vMerge="1">
                  <a:txBody>
                    <a:bodyPr/>
                    <a:lstStyle/>
                    <a:p>
                      <a:pPr marL="36195" marR="36195" algn="ctr">
                        <a:lnSpc>
                          <a:spcPct val="105000"/>
                        </a:lnSpc>
                        <a:spcBef>
                          <a:spcPts val="200"/>
                        </a:spcBef>
                        <a:spcAft>
                          <a:spcPts val="200"/>
                        </a:spcAft>
                      </a:pPr>
                      <a:endParaRPr lang="en-US" sz="1600" b="1" kern="1200">
                        <a:solidFill>
                          <a:srgbClr val="0080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nSpc>
                          <a:spcPct val="100000"/>
                        </a:lnSpc>
                        <a:spcAft>
                          <a:spcPts val="0"/>
                        </a:spcAft>
                      </a:pPr>
                      <a:r>
                        <a:rPr lang="en-US" sz="1600" b="1" kern="1200">
                          <a:solidFill>
                            <a:srgbClr val="006600"/>
                          </a:solidFill>
                          <a:effectLst/>
                          <a:latin typeface="Arial" panose="020B0604020202020204" pitchFamily="34" charset="0"/>
                          <a:ea typeface="+mn-ea"/>
                          <a:cs typeface="Arial" panose="020B0604020202020204" pitchFamily="34" charset="0"/>
                        </a:rPr>
                        <a:t>- Loại 4 sao:</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smtClean="0">
                          <a:solidFill>
                            <a:srgbClr val="0000FF"/>
                          </a:solidFill>
                          <a:effectLst/>
                          <a:latin typeface="Arial" panose="020B0604020202020204" pitchFamily="34" charset="0"/>
                          <a:ea typeface="+mn-ea"/>
                          <a:cs typeface="Arial" panose="020B0604020202020204" pitchFamily="34" charset="0"/>
                        </a:rPr>
                        <a:t>231</a:t>
                      </a:r>
                      <a:endParaRPr lang="en-US" sz="1600" b="1" kern="1200">
                        <a:solidFill>
                          <a:srgbClr val="0000FF"/>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smtClean="0">
                          <a:solidFill>
                            <a:srgbClr val="FF0000"/>
                          </a:solidFill>
                          <a:effectLst/>
                          <a:latin typeface="Arial" panose="020B0604020202020204" pitchFamily="34" charset="0"/>
                          <a:ea typeface="+mn-ea"/>
                          <a:cs typeface="Arial" panose="020B0604020202020204" pitchFamily="34" charset="0"/>
                        </a:rPr>
                        <a:t>259</a:t>
                      </a:r>
                      <a:endParaRPr lang="en-US" sz="1600" b="1" kern="1200">
                        <a:solidFill>
                          <a:srgbClr val="FF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r>
              <a:tr h="320040">
                <a:tc vMerge="1">
                  <a:txBody>
                    <a:bodyPr/>
                    <a:lstStyle/>
                    <a:p>
                      <a:pPr marL="36195" marR="36195" algn="ctr">
                        <a:lnSpc>
                          <a:spcPct val="105000"/>
                        </a:lnSpc>
                        <a:spcBef>
                          <a:spcPts val="200"/>
                        </a:spcBef>
                        <a:spcAft>
                          <a:spcPts val="200"/>
                        </a:spcAft>
                      </a:pPr>
                      <a:endParaRPr lang="en-US" sz="1600" b="1" kern="1200">
                        <a:solidFill>
                          <a:srgbClr val="0080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nSpc>
                          <a:spcPct val="100000"/>
                        </a:lnSpc>
                        <a:spcAft>
                          <a:spcPts val="0"/>
                        </a:spcAft>
                      </a:pPr>
                      <a:r>
                        <a:rPr lang="en-US" sz="1600" b="1" kern="1200">
                          <a:solidFill>
                            <a:srgbClr val="006600"/>
                          </a:solidFill>
                          <a:effectLst/>
                          <a:latin typeface="Arial" panose="020B0604020202020204" pitchFamily="34" charset="0"/>
                          <a:ea typeface="+mn-ea"/>
                          <a:cs typeface="Arial" panose="020B0604020202020204" pitchFamily="34" charset="0"/>
                        </a:rPr>
                        <a:t>- Loại 3 sao:</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smtClean="0">
                          <a:solidFill>
                            <a:srgbClr val="0000FF"/>
                          </a:solidFill>
                          <a:effectLst/>
                          <a:latin typeface="Arial" panose="020B0604020202020204" pitchFamily="34" charset="0"/>
                          <a:ea typeface="+mn-ea"/>
                          <a:cs typeface="Arial" panose="020B0604020202020204" pitchFamily="34" charset="0"/>
                        </a:rPr>
                        <a:t>447</a:t>
                      </a:r>
                      <a:endParaRPr lang="en-US" sz="1600" b="1" kern="1200">
                        <a:solidFill>
                          <a:srgbClr val="0000FF"/>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smtClean="0">
                          <a:solidFill>
                            <a:srgbClr val="FF0000"/>
                          </a:solidFill>
                          <a:effectLst/>
                          <a:latin typeface="Arial" panose="020B0604020202020204" pitchFamily="34" charset="0"/>
                          <a:ea typeface="+mn-ea"/>
                          <a:cs typeface="Arial" panose="020B0604020202020204" pitchFamily="34" charset="0"/>
                        </a:rPr>
                        <a:t>488</a:t>
                      </a:r>
                      <a:endParaRPr lang="en-US" sz="1600" b="1" kern="1200">
                        <a:solidFill>
                          <a:srgbClr val="FF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r>
              <a:tr h="320040">
                <a:tc vMerge="1">
                  <a:txBody>
                    <a:bodyPr/>
                    <a:lstStyle/>
                    <a:p>
                      <a:pPr marL="36195" marR="36195" algn="ctr">
                        <a:lnSpc>
                          <a:spcPct val="105000"/>
                        </a:lnSpc>
                        <a:spcBef>
                          <a:spcPts val="200"/>
                        </a:spcBef>
                        <a:spcAft>
                          <a:spcPts val="200"/>
                        </a:spcAft>
                      </a:pPr>
                      <a:endParaRPr lang="en-US" sz="1600" b="1" kern="1200">
                        <a:solidFill>
                          <a:srgbClr val="0080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nSpc>
                          <a:spcPct val="100000"/>
                        </a:lnSpc>
                        <a:spcAft>
                          <a:spcPts val="0"/>
                        </a:spcAft>
                      </a:pPr>
                      <a:r>
                        <a:rPr lang="en-US" sz="1600" b="1" kern="1200">
                          <a:solidFill>
                            <a:srgbClr val="006600"/>
                          </a:solidFill>
                          <a:effectLst/>
                          <a:latin typeface="Arial" panose="020B0604020202020204" pitchFamily="34" charset="0"/>
                          <a:ea typeface="+mn-ea"/>
                          <a:cs typeface="Arial" panose="020B0604020202020204" pitchFamily="34" charset="0"/>
                        </a:rPr>
                        <a:t>- Loại 2 sao:</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smtClean="0">
                          <a:solidFill>
                            <a:srgbClr val="0000FF"/>
                          </a:solidFill>
                          <a:effectLst/>
                          <a:latin typeface="Arial" panose="020B0604020202020204" pitchFamily="34" charset="0"/>
                          <a:ea typeface="+mn-ea"/>
                          <a:cs typeface="Arial" panose="020B0604020202020204" pitchFamily="34" charset="0"/>
                        </a:rPr>
                        <a:t>1.550</a:t>
                      </a:r>
                      <a:endParaRPr lang="en-US" sz="1600" b="1" kern="1200">
                        <a:solidFill>
                          <a:srgbClr val="0000FF"/>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a:solidFill>
                            <a:srgbClr val="FF0000"/>
                          </a:solidFill>
                          <a:effectLst/>
                          <a:latin typeface="Arial" panose="020B0604020202020204" pitchFamily="34" charset="0"/>
                          <a:ea typeface="+mn-ea"/>
                          <a:cs typeface="Arial" panose="020B0604020202020204" pitchFamily="34" charset="0"/>
                        </a:rPr>
                        <a:t> </a:t>
                      </a:r>
                      <a:r>
                        <a:rPr lang="en-US" sz="1600" b="1" kern="1200" smtClean="0">
                          <a:solidFill>
                            <a:srgbClr val="FF0000"/>
                          </a:solidFill>
                          <a:effectLst/>
                          <a:latin typeface="Arial" panose="020B0604020202020204" pitchFamily="34" charset="0"/>
                          <a:ea typeface="+mn-ea"/>
                          <a:cs typeface="Arial" panose="020B0604020202020204" pitchFamily="34" charset="0"/>
                        </a:rPr>
                        <a:t>-</a:t>
                      </a:r>
                      <a:endParaRPr lang="en-US" sz="1600" b="1" kern="1200">
                        <a:solidFill>
                          <a:srgbClr val="FF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r>
              <a:tr h="320040">
                <a:tc vMerge="1">
                  <a:txBody>
                    <a:bodyPr/>
                    <a:lstStyle/>
                    <a:p>
                      <a:pPr marL="36195" marR="36195" algn="ctr">
                        <a:lnSpc>
                          <a:spcPct val="105000"/>
                        </a:lnSpc>
                        <a:spcBef>
                          <a:spcPts val="200"/>
                        </a:spcBef>
                        <a:spcAft>
                          <a:spcPts val="200"/>
                        </a:spcAft>
                      </a:pPr>
                      <a:endParaRPr lang="en-US" sz="1600" b="1" kern="1200">
                        <a:solidFill>
                          <a:srgbClr val="0080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nSpc>
                          <a:spcPct val="100000"/>
                        </a:lnSpc>
                        <a:spcAft>
                          <a:spcPts val="0"/>
                        </a:spcAft>
                      </a:pPr>
                      <a:r>
                        <a:rPr lang="en-US" sz="1600" b="1" kern="1200">
                          <a:solidFill>
                            <a:srgbClr val="006600"/>
                          </a:solidFill>
                          <a:effectLst/>
                          <a:latin typeface="Arial" panose="020B0604020202020204" pitchFamily="34" charset="0"/>
                          <a:ea typeface="+mn-ea"/>
                          <a:cs typeface="Arial" panose="020B0604020202020204" pitchFamily="34" charset="0"/>
                        </a:rPr>
                        <a:t>- Loại 1 sao:</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smtClean="0">
                          <a:solidFill>
                            <a:srgbClr val="0000FF"/>
                          </a:solidFill>
                          <a:effectLst/>
                          <a:latin typeface="Arial" panose="020B0604020202020204" pitchFamily="34" charset="0"/>
                          <a:ea typeface="+mn-ea"/>
                          <a:cs typeface="Arial" panose="020B0604020202020204" pitchFamily="34" charset="0"/>
                        </a:rPr>
                        <a:t>4.000</a:t>
                      </a:r>
                      <a:endParaRPr lang="en-US" sz="1600" b="1" kern="1200">
                        <a:solidFill>
                          <a:srgbClr val="0000FF"/>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a:solidFill>
                            <a:srgbClr val="FF0000"/>
                          </a:solidFill>
                          <a:effectLst/>
                          <a:latin typeface="Arial" panose="020B0604020202020204" pitchFamily="34" charset="0"/>
                          <a:ea typeface="+mn-ea"/>
                          <a:cs typeface="Arial" panose="020B0604020202020204" pitchFamily="34" charset="0"/>
                        </a:rPr>
                        <a:t> </a:t>
                      </a:r>
                      <a:r>
                        <a:rPr lang="en-US" sz="1600" b="1" kern="1200" smtClean="0">
                          <a:solidFill>
                            <a:srgbClr val="FF0000"/>
                          </a:solidFill>
                          <a:effectLst/>
                          <a:latin typeface="Arial" panose="020B0604020202020204" pitchFamily="34" charset="0"/>
                          <a:ea typeface="+mn-ea"/>
                          <a:cs typeface="Arial" panose="020B0604020202020204" pitchFamily="34" charset="0"/>
                        </a:rPr>
                        <a:t>-</a:t>
                      </a:r>
                      <a:endParaRPr lang="en-US" sz="1600" b="1" kern="1200">
                        <a:solidFill>
                          <a:srgbClr val="FF0000"/>
                        </a:solidFill>
                        <a:effectLst/>
                        <a:latin typeface="Arial" panose="020B0604020202020204" pitchFamily="34" charset="0"/>
                        <a:ea typeface="+mn-ea"/>
                        <a:cs typeface="Arial" panose="020B0604020202020204" pitchFamily="34" charset="0"/>
                      </a:endParaRP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r>
              <a:tr h="365760">
                <a:tc rowSpan="3">
                  <a:txBody>
                    <a:bodyPr/>
                    <a:lstStyle/>
                    <a:p>
                      <a:pPr marL="36195" marR="36195" algn="ctr">
                        <a:lnSpc>
                          <a:spcPct val="105000"/>
                        </a:lnSpc>
                        <a:spcBef>
                          <a:spcPts val="200"/>
                        </a:spcBef>
                        <a:spcAft>
                          <a:spcPts val="200"/>
                        </a:spcAft>
                      </a:pPr>
                      <a:r>
                        <a:rPr lang="en-US" sz="1600" b="1" kern="1200" smtClean="0">
                          <a:solidFill>
                            <a:srgbClr val="FF0066"/>
                          </a:solidFill>
                          <a:effectLst/>
                          <a:latin typeface="Arial" panose="020B0604020202020204" pitchFamily="34" charset="0"/>
                          <a:ea typeface="+mn-ea"/>
                          <a:cs typeface="Arial" panose="020B0604020202020204" pitchFamily="34" charset="0"/>
                        </a:rPr>
                        <a:t>3</a:t>
                      </a:r>
                      <a:endParaRPr lang="en-US" sz="1600" b="1" kern="1200">
                        <a:solidFill>
                          <a:srgbClr val="FF0066"/>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nSpc>
                          <a:spcPct val="100000"/>
                        </a:lnSpc>
                        <a:spcAft>
                          <a:spcPts val="0"/>
                        </a:spcAft>
                      </a:pPr>
                      <a:r>
                        <a:rPr lang="en-US" sz="1600" b="1" kern="1200">
                          <a:solidFill>
                            <a:srgbClr val="FF0066"/>
                          </a:solidFill>
                          <a:effectLst/>
                          <a:latin typeface="Arial" panose="020B0604020202020204" pitchFamily="34" charset="0"/>
                          <a:ea typeface="+mn-ea"/>
                          <a:cs typeface="Arial" panose="020B0604020202020204" pitchFamily="34" charset="0"/>
                        </a:rPr>
                        <a:t>Tổng số hướng dẫn viên:</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0000FF"/>
                          </a:solidFill>
                          <a:effectLst/>
                          <a:latin typeface="Arial" panose="020B0604020202020204" pitchFamily="34" charset="0"/>
                          <a:ea typeface="+mn-ea"/>
                          <a:cs typeface="Arial" panose="020B0604020202020204" pitchFamily="34" charset="0"/>
                        </a:rPr>
                        <a:t>18.595</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FF0000"/>
                          </a:solidFill>
                          <a:effectLst/>
                          <a:latin typeface="Arial" panose="020B0604020202020204" pitchFamily="34" charset="0"/>
                          <a:ea typeface="+mn-ea"/>
                          <a:cs typeface="Arial" panose="020B0604020202020204" pitchFamily="34" charset="0"/>
                        </a:rPr>
                        <a:t>20.416</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r>
              <a:tr h="320040">
                <a:tc vMerge="1">
                  <a:txBody>
                    <a:bodyPr/>
                    <a:lstStyle/>
                    <a:p>
                      <a:pPr marL="36195" marR="36195" algn="ctr">
                        <a:lnSpc>
                          <a:spcPct val="105000"/>
                        </a:lnSpc>
                        <a:spcBef>
                          <a:spcPts val="200"/>
                        </a:spcBef>
                        <a:spcAft>
                          <a:spcPts val="200"/>
                        </a:spcAft>
                      </a:pPr>
                      <a:endParaRPr lang="en-US" sz="1600" b="1" kern="1200">
                        <a:solidFill>
                          <a:srgbClr val="0080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nSpc>
                          <a:spcPct val="100000"/>
                        </a:lnSpc>
                        <a:spcAft>
                          <a:spcPts val="0"/>
                        </a:spcAft>
                      </a:pPr>
                      <a:r>
                        <a:rPr lang="en-US" sz="1600" b="1" kern="1200">
                          <a:solidFill>
                            <a:srgbClr val="FF0066"/>
                          </a:solidFill>
                          <a:effectLst/>
                          <a:latin typeface="Arial" panose="020B0604020202020204" pitchFamily="34" charset="0"/>
                          <a:ea typeface="+mn-ea"/>
                          <a:cs typeface="Arial" panose="020B0604020202020204" pitchFamily="34" charset="0"/>
                        </a:rPr>
                        <a:t>- Quốc tế:</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0000FF"/>
                          </a:solidFill>
                          <a:effectLst/>
                          <a:latin typeface="Arial" panose="020B0604020202020204" pitchFamily="34" charset="0"/>
                          <a:ea typeface="+mn-ea"/>
                          <a:cs typeface="Arial" panose="020B0604020202020204" pitchFamily="34" charset="0"/>
                        </a:rPr>
                        <a:t>10.741</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FF0000"/>
                          </a:solidFill>
                          <a:effectLst/>
                          <a:latin typeface="Arial" panose="020B0604020202020204" pitchFamily="34" charset="0"/>
                          <a:ea typeface="+mn-ea"/>
                          <a:cs typeface="Arial" panose="020B0604020202020204" pitchFamily="34" charset="0"/>
                        </a:rPr>
                        <a:t>12.395</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r>
              <a:tr h="320040">
                <a:tc vMerge="1">
                  <a:txBody>
                    <a:bodyPr/>
                    <a:lstStyle/>
                    <a:p>
                      <a:pPr marL="36195" marR="36195" algn="ctr">
                        <a:lnSpc>
                          <a:spcPct val="105000"/>
                        </a:lnSpc>
                        <a:spcBef>
                          <a:spcPts val="200"/>
                        </a:spcBef>
                        <a:spcAft>
                          <a:spcPts val="200"/>
                        </a:spcAft>
                      </a:pPr>
                      <a:endParaRPr lang="en-US" sz="1600" b="1" kern="1200">
                        <a:solidFill>
                          <a:srgbClr val="0080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nSpc>
                          <a:spcPct val="100000"/>
                        </a:lnSpc>
                        <a:spcAft>
                          <a:spcPts val="0"/>
                        </a:spcAft>
                      </a:pPr>
                      <a:r>
                        <a:rPr lang="en-US" sz="1600" b="1" kern="1200">
                          <a:solidFill>
                            <a:srgbClr val="FF0066"/>
                          </a:solidFill>
                          <a:effectLst/>
                          <a:latin typeface="Arial" panose="020B0604020202020204" pitchFamily="34" charset="0"/>
                          <a:ea typeface="+mn-ea"/>
                          <a:cs typeface="Arial" panose="020B0604020202020204" pitchFamily="34" charset="0"/>
                        </a:rPr>
                        <a:t>- Nội địa:</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0000FF"/>
                          </a:solidFill>
                          <a:effectLst/>
                          <a:latin typeface="Arial" panose="020B0604020202020204" pitchFamily="34" charset="0"/>
                          <a:ea typeface="+mn-ea"/>
                          <a:cs typeface="Arial" panose="020B0604020202020204" pitchFamily="34" charset="0"/>
                        </a:rPr>
                        <a:t>7.854</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FF0000"/>
                          </a:solidFill>
                          <a:effectLst/>
                          <a:latin typeface="Arial" panose="020B0604020202020204" pitchFamily="34" charset="0"/>
                          <a:ea typeface="+mn-ea"/>
                          <a:cs typeface="Arial" panose="020B0604020202020204" pitchFamily="34" charset="0"/>
                        </a:rPr>
                        <a:t>8.021</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pPr marL="36195" marR="36195" algn="ctr">
                        <a:lnSpc>
                          <a:spcPct val="105000"/>
                        </a:lnSpc>
                        <a:spcBef>
                          <a:spcPts val="200"/>
                        </a:spcBef>
                        <a:spcAft>
                          <a:spcPts val="200"/>
                        </a:spcAft>
                      </a:pPr>
                      <a:r>
                        <a:rPr lang="en-US" sz="1600" b="1" kern="1200" smtClean="0">
                          <a:solidFill>
                            <a:srgbClr val="006600"/>
                          </a:solidFill>
                          <a:effectLst/>
                          <a:latin typeface="Arial" panose="020B0604020202020204" pitchFamily="34" charset="0"/>
                          <a:ea typeface="+mn-ea"/>
                          <a:cs typeface="Arial" panose="020B0604020202020204" pitchFamily="34" charset="0"/>
                        </a:rPr>
                        <a:t>4</a:t>
                      </a:r>
                      <a:endParaRPr lang="en-US" sz="1600" b="1" kern="1200">
                        <a:solidFill>
                          <a:srgbClr val="0066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nSpc>
                          <a:spcPct val="100000"/>
                        </a:lnSpc>
                        <a:spcAft>
                          <a:spcPts val="0"/>
                        </a:spcAft>
                      </a:pPr>
                      <a:r>
                        <a:rPr lang="en-US" sz="1600" b="1" kern="1200">
                          <a:solidFill>
                            <a:srgbClr val="006600"/>
                          </a:solidFill>
                          <a:effectLst/>
                          <a:latin typeface="Arial" panose="020B0604020202020204" pitchFamily="34" charset="0"/>
                          <a:ea typeface="+mn-ea"/>
                          <a:cs typeface="Arial" panose="020B0604020202020204" pitchFamily="34" charset="0"/>
                        </a:rPr>
                        <a:t>Số lượng khách quốc tế đến Việt Nam </a:t>
                      </a:r>
                      <a:r>
                        <a:rPr lang="en-US" sz="1600" b="1" kern="1200" smtClean="0">
                          <a:solidFill>
                            <a:srgbClr val="006600"/>
                          </a:solidFill>
                          <a:effectLst/>
                          <a:latin typeface="Arial" panose="020B0604020202020204" pitchFamily="34" charset="0"/>
                          <a:ea typeface="+mn-ea"/>
                          <a:cs typeface="Arial" panose="020B0604020202020204" pitchFamily="34" charset="0"/>
                        </a:rPr>
                        <a:t>(</a:t>
                      </a:r>
                      <a:r>
                        <a:rPr lang="en-US" sz="1600" b="1" kern="1200">
                          <a:solidFill>
                            <a:srgbClr val="006600"/>
                          </a:solidFill>
                          <a:effectLst/>
                          <a:latin typeface="Arial" panose="020B0604020202020204" pitchFamily="34" charset="0"/>
                          <a:ea typeface="+mn-ea"/>
                          <a:cs typeface="Arial" panose="020B0604020202020204" pitchFamily="34" charset="0"/>
                        </a:rPr>
                        <a:t>lượt):</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a:solidFill>
                            <a:srgbClr val="0000FF"/>
                          </a:solidFill>
                          <a:effectLst/>
                          <a:latin typeface="Arial" panose="020B0604020202020204" pitchFamily="34" charset="0"/>
                          <a:ea typeface="+mn-ea"/>
                          <a:cs typeface="Arial" panose="020B0604020202020204" pitchFamily="34" charset="0"/>
                        </a:rPr>
                        <a:t>10.012.735</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a:solidFill>
                            <a:srgbClr val="FF0000"/>
                          </a:solidFill>
                          <a:effectLst/>
                          <a:latin typeface="Arial" panose="020B0604020202020204" pitchFamily="34" charset="0"/>
                          <a:ea typeface="+mn-ea"/>
                          <a:cs typeface="Arial" panose="020B0604020202020204" pitchFamily="34" charset="0"/>
                        </a:rPr>
                        <a:t>12.922.151</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r>
              <a:tr h="365760">
                <a:tc>
                  <a:txBody>
                    <a:bodyPr/>
                    <a:lstStyle/>
                    <a:p>
                      <a:pPr marL="36195" marR="36195" algn="ctr">
                        <a:lnSpc>
                          <a:spcPct val="105000"/>
                        </a:lnSpc>
                        <a:spcBef>
                          <a:spcPts val="200"/>
                        </a:spcBef>
                        <a:spcAft>
                          <a:spcPts val="200"/>
                        </a:spcAft>
                      </a:pPr>
                      <a:r>
                        <a:rPr lang="en-US" sz="1600" b="1" kern="1200" smtClean="0">
                          <a:solidFill>
                            <a:srgbClr val="FF0066"/>
                          </a:solidFill>
                          <a:effectLst/>
                          <a:latin typeface="Arial" panose="020B0604020202020204" pitchFamily="34" charset="0"/>
                          <a:ea typeface="+mn-ea"/>
                          <a:cs typeface="Arial" panose="020B0604020202020204" pitchFamily="34" charset="0"/>
                        </a:rPr>
                        <a:t>5</a:t>
                      </a:r>
                      <a:endParaRPr lang="en-US" sz="1600" b="1" kern="1200">
                        <a:solidFill>
                          <a:srgbClr val="FF0066"/>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nSpc>
                          <a:spcPct val="100000"/>
                        </a:lnSpc>
                        <a:spcAft>
                          <a:spcPts val="0"/>
                        </a:spcAft>
                      </a:pPr>
                      <a:r>
                        <a:rPr lang="en-US" sz="1600" b="1" kern="1200">
                          <a:solidFill>
                            <a:srgbClr val="FF0066"/>
                          </a:solidFill>
                          <a:effectLst/>
                          <a:latin typeface="Arial" panose="020B0604020202020204" pitchFamily="34" charset="0"/>
                          <a:ea typeface="+mn-ea"/>
                          <a:cs typeface="Arial" panose="020B0604020202020204" pitchFamily="34" charset="0"/>
                        </a:rPr>
                        <a:t>Số khách </a:t>
                      </a:r>
                      <a:r>
                        <a:rPr lang="en-US" sz="1600" b="1" kern="1200" smtClean="0">
                          <a:solidFill>
                            <a:srgbClr val="FF0066"/>
                          </a:solidFill>
                          <a:effectLst/>
                          <a:latin typeface="Arial" panose="020B0604020202020204" pitchFamily="34" charset="0"/>
                          <a:ea typeface="+mn-ea"/>
                          <a:cs typeface="Arial" panose="020B0604020202020204" pitchFamily="34" charset="0"/>
                        </a:rPr>
                        <a:t>du </a:t>
                      </a:r>
                      <a:r>
                        <a:rPr lang="en-US" sz="1600" b="1" kern="1200">
                          <a:solidFill>
                            <a:srgbClr val="FF0066"/>
                          </a:solidFill>
                          <a:effectLst/>
                          <a:latin typeface="Arial" panose="020B0604020202020204" pitchFamily="34" charset="0"/>
                          <a:ea typeface="+mn-ea"/>
                          <a:cs typeface="Arial" panose="020B0604020202020204" pitchFamily="34" charset="0"/>
                        </a:rPr>
                        <a:t>lịch nội địa năm 2016 (Triệu lượt):</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0000FF"/>
                          </a:solidFill>
                          <a:effectLst/>
                          <a:latin typeface="Arial" panose="020B0604020202020204" pitchFamily="34" charset="0"/>
                          <a:ea typeface="+mn-ea"/>
                          <a:cs typeface="Arial" panose="020B0604020202020204" pitchFamily="34" charset="0"/>
                        </a:rPr>
                        <a:t>62</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indent="0" algn="ctr">
                        <a:lnSpc>
                          <a:spcPct val="100000"/>
                        </a:lnSpc>
                        <a:spcAft>
                          <a:spcPts val="0"/>
                        </a:spcAft>
                      </a:pPr>
                      <a:r>
                        <a:rPr lang="en-US" sz="1600" b="1" kern="1200">
                          <a:solidFill>
                            <a:srgbClr val="FF0000"/>
                          </a:solidFill>
                          <a:effectLst/>
                          <a:latin typeface="Arial" panose="020B0604020202020204" pitchFamily="34" charset="0"/>
                          <a:ea typeface="+mn-ea"/>
                          <a:cs typeface="Arial" panose="020B0604020202020204" pitchFamily="34" charset="0"/>
                        </a:rPr>
                        <a:t>73.2</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pPr marL="36195" marR="36195" algn="ctr">
                        <a:lnSpc>
                          <a:spcPct val="105000"/>
                        </a:lnSpc>
                        <a:spcBef>
                          <a:spcPts val="200"/>
                        </a:spcBef>
                        <a:spcAft>
                          <a:spcPts val="200"/>
                        </a:spcAft>
                      </a:pPr>
                      <a:r>
                        <a:rPr lang="en-US" sz="1600" b="1" kern="1200" smtClean="0">
                          <a:solidFill>
                            <a:srgbClr val="006600"/>
                          </a:solidFill>
                          <a:effectLst/>
                          <a:latin typeface="Arial" panose="020B0604020202020204" pitchFamily="34" charset="0"/>
                          <a:ea typeface="+mn-ea"/>
                          <a:cs typeface="Arial" panose="020B0604020202020204" pitchFamily="34" charset="0"/>
                        </a:rPr>
                        <a:t>6</a:t>
                      </a:r>
                      <a:endParaRPr lang="en-US" sz="1600" b="1" kern="1200">
                        <a:solidFill>
                          <a:srgbClr val="006600"/>
                        </a:solidFill>
                        <a:effectLst/>
                        <a:latin typeface="Arial" panose="020B0604020202020204" pitchFamily="34" charset="0"/>
                        <a:ea typeface="+mn-ea"/>
                        <a:cs typeface="Arial" panose="020B0604020202020204" pitchFamily="34" charset="0"/>
                      </a:endParaRPr>
                    </a:p>
                  </a:txBody>
                  <a:tcPr marL="51435" marR="51435"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nSpc>
                          <a:spcPct val="100000"/>
                        </a:lnSpc>
                        <a:spcAft>
                          <a:spcPts val="0"/>
                        </a:spcAft>
                      </a:pPr>
                      <a:r>
                        <a:rPr lang="en-US" sz="1600" b="1" kern="1200">
                          <a:solidFill>
                            <a:srgbClr val="006600"/>
                          </a:solidFill>
                          <a:effectLst/>
                          <a:latin typeface="Arial" panose="020B0604020202020204" pitchFamily="34" charset="0"/>
                          <a:ea typeface="+mn-ea"/>
                          <a:cs typeface="Arial" panose="020B0604020202020204" pitchFamily="34" charset="0"/>
                        </a:rPr>
                        <a:t>Tổng thu từ khách du lịch (Tỷ đồng):</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a:solidFill>
                            <a:srgbClr val="0000FF"/>
                          </a:solidFill>
                          <a:effectLst/>
                          <a:latin typeface="Arial" panose="020B0604020202020204" pitchFamily="34" charset="0"/>
                          <a:ea typeface="+mn-ea"/>
                          <a:cs typeface="Arial" panose="020B0604020202020204" pitchFamily="34" charset="0"/>
                        </a:rPr>
                        <a:t>400.000</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53975" indent="0" algn="ctr">
                        <a:lnSpc>
                          <a:spcPct val="100000"/>
                        </a:lnSpc>
                        <a:spcAft>
                          <a:spcPts val="0"/>
                        </a:spcAft>
                      </a:pPr>
                      <a:r>
                        <a:rPr lang="en-US" sz="1600" b="1" kern="1200">
                          <a:solidFill>
                            <a:srgbClr val="FF0000"/>
                          </a:solidFill>
                          <a:effectLst/>
                          <a:latin typeface="Arial" panose="020B0604020202020204" pitchFamily="34" charset="0"/>
                          <a:ea typeface="+mn-ea"/>
                          <a:cs typeface="Arial" panose="020B0604020202020204" pitchFamily="34" charset="0"/>
                        </a:rPr>
                        <a:t>510.900</a:t>
                      </a:r>
                    </a:p>
                  </a:txBody>
                  <a:tcPr marL="0" marR="0" marT="0" marB="0" anchor="ctr">
                    <a:lnL w="19050" cap="flat" cmpd="sng" algn="ctr">
                      <a:solidFill>
                        <a:srgbClr val="CC3300"/>
                      </a:solidFill>
                      <a:prstDash val="solid"/>
                      <a:round/>
                      <a:headEnd type="none" w="med" len="med"/>
                      <a:tailEnd type="none" w="med" len="med"/>
                    </a:lnL>
                    <a:lnR w="19050" cap="flat" cmpd="sng" algn="ctr">
                      <a:solidFill>
                        <a:srgbClr val="CC3300"/>
                      </a:solidFill>
                      <a:prstDash val="solid"/>
                      <a:round/>
                      <a:headEnd type="none" w="med" len="med"/>
                      <a:tailEnd type="none" w="med" len="med"/>
                    </a:lnR>
                    <a:lnT w="19050" cap="flat" cmpd="sng" algn="ctr">
                      <a:solidFill>
                        <a:srgbClr val="CC3300"/>
                      </a:solidFill>
                      <a:prstDash val="solid"/>
                      <a:round/>
                      <a:headEnd type="none" w="med" len="med"/>
                      <a:tailEnd type="none" w="med" len="med"/>
                    </a:lnT>
                    <a:lnB w="19050" cap="flat" cmpd="sng" algn="ctr">
                      <a:solidFill>
                        <a:srgbClr val="CC33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r>
            </a:tbl>
          </a:graphicData>
        </a:graphic>
      </p:graphicFrame>
    </p:spTree>
    <p:extLst>
      <p:ext uri="{BB962C8B-B14F-4D97-AF65-F5344CB8AC3E}">
        <p14:creationId xmlns:p14="http://schemas.microsoft.com/office/powerpoint/2010/main" val="319856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a:solidFill>
                  <a:srgbClr val="FF0000"/>
                </a:solidFill>
                <a:latin typeface="Arial" panose="020B0604020202020204" pitchFamily="34" charset="0"/>
                <a:cs typeface="Arial" panose="020B0604020202020204" pitchFamily="34" charset="0"/>
              </a:rPr>
              <a:t>CHƯƠNG </a:t>
            </a:r>
            <a:r>
              <a:rPr lang="en-US" sz="2600" b="1" smtClean="0">
                <a:solidFill>
                  <a:srgbClr val="FF0000"/>
                </a:solidFill>
                <a:latin typeface="Arial" panose="020B0604020202020204" pitchFamily="34" charset="0"/>
                <a:cs typeface="Arial" panose="020B0604020202020204" pitchFamily="34" charset="0"/>
              </a:rPr>
              <a:t>V</a:t>
            </a:r>
            <a:r>
              <a:rPr lang="en-US" sz="2600" b="1">
                <a:solidFill>
                  <a:srgbClr val="FF0000"/>
                </a:solidFill>
                <a:latin typeface="Arial" panose="020B0604020202020204" pitchFamily="34" charset="0"/>
                <a:cs typeface="Arial" panose="020B0604020202020204" pitchFamily="34" charset="0"/>
              </a:rPr>
              <a:t>. </a:t>
            </a:r>
            <a:r>
              <a:rPr lang="en-US" sz="2600" b="1" smtClean="0">
                <a:solidFill>
                  <a:srgbClr val="FF0000"/>
                </a:solidFill>
                <a:latin typeface="Arial" panose="020B0604020202020204" pitchFamily="34" charset="0"/>
                <a:cs typeface="Arial" panose="020B0604020202020204" pitchFamily="34" charset="0"/>
              </a:rPr>
              <a:t>KINH </a:t>
            </a:r>
            <a:r>
              <a:rPr lang="en-US" sz="2600" b="1">
                <a:solidFill>
                  <a:srgbClr val="FF0000"/>
                </a:solidFill>
                <a:latin typeface="Arial" panose="020B0604020202020204" pitchFamily="34" charset="0"/>
                <a:cs typeface="Arial" panose="020B0604020202020204" pitchFamily="34" charset="0"/>
              </a:rPr>
              <a:t>DOANH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Wingdings" panose="05000000000000000000" pitchFamily="2" charset="2"/>
              <a:buChar char="q"/>
              <a:defRPr/>
            </a:pPr>
            <a:r>
              <a:rPr lang="en-US" sz="1900" b="1" kern="0">
                <a:solidFill>
                  <a:srgbClr val="FF0066"/>
                </a:solidFill>
                <a:latin typeface="Arial" charset="0"/>
              </a:rPr>
              <a:t>Mục 1. DỊCH VỤ LỮ </a:t>
            </a:r>
            <a:r>
              <a:rPr lang="en-US" sz="1900" b="1" kern="0" smtClean="0">
                <a:solidFill>
                  <a:srgbClr val="FF0066"/>
                </a:solidFill>
                <a:latin typeface="Arial" charset="0"/>
              </a:rPr>
              <a:t>HÀNH</a:t>
            </a:r>
          </a:p>
          <a:p>
            <a:pPr marL="1022350" indent="-457200" algn="just" eaLnBrk="1" hangingPunct="1">
              <a:lnSpc>
                <a:spcPct val="105000"/>
              </a:lnSpc>
              <a:spcBef>
                <a:spcPts val="600"/>
              </a:spcBef>
              <a:spcAft>
                <a:spcPts val="0"/>
              </a:spcAft>
              <a:buClr>
                <a:srgbClr val="FF0000"/>
              </a:buClr>
              <a:buFont typeface="Wingdings" panose="05000000000000000000" pitchFamily="2" charset="2"/>
              <a:buChar char="v"/>
              <a:defRPr/>
            </a:pPr>
            <a:r>
              <a:rPr lang="en-US" sz="1900" b="1" kern="0" smtClean="0">
                <a:solidFill>
                  <a:srgbClr val="0000FF"/>
                </a:solidFill>
                <a:latin typeface="Arial" charset="0"/>
              </a:rPr>
              <a:t>Điều </a:t>
            </a:r>
            <a:r>
              <a:rPr lang="en-US" sz="1900" b="1" kern="0">
                <a:solidFill>
                  <a:srgbClr val="0000FF"/>
                </a:solidFill>
                <a:latin typeface="Arial" charset="0"/>
              </a:rPr>
              <a:t>31. Điều kiện kinh doanh dịch vụ lữ </a:t>
            </a:r>
            <a:r>
              <a:rPr lang="en-US" sz="1900" b="1" kern="0" smtClean="0">
                <a:solidFill>
                  <a:srgbClr val="0000FF"/>
                </a:solidFill>
                <a:latin typeface="Arial" charset="0"/>
              </a:rPr>
              <a:t>hành</a:t>
            </a:r>
          </a:p>
          <a:p>
            <a:pPr marL="1022350" indent="-457200" algn="just" eaLnBrk="1" hangingPunct="1">
              <a:lnSpc>
                <a:spcPct val="105000"/>
              </a:lnSpc>
              <a:spcBef>
                <a:spcPts val="600"/>
              </a:spcBef>
              <a:spcAft>
                <a:spcPts val="0"/>
              </a:spcAft>
              <a:buClr>
                <a:srgbClr val="FF0000"/>
              </a:buClr>
              <a:buFont typeface="Wingdings" panose="05000000000000000000" pitchFamily="2" charset="2"/>
              <a:buChar char="v"/>
              <a:defRPr/>
            </a:pPr>
            <a:r>
              <a:rPr lang="en-US" sz="1900" b="1" kern="0" smtClean="0">
                <a:solidFill>
                  <a:srgbClr val="0000FF"/>
                </a:solidFill>
                <a:latin typeface="Arial" charset="0"/>
              </a:rPr>
              <a:t>Điều </a:t>
            </a:r>
            <a:r>
              <a:rPr lang="en-US" sz="1900" b="1" kern="0">
                <a:solidFill>
                  <a:srgbClr val="0000FF"/>
                </a:solidFill>
                <a:latin typeface="Arial" charset="0"/>
              </a:rPr>
              <a:t>39. Hợp đồng lữ </a:t>
            </a:r>
            <a:r>
              <a:rPr lang="en-US" sz="1900" b="1" kern="0" smtClean="0">
                <a:solidFill>
                  <a:srgbClr val="0000FF"/>
                </a:solidFill>
                <a:latin typeface="Arial" charset="0"/>
              </a:rPr>
              <a:t>hành</a:t>
            </a:r>
          </a:p>
          <a:p>
            <a:pPr marL="1022350" indent="-457200" algn="just" eaLnBrk="1" hangingPunct="1">
              <a:lnSpc>
                <a:spcPct val="105000"/>
              </a:lnSpc>
              <a:spcBef>
                <a:spcPts val="600"/>
              </a:spcBef>
              <a:spcAft>
                <a:spcPts val="0"/>
              </a:spcAft>
              <a:buClr>
                <a:srgbClr val="FF0000"/>
              </a:buClr>
              <a:buFont typeface="Wingdings" panose="05000000000000000000" pitchFamily="2" charset="2"/>
              <a:buChar char="v"/>
              <a:defRPr/>
            </a:pPr>
            <a:r>
              <a:rPr lang="en-US" sz="1900" b="1" kern="0" smtClean="0">
                <a:solidFill>
                  <a:srgbClr val="0000FF"/>
                </a:solidFill>
                <a:latin typeface="Arial" charset="0"/>
              </a:rPr>
              <a:t>Điều </a:t>
            </a:r>
            <a:r>
              <a:rPr lang="en-US" sz="1900" b="1" kern="0">
                <a:solidFill>
                  <a:srgbClr val="0000FF"/>
                </a:solidFill>
                <a:latin typeface="Arial" charset="0"/>
              </a:rPr>
              <a:t>40. Kinh doanh đại lý lữ hành</a:t>
            </a:r>
          </a:p>
          <a:p>
            <a:pPr indent="-457200" algn="just" eaLnBrk="1" hangingPunct="1">
              <a:lnSpc>
                <a:spcPct val="105000"/>
              </a:lnSpc>
              <a:spcBef>
                <a:spcPts val="600"/>
              </a:spcBef>
              <a:spcAft>
                <a:spcPts val="0"/>
              </a:spcAft>
              <a:buClr>
                <a:srgbClr val="FF0000"/>
              </a:buClr>
              <a:buFont typeface="Wingdings" panose="05000000000000000000" pitchFamily="2" charset="2"/>
              <a:buChar char="q"/>
              <a:defRPr/>
            </a:pPr>
            <a:r>
              <a:rPr lang="en-US" sz="1900" b="1" kern="0">
                <a:solidFill>
                  <a:srgbClr val="FF0066"/>
                </a:solidFill>
                <a:latin typeface="Arial" charset="0"/>
              </a:rPr>
              <a:t>Mục 2. VẬN TẢI KHÁCH DU </a:t>
            </a:r>
            <a:r>
              <a:rPr lang="en-US" sz="1900" b="1" kern="0" smtClean="0">
                <a:solidFill>
                  <a:srgbClr val="FF0066"/>
                </a:solidFill>
                <a:latin typeface="Arial" charset="0"/>
              </a:rPr>
              <a:t>LỊCH</a:t>
            </a:r>
          </a:p>
          <a:p>
            <a:pPr marL="1022350" indent="-457200" algn="just" eaLnBrk="1" hangingPunct="1">
              <a:lnSpc>
                <a:spcPct val="105000"/>
              </a:lnSpc>
              <a:spcBef>
                <a:spcPts val="600"/>
              </a:spcBef>
              <a:spcAft>
                <a:spcPts val="0"/>
              </a:spcAft>
              <a:buClr>
                <a:srgbClr val="FF0000"/>
              </a:buClr>
              <a:buFont typeface="Wingdings" panose="05000000000000000000" pitchFamily="2" charset="2"/>
              <a:buChar char="v"/>
              <a:defRPr/>
            </a:pPr>
            <a:r>
              <a:rPr lang="en-US" sz="1900" b="1" kern="0" smtClean="0">
                <a:solidFill>
                  <a:srgbClr val="0000FF"/>
                </a:solidFill>
                <a:latin typeface="Arial" charset="0"/>
              </a:rPr>
              <a:t>Điều </a:t>
            </a:r>
            <a:r>
              <a:rPr lang="en-US" sz="1900" b="1" kern="0">
                <a:solidFill>
                  <a:srgbClr val="0000FF"/>
                </a:solidFill>
                <a:latin typeface="Arial" charset="0"/>
              </a:rPr>
              <a:t>46. Cấp biển hiệu phương tiện vận tải khách du </a:t>
            </a:r>
            <a:r>
              <a:rPr lang="en-US" sz="1900" b="1" kern="0" smtClean="0">
                <a:solidFill>
                  <a:srgbClr val="0000FF"/>
                </a:solidFill>
                <a:latin typeface="Arial" charset="0"/>
              </a:rPr>
              <a:t>lịch</a:t>
            </a:r>
          </a:p>
          <a:p>
            <a:pPr marL="1022350" indent="-457200" algn="just" eaLnBrk="1" hangingPunct="1">
              <a:lnSpc>
                <a:spcPct val="105000"/>
              </a:lnSpc>
              <a:spcBef>
                <a:spcPts val="600"/>
              </a:spcBef>
              <a:spcAft>
                <a:spcPts val="0"/>
              </a:spcAft>
              <a:buClr>
                <a:srgbClr val="FF0000"/>
              </a:buClr>
              <a:buFont typeface="Wingdings" panose="05000000000000000000" pitchFamily="2" charset="2"/>
              <a:buChar char="v"/>
              <a:defRPr/>
            </a:pPr>
            <a:r>
              <a:rPr lang="en-US" sz="1900" b="1" kern="0" smtClean="0">
                <a:solidFill>
                  <a:srgbClr val="0000FF"/>
                </a:solidFill>
                <a:latin typeface="Arial" charset="0"/>
              </a:rPr>
              <a:t>Điều </a:t>
            </a:r>
            <a:r>
              <a:rPr lang="en-US" sz="1900" b="1" kern="0">
                <a:solidFill>
                  <a:srgbClr val="0000FF"/>
                </a:solidFill>
                <a:latin typeface="Arial" charset="0"/>
              </a:rPr>
              <a:t>47. Quyền và nghĩa vụ của tổ chức, cá nhân kinh doanh vận tải khách du lịch</a:t>
            </a:r>
          </a:p>
          <a:p>
            <a:pPr indent="-457200" algn="just" eaLnBrk="1" hangingPunct="1">
              <a:lnSpc>
                <a:spcPct val="105000"/>
              </a:lnSpc>
              <a:spcBef>
                <a:spcPts val="600"/>
              </a:spcBef>
              <a:spcAft>
                <a:spcPts val="0"/>
              </a:spcAft>
              <a:buClr>
                <a:srgbClr val="FF0000"/>
              </a:buClr>
              <a:buFont typeface="Wingdings" panose="05000000000000000000" pitchFamily="2" charset="2"/>
              <a:buChar char="q"/>
              <a:defRPr/>
            </a:pPr>
            <a:r>
              <a:rPr lang="en-US" sz="1900" b="1" kern="0">
                <a:solidFill>
                  <a:srgbClr val="FF0066"/>
                </a:solidFill>
                <a:latin typeface="Arial" charset="0"/>
              </a:rPr>
              <a:t>Mục 3. LƯU TRÚ DU </a:t>
            </a:r>
            <a:r>
              <a:rPr lang="en-US" sz="1900" b="1" kern="0" smtClean="0">
                <a:solidFill>
                  <a:srgbClr val="FF0066"/>
                </a:solidFill>
                <a:latin typeface="Arial" charset="0"/>
              </a:rPr>
              <a:t>LỊCH</a:t>
            </a:r>
          </a:p>
          <a:p>
            <a:pPr marL="1022350" indent="-457200" algn="just" eaLnBrk="1" hangingPunct="1">
              <a:lnSpc>
                <a:spcPct val="105000"/>
              </a:lnSpc>
              <a:spcBef>
                <a:spcPts val="600"/>
              </a:spcBef>
              <a:spcAft>
                <a:spcPts val="0"/>
              </a:spcAft>
              <a:buClr>
                <a:srgbClr val="FF0000"/>
              </a:buClr>
              <a:buFont typeface="Wingdings" panose="05000000000000000000" pitchFamily="2" charset="2"/>
              <a:buChar char="v"/>
              <a:defRPr/>
            </a:pPr>
            <a:r>
              <a:rPr lang="en-US" sz="1900" b="1" kern="0" smtClean="0">
                <a:solidFill>
                  <a:srgbClr val="0000FF"/>
                </a:solidFill>
                <a:latin typeface="Arial" charset="0"/>
              </a:rPr>
              <a:t>Điều </a:t>
            </a:r>
            <a:r>
              <a:rPr lang="en-US" sz="1900" b="1" kern="0">
                <a:solidFill>
                  <a:srgbClr val="0000FF"/>
                </a:solidFill>
                <a:latin typeface="Arial" charset="0"/>
              </a:rPr>
              <a:t>48. Các loại cơ sở lưu trú du </a:t>
            </a:r>
            <a:r>
              <a:rPr lang="en-US" sz="1900" b="1" kern="0" smtClean="0">
                <a:solidFill>
                  <a:srgbClr val="0000FF"/>
                </a:solidFill>
                <a:latin typeface="Arial" charset="0"/>
              </a:rPr>
              <a:t>lịch</a:t>
            </a:r>
          </a:p>
          <a:p>
            <a:pPr marL="1022350" indent="-457200" algn="just" eaLnBrk="1" hangingPunct="1">
              <a:lnSpc>
                <a:spcPct val="105000"/>
              </a:lnSpc>
              <a:spcBef>
                <a:spcPts val="600"/>
              </a:spcBef>
              <a:spcAft>
                <a:spcPts val="0"/>
              </a:spcAft>
              <a:buClr>
                <a:srgbClr val="FF0000"/>
              </a:buClr>
              <a:buFont typeface="Wingdings" panose="05000000000000000000" pitchFamily="2" charset="2"/>
              <a:buChar char="v"/>
              <a:defRPr/>
            </a:pPr>
            <a:r>
              <a:rPr lang="en-US" sz="1900" b="1" kern="0" smtClean="0">
                <a:solidFill>
                  <a:srgbClr val="0000FF"/>
                </a:solidFill>
                <a:latin typeface="Arial" charset="0"/>
              </a:rPr>
              <a:t>Điều </a:t>
            </a:r>
            <a:r>
              <a:rPr lang="en-US" sz="1900" b="1" kern="0">
                <a:solidFill>
                  <a:srgbClr val="0000FF"/>
                </a:solidFill>
                <a:latin typeface="Arial" charset="0"/>
              </a:rPr>
              <a:t>50. Xếp hạng cơ sở lưu trú du </a:t>
            </a:r>
            <a:r>
              <a:rPr lang="en-US" sz="1900" b="1" kern="0" smtClean="0">
                <a:solidFill>
                  <a:srgbClr val="0000FF"/>
                </a:solidFill>
                <a:latin typeface="Arial" charset="0"/>
              </a:rPr>
              <a:t>lịch</a:t>
            </a:r>
          </a:p>
          <a:p>
            <a:pPr marL="1022350" indent="-457200" algn="just" eaLnBrk="1" hangingPunct="1">
              <a:lnSpc>
                <a:spcPct val="105000"/>
              </a:lnSpc>
              <a:spcBef>
                <a:spcPts val="600"/>
              </a:spcBef>
              <a:spcAft>
                <a:spcPts val="0"/>
              </a:spcAft>
              <a:buClr>
                <a:srgbClr val="FF0000"/>
              </a:buClr>
              <a:buFont typeface="Wingdings" panose="05000000000000000000" pitchFamily="2" charset="2"/>
              <a:buChar char="v"/>
              <a:defRPr/>
            </a:pPr>
            <a:r>
              <a:rPr lang="en-US" sz="1900" b="1" kern="0" smtClean="0">
                <a:solidFill>
                  <a:srgbClr val="0000FF"/>
                </a:solidFill>
                <a:latin typeface="Arial" charset="0"/>
              </a:rPr>
              <a:t>Điều </a:t>
            </a:r>
            <a:r>
              <a:rPr lang="en-US" sz="1900" b="1" kern="0">
                <a:solidFill>
                  <a:srgbClr val="0000FF"/>
                </a:solidFill>
                <a:latin typeface="Arial" charset="0"/>
              </a:rPr>
              <a:t>53. Quyền và nghĩa vụ của tổ chức, cá nhân kinh doanh dịch vụ lưu trú du lịch</a:t>
            </a:r>
          </a:p>
          <a:p>
            <a:pPr indent="-457200" algn="just" eaLnBrk="1" hangingPunct="1">
              <a:lnSpc>
                <a:spcPct val="105000"/>
              </a:lnSpc>
              <a:spcBef>
                <a:spcPts val="600"/>
              </a:spcBef>
              <a:spcAft>
                <a:spcPts val="0"/>
              </a:spcAft>
              <a:buClr>
                <a:srgbClr val="FF0000"/>
              </a:buClr>
              <a:buFont typeface="Wingdings" panose="05000000000000000000" pitchFamily="2" charset="2"/>
              <a:buChar char="q"/>
              <a:defRPr/>
            </a:pPr>
            <a:r>
              <a:rPr lang="en-US" sz="1900" b="1" kern="0">
                <a:solidFill>
                  <a:srgbClr val="FF0066"/>
                </a:solidFill>
                <a:latin typeface="Arial" charset="0"/>
              </a:rPr>
              <a:t>Mục 4. DỊCH VỤ DU LỊCH </a:t>
            </a:r>
            <a:r>
              <a:rPr lang="en-US" sz="1900" b="1" kern="0" smtClean="0">
                <a:solidFill>
                  <a:srgbClr val="FF0066"/>
                </a:solidFill>
                <a:latin typeface="Arial" charset="0"/>
              </a:rPr>
              <a:t>KHÁC</a:t>
            </a:r>
          </a:p>
          <a:p>
            <a:pPr marL="1022350" indent="-457200" algn="just" eaLnBrk="1" hangingPunct="1">
              <a:lnSpc>
                <a:spcPct val="105000"/>
              </a:lnSpc>
              <a:spcBef>
                <a:spcPts val="600"/>
              </a:spcBef>
              <a:spcAft>
                <a:spcPts val="0"/>
              </a:spcAft>
              <a:buClr>
                <a:srgbClr val="FF0000"/>
              </a:buClr>
              <a:buFont typeface="Wingdings" panose="05000000000000000000" pitchFamily="2" charset="2"/>
              <a:buChar char="v"/>
              <a:defRPr/>
            </a:pPr>
            <a:r>
              <a:rPr lang="en-US" sz="1900" b="1" kern="0" smtClean="0">
                <a:solidFill>
                  <a:srgbClr val="0000FF"/>
                </a:solidFill>
                <a:latin typeface="Arial" charset="0"/>
              </a:rPr>
              <a:t>Điều </a:t>
            </a:r>
            <a:r>
              <a:rPr lang="en-US" sz="1900" b="1" kern="0">
                <a:solidFill>
                  <a:srgbClr val="0000FF"/>
                </a:solidFill>
                <a:latin typeface="Arial" charset="0"/>
              </a:rPr>
              <a:t>54. Các loại dịch vụ du lịch khác</a:t>
            </a:r>
          </a:p>
        </p:txBody>
      </p:sp>
    </p:spTree>
    <p:extLst>
      <p:ext uri="{BB962C8B-B14F-4D97-AF65-F5344CB8AC3E}">
        <p14:creationId xmlns:p14="http://schemas.microsoft.com/office/powerpoint/2010/main" val="1855217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7000"/>
              </a:lnSpc>
              <a:spcBef>
                <a:spcPts val="700"/>
              </a:spcBef>
              <a:spcAft>
                <a:spcPts val="0"/>
              </a:spcAft>
              <a:buClr>
                <a:srgbClr val="FF0000"/>
              </a:buClr>
              <a:buFont typeface="+mj-lt"/>
              <a:buAutoNum type="arabicPeriod"/>
              <a:defRPr/>
            </a:pPr>
            <a:r>
              <a:rPr lang="en-US" sz="1900" b="1" kern="0" smtClean="0">
                <a:solidFill>
                  <a:srgbClr val="FF0066"/>
                </a:solidFill>
                <a:latin typeface="Arial" charset="0"/>
              </a:rPr>
              <a:t>Điều </a:t>
            </a:r>
            <a:r>
              <a:rPr lang="vi-VN" sz="1900" b="1" kern="0">
                <a:solidFill>
                  <a:srgbClr val="FF0066"/>
                </a:solidFill>
                <a:latin typeface="Arial" charset="0"/>
              </a:rPr>
              <a:t>kiện kinh doanh dịch vụ lữ h</a:t>
            </a:r>
            <a:r>
              <a:rPr lang="en-US" sz="1900" b="1" kern="0">
                <a:solidFill>
                  <a:srgbClr val="FF0066"/>
                </a:solidFill>
                <a:latin typeface="Arial" charset="0"/>
              </a:rPr>
              <a:t>ành n</a:t>
            </a:r>
            <a:r>
              <a:rPr lang="vi-VN" sz="1900" b="1" kern="0">
                <a:solidFill>
                  <a:srgbClr val="FF0066"/>
                </a:solidFill>
                <a:latin typeface="Arial" charset="0"/>
              </a:rPr>
              <a:t>ội địa bao </a:t>
            </a:r>
            <a:r>
              <a:rPr lang="vi-VN" sz="1900" b="1" kern="0" smtClean="0">
                <a:solidFill>
                  <a:srgbClr val="FF0066"/>
                </a:solidFill>
                <a:latin typeface="Arial" charset="0"/>
              </a:rPr>
              <a:t>gồm:</a:t>
            </a:r>
            <a:endParaRPr lang="en-US" sz="1900" b="1" kern="0" smtClean="0">
              <a:solidFill>
                <a:srgbClr val="FF0066"/>
              </a:solidFill>
              <a:latin typeface="Arial" charset="0"/>
            </a:endParaRPr>
          </a:p>
          <a:p>
            <a:pPr indent="-457200" algn="just" eaLnBrk="1" hangingPunct="1">
              <a:lnSpc>
                <a:spcPct val="107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Là </a:t>
            </a:r>
            <a:r>
              <a:rPr lang="en-US" sz="1900" b="1" kern="0">
                <a:solidFill>
                  <a:srgbClr val="0000FF"/>
                </a:solidFill>
                <a:latin typeface="Arial" charset="0"/>
              </a:rPr>
              <a:t>doanh nghi</a:t>
            </a:r>
            <a:r>
              <a:rPr lang="vi-VN" sz="1900" b="1" kern="0">
                <a:solidFill>
                  <a:srgbClr val="0000FF"/>
                </a:solidFill>
                <a:latin typeface="Arial" charset="0"/>
              </a:rPr>
              <a:t>ệp được th</a:t>
            </a:r>
            <a:r>
              <a:rPr lang="en-US" sz="1900" b="1" kern="0">
                <a:solidFill>
                  <a:srgbClr val="0000FF"/>
                </a:solidFill>
                <a:latin typeface="Arial" charset="0"/>
              </a:rPr>
              <a:t>ành l</a:t>
            </a:r>
            <a:r>
              <a:rPr lang="vi-VN" sz="1900" b="1" kern="0">
                <a:solidFill>
                  <a:srgbClr val="0000FF"/>
                </a:solidFill>
                <a:latin typeface="Arial" charset="0"/>
              </a:rPr>
              <a:t>ập theo quy định của ph</a:t>
            </a:r>
            <a:r>
              <a:rPr lang="en-US" sz="1900" b="1" kern="0">
                <a:solidFill>
                  <a:srgbClr val="0000FF"/>
                </a:solidFill>
                <a:latin typeface="Arial" charset="0"/>
              </a:rPr>
              <a:t>áp luật</a:t>
            </a:r>
            <a:r>
              <a:rPr lang="vi-VN" sz="1900" b="1" kern="0">
                <a:solidFill>
                  <a:srgbClr val="0000FF"/>
                </a:solidFill>
                <a:latin typeface="Arial" charset="0"/>
              </a:rPr>
              <a:t> về doanh </a:t>
            </a:r>
            <a:r>
              <a:rPr lang="vi-VN" sz="1900" b="1" kern="0" smtClean="0">
                <a:solidFill>
                  <a:srgbClr val="0000FF"/>
                </a:solidFill>
                <a:latin typeface="Arial" charset="0"/>
              </a:rPr>
              <a:t>nghiệp;</a:t>
            </a:r>
            <a:endParaRPr lang="en-US" sz="1900" b="1" kern="0" smtClean="0">
              <a:solidFill>
                <a:srgbClr val="0000FF"/>
              </a:solidFill>
              <a:latin typeface="Arial" charset="0"/>
            </a:endParaRPr>
          </a:p>
          <a:p>
            <a:pPr indent="-457200" algn="just" eaLnBrk="1" hangingPunct="1">
              <a:lnSpc>
                <a:spcPct val="107000"/>
              </a:lnSpc>
              <a:spcBef>
                <a:spcPts val="700"/>
              </a:spcBef>
              <a:spcAft>
                <a:spcPts val="0"/>
              </a:spcAft>
              <a:buClr>
                <a:srgbClr val="FF0000"/>
              </a:buClr>
              <a:buFont typeface="+mj-lt"/>
              <a:buAutoNum type="alphaLcParenR"/>
              <a:defRPr/>
            </a:pPr>
            <a:r>
              <a:rPr lang="en-US" sz="1900" b="1" kern="0" smtClean="0">
                <a:solidFill>
                  <a:srgbClr val="008000"/>
                </a:solidFill>
                <a:latin typeface="Arial" charset="0"/>
              </a:rPr>
              <a:t>Ký </a:t>
            </a:r>
            <a:r>
              <a:rPr lang="en-US" sz="1900" b="1" kern="0">
                <a:solidFill>
                  <a:srgbClr val="008000"/>
                </a:solidFill>
                <a:latin typeface="Arial" charset="0"/>
              </a:rPr>
              <a:t>qu</a:t>
            </a:r>
            <a:r>
              <a:rPr lang="vi-VN" sz="1900" b="1" kern="0">
                <a:solidFill>
                  <a:srgbClr val="008000"/>
                </a:solidFill>
                <a:latin typeface="Arial" charset="0"/>
              </a:rPr>
              <a:t>ỹ</a:t>
            </a:r>
            <a:r>
              <a:rPr lang="vi-VN" sz="1900" b="1" kern="0">
                <a:solidFill>
                  <a:srgbClr val="0000FF"/>
                </a:solidFill>
                <a:latin typeface="Arial" charset="0"/>
              </a:rPr>
              <a:t> kinh doanh dịch vụ lữ h</a:t>
            </a:r>
            <a:r>
              <a:rPr lang="en-US" sz="1900" b="1" kern="0">
                <a:solidFill>
                  <a:srgbClr val="0000FF"/>
                </a:solidFill>
                <a:latin typeface="Arial" charset="0"/>
              </a:rPr>
              <a:t>ành n</a:t>
            </a:r>
            <a:r>
              <a:rPr lang="vi-VN" sz="1900" b="1" kern="0">
                <a:solidFill>
                  <a:srgbClr val="0000FF"/>
                </a:solidFill>
                <a:latin typeface="Arial" charset="0"/>
              </a:rPr>
              <a:t>ội địa tại ng</a:t>
            </a:r>
            <a:r>
              <a:rPr lang="en-US" sz="1900" b="1" kern="0">
                <a:solidFill>
                  <a:srgbClr val="0000FF"/>
                </a:solidFill>
                <a:latin typeface="Arial" charset="0"/>
              </a:rPr>
              <a:t>ân </a:t>
            </a:r>
            <a:r>
              <a:rPr lang="en-US" sz="1900" b="1" kern="0" smtClean="0">
                <a:solidFill>
                  <a:srgbClr val="0000FF"/>
                </a:solidFill>
                <a:latin typeface="Arial" charset="0"/>
              </a:rPr>
              <a:t>hàng;</a:t>
            </a:r>
          </a:p>
          <a:p>
            <a:pPr indent="-457200" algn="just" eaLnBrk="1" hangingPunct="1">
              <a:lnSpc>
                <a:spcPct val="107000"/>
              </a:lnSpc>
              <a:spcBef>
                <a:spcPts val="700"/>
              </a:spcBef>
              <a:spcAft>
                <a:spcPts val="0"/>
              </a:spcAft>
              <a:buClr>
                <a:srgbClr val="FF0000"/>
              </a:buClr>
              <a:buFont typeface="+mj-lt"/>
              <a:buAutoNum type="alphaLcParenR"/>
              <a:defRPr/>
            </a:pPr>
            <a:r>
              <a:rPr lang="en-US" sz="1900" b="1" kern="0" smtClean="0">
                <a:solidFill>
                  <a:srgbClr val="0000FF"/>
                </a:solidFill>
                <a:latin typeface="Arial" charset="0"/>
              </a:rPr>
              <a:t>Người </a:t>
            </a:r>
            <a:r>
              <a:rPr lang="en-US" sz="1900" b="1" kern="0">
                <a:solidFill>
                  <a:srgbClr val="0000FF"/>
                </a:solidFill>
                <a:latin typeface="Arial" charset="0"/>
              </a:rPr>
              <a:t>phụ trách kinh doanh dịch vụ lữ hành phải tốt nghiệp </a:t>
            </a:r>
            <a:r>
              <a:rPr lang="en-US" sz="1900" b="1" kern="0">
                <a:solidFill>
                  <a:srgbClr val="008000"/>
                </a:solidFill>
                <a:latin typeface="Arial" charset="0"/>
              </a:rPr>
              <a:t>trung cấp trở lên chuyên ngành về lữ hành</a:t>
            </a:r>
            <a:r>
              <a:rPr lang="en-US" sz="1900" b="1" kern="0">
                <a:solidFill>
                  <a:srgbClr val="0000FF"/>
                </a:solidFill>
                <a:latin typeface="Arial" charset="0"/>
              </a:rPr>
              <a:t>; trường hợp tốt nghiệp trung cấp trở lên chuyên ngành khác phải có chứng chỉ nghiệp vụ điều hành du lịch nội </a:t>
            </a:r>
            <a:r>
              <a:rPr lang="en-US" sz="1900" b="1" kern="0" smtClean="0">
                <a:solidFill>
                  <a:srgbClr val="0000FF"/>
                </a:solidFill>
                <a:latin typeface="Arial" charset="0"/>
              </a:rPr>
              <a:t>địa.</a:t>
            </a:r>
          </a:p>
          <a:p>
            <a:pPr indent="-457200" algn="just" eaLnBrk="1" hangingPunct="1">
              <a:lnSpc>
                <a:spcPct val="107000"/>
              </a:lnSpc>
              <a:spcBef>
                <a:spcPts val="700"/>
              </a:spcBef>
              <a:spcAft>
                <a:spcPts val="0"/>
              </a:spcAft>
              <a:buClr>
                <a:srgbClr val="FF0000"/>
              </a:buClr>
              <a:buFont typeface="+mj-lt"/>
              <a:buAutoNum type="arabicPeriod" startAt="2"/>
              <a:defRPr/>
            </a:pPr>
            <a:r>
              <a:rPr lang="en-US" sz="1900" b="1" kern="0" smtClean="0">
                <a:solidFill>
                  <a:srgbClr val="FF0066"/>
                </a:solidFill>
                <a:latin typeface="Arial" charset="0"/>
              </a:rPr>
              <a:t>Điều</a:t>
            </a:r>
            <a:r>
              <a:rPr lang="vi-VN" sz="1900" b="1" kern="0" smtClean="0">
                <a:solidFill>
                  <a:srgbClr val="FF0066"/>
                </a:solidFill>
                <a:latin typeface="Arial" charset="0"/>
              </a:rPr>
              <a:t> </a:t>
            </a:r>
            <a:r>
              <a:rPr lang="vi-VN" sz="1900" b="1" kern="0">
                <a:solidFill>
                  <a:srgbClr val="FF0066"/>
                </a:solidFill>
                <a:latin typeface="Arial" charset="0"/>
              </a:rPr>
              <a:t>kiện kinh doanh dịch vụ lữ h</a:t>
            </a:r>
            <a:r>
              <a:rPr lang="en-US" sz="1900" b="1" kern="0">
                <a:solidFill>
                  <a:srgbClr val="FF0066"/>
                </a:solidFill>
                <a:latin typeface="Arial" charset="0"/>
              </a:rPr>
              <a:t>ành qu</a:t>
            </a:r>
            <a:r>
              <a:rPr lang="vi-VN" sz="1900" b="1" kern="0">
                <a:solidFill>
                  <a:srgbClr val="FF0066"/>
                </a:solidFill>
                <a:latin typeface="Arial" charset="0"/>
              </a:rPr>
              <a:t>ốc tế bao </a:t>
            </a:r>
            <a:r>
              <a:rPr lang="vi-VN" sz="1900" b="1" kern="0" smtClean="0">
                <a:solidFill>
                  <a:srgbClr val="FF0066"/>
                </a:solidFill>
                <a:latin typeface="Arial" charset="0"/>
              </a:rPr>
              <a:t>gồm:</a:t>
            </a:r>
            <a:endParaRPr lang="en-US" sz="1900" b="1" kern="0" smtClean="0">
              <a:solidFill>
                <a:srgbClr val="FF0066"/>
              </a:solidFill>
              <a:latin typeface="Arial" charset="0"/>
            </a:endParaRPr>
          </a:p>
          <a:p>
            <a:pPr indent="-457200" algn="just" eaLnBrk="1" hangingPunct="1">
              <a:lnSpc>
                <a:spcPct val="107000"/>
              </a:lnSpc>
              <a:spcBef>
                <a:spcPts val="700"/>
              </a:spcBef>
              <a:spcAft>
                <a:spcPts val="0"/>
              </a:spcAft>
              <a:buClr>
                <a:srgbClr val="FF0000"/>
              </a:buClr>
              <a:buFont typeface="+mj-lt"/>
              <a:buAutoNum type="alphaLcParenR" startAt="2"/>
              <a:defRPr/>
            </a:pPr>
            <a:r>
              <a:rPr lang="en-US" sz="1900" b="1" kern="0" smtClean="0">
                <a:solidFill>
                  <a:srgbClr val="008000"/>
                </a:solidFill>
                <a:latin typeface="Arial" charset="0"/>
              </a:rPr>
              <a:t>Ký </a:t>
            </a:r>
            <a:r>
              <a:rPr lang="en-US" sz="1900" b="1" kern="0">
                <a:solidFill>
                  <a:srgbClr val="008000"/>
                </a:solidFill>
                <a:latin typeface="Arial" charset="0"/>
              </a:rPr>
              <a:t>qu</a:t>
            </a:r>
            <a:r>
              <a:rPr lang="vi-VN" sz="1900" b="1" kern="0">
                <a:solidFill>
                  <a:srgbClr val="008000"/>
                </a:solidFill>
                <a:latin typeface="Arial" charset="0"/>
              </a:rPr>
              <a:t>ỹ </a:t>
            </a:r>
            <a:r>
              <a:rPr lang="vi-VN" sz="1900" b="1" kern="0">
                <a:solidFill>
                  <a:srgbClr val="0000FF"/>
                </a:solidFill>
                <a:latin typeface="Arial" charset="0"/>
              </a:rPr>
              <a:t>kinh doanh dịch vụ lữ h</a:t>
            </a:r>
            <a:r>
              <a:rPr lang="en-US" sz="1900" b="1" kern="0">
                <a:solidFill>
                  <a:srgbClr val="0000FF"/>
                </a:solidFill>
                <a:latin typeface="Arial" charset="0"/>
              </a:rPr>
              <a:t>ành qu</a:t>
            </a:r>
            <a:r>
              <a:rPr lang="vi-VN" sz="1900" b="1" kern="0">
                <a:solidFill>
                  <a:srgbClr val="0000FF"/>
                </a:solidFill>
                <a:latin typeface="Arial" charset="0"/>
              </a:rPr>
              <a:t>ốc tế tại ng</a:t>
            </a:r>
            <a:r>
              <a:rPr lang="en-US" sz="1900" b="1" kern="0">
                <a:solidFill>
                  <a:srgbClr val="0000FF"/>
                </a:solidFill>
                <a:latin typeface="Arial" charset="0"/>
              </a:rPr>
              <a:t>ân </a:t>
            </a:r>
            <a:r>
              <a:rPr lang="en-US" sz="1900" b="1" kern="0" smtClean="0">
                <a:solidFill>
                  <a:srgbClr val="0000FF"/>
                </a:solidFill>
                <a:latin typeface="Arial" charset="0"/>
              </a:rPr>
              <a:t>hàng;</a:t>
            </a:r>
          </a:p>
          <a:p>
            <a:pPr indent="-457200" algn="just" eaLnBrk="1" hangingPunct="1">
              <a:lnSpc>
                <a:spcPct val="107000"/>
              </a:lnSpc>
              <a:spcBef>
                <a:spcPts val="700"/>
              </a:spcBef>
              <a:spcAft>
                <a:spcPts val="0"/>
              </a:spcAft>
              <a:buClr>
                <a:srgbClr val="FF0000"/>
              </a:buClr>
              <a:buFont typeface="+mj-lt"/>
              <a:buAutoNum type="alphaLcParenR" startAt="2"/>
              <a:defRPr/>
            </a:pPr>
            <a:r>
              <a:rPr lang="en-US" sz="1900" b="1" kern="0" smtClean="0">
                <a:solidFill>
                  <a:srgbClr val="0000FF"/>
                </a:solidFill>
                <a:latin typeface="Arial" charset="0"/>
              </a:rPr>
              <a:t>Người </a:t>
            </a:r>
            <a:r>
              <a:rPr lang="en-US" sz="1900" b="1" kern="0">
                <a:solidFill>
                  <a:srgbClr val="0000FF"/>
                </a:solidFill>
                <a:latin typeface="Arial" charset="0"/>
              </a:rPr>
              <a:t>phụ trách kinh doanh dịch vụ lữ hành phải tốt nghiệp </a:t>
            </a:r>
            <a:r>
              <a:rPr lang="en-US" sz="1900" b="1" kern="0">
                <a:solidFill>
                  <a:srgbClr val="008000"/>
                </a:solidFill>
                <a:latin typeface="Arial" charset="0"/>
              </a:rPr>
              <a:t>cao đẳng trở lên chuyên ngành về lữ hành</a:t>
            </a:r>
            <a:r>
              <a:rPr lang="en-US" sz="1900" b="1" kern="0">
                <a:solidFill>
                  <a:srgbClr val="0000FF"/>
                </a:solidFill>
                <a:latin typeface="Arial" charset="0"/>
              </a:rPr>
              <a:t>; trường hợp tốt nghiệp cao đẳng trở lên chuyên ngành khác phải có chứng chỉ nghiệp vụ điều hành du lịch quốc </a:t>
            </a:r>
            <a:r>
              <a:rPr lang="en-US" sz="1900" b="1" kern="0" smtClean="0">
                <a:solidFill>
                  <a:srgbClr val="0000FF"/>
                </a:solidFill>
                <a:latin typeface="Arial" charset="0"/>
              </a:rPr>
              <a:t>tế.</a:t>
            </a:r>
          </a:p>
          <a:p>
            <a:pPr indent="-457200" algn="just" eaLnBrk="1" hangingPunct="1">
              <a:lnSpc>
                <a:spcPct val="107000"/>
              </a:lnSpc>
              <a:spcBef>
                <a:spcPts val="700"/>
              </a:spcBef>
              <a:spcAft>
                <a:spcPts val="0"/>
              </a:spcAft>
              <a:buClr>
                <a:srgbClr val="FF0000"/>
              </a:buClr>
              <a:buFont typeface="+mj-lt"/>
              <a:buAutoNum type="arabicPeriod" startAt="4"/>
              <a:defRPr/>
            </a:pPr>
            <a:r>
              <a:rPr lang="en-US" sz="1900" b="1" kern="0" smtClean="0">
                <a:solidFill>
                  <a:srgbClr val="008000"/>
                </a:solidFill>
                <a:latin typeface="Arial" charset="0"/>
              </a:rPr>
              <a:t>Chính </a:t>
            </a:r>
            <a:r>
              <a:rPr lang="en-US" sz="1900" b="1" kern="0">
                <a:solidFill>
                  <a:srgbClr val="008000"/>
                </a:solidFill>
                <a:latin typeface="Arial" charset="0"/>
              </a:rPr>
              <a:t>ph</a:t>
            </a:r>
            <a:r>
              <a:rPr lang="vi-VN" sz="1900" b="1" kern="0">
                <a:solidFill>
                  <a:srgbClr val="008000"/>
                </a:solidFill>
                <a:latin typeface="Arial" charset="0"/>
              </a:rPr>
              <a:t>ủ quy định chi tiết về </a:t>
            </a:r>
            <a:r>
              <a:rPr lang="vi-VN" sz="1900" b="1" kern="0" smtClean="0">
                <a:solidFill>
                  <a:srgbClr val="008000"/>
                </a:solidFill>
                <a:latin typeface="Arial" charset="0"/>
              </a:rPr>
              <a:t>k</a:t>
            </a:r>
            <a:r>
              <a:rPr lang="en-US" sz="1900" b="1" kern="0">
                <a:solidFill>
                  <a:srgbClr val="008000"/>
                </a:solidFill>
                <a:latin typeface="Arial" charset="0"/>
              </a:rPr>
              <a:t>ý qu</a:t>
            </a:r>
            <a:r>
              <a:rPr lang="vi-VN" sz="1900" b="1" kern="0">
                <a:solidFill>
                  <a:srgbClr val="008000"/>
                </a:solidFill>
                <a:latin typeface="Arial" charset="0"/>
              </a:rPr>
              <a:t>ỹ kinh doanh dịch vụ lữ h</a:t>
            </a:r>
            <a:r>
              <a:rPr lang="en-US" sz="1900" b="1" kern="0" smtClean="0">
                <a:solidFill>
                  <a:srgbClr val="008000"/>
                </a:solidFill>
                <a:latin typeface="Arial" charset="0"/>
              </a:rPr>
              <a:t>ành…</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31. Điều kiện kinh doanh dịch vụ lữ hành</a:t>
            </a:r>
          </a:p>
        </p:txBody>
      </p:sp>
    </p:spTree>
    <p:extLst>
      <p:ext uri="{BB962C8B-B14F-4D97-AF65-F5344CB8AC3E}">
        <p14:creationId xmlns:p14="http://schemas.microsoft.com/office/powerpoint/2010/main" val="693823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en-US" sz="2100" b="1" kern="0" smtClean="0">
                <a:solidFill>
                  <a:srgbClr val="0000FF"/>
                </a:solidFill>
                <a:latin typeface="Arial" charset="0"/>
              </a:rPr>
              <a:t>H</a:t>
            </a:r>
            <a:r>
              <a:rPr lang="vi-VN" sz="2100" b="1" kern="0">
                <a:solidFill>
                  <a:srgbClr val="0000FF"/>
                </a:solidFill>
                <a:latin typeface="Arial" charset="0"/>
              </a:rPr>
              <a:t>ợp đồng lữ h</a:t>
            </a:r>
            <a:r>
              <a:rPr lang="en-US" sz="2100" b="1" kern="0">
                <a:solidFill>
                  <a:srgbClr val="0000FF"/>
                </a:solidFill>
                <a:latin typeface="Arial" charset="0"/>
              </a:rPr>
              <a:t>ành là s</a:t>
            </a:r>
            <a:r>
              <a:rPr lang="vi-VN" sz="2100" b="1" kern="0">
                <a:solidFill>
                  <a:srgbClr val="0000FF"/>
                </a:solidFill>
                <a:latin typeface="Arial" charset="0"/>
              </a:rPr>
              <a:t>ự thỏa thuận việc thực hiện chương tr</a:t>
            </a:r>
            <a:r>
              <a:rPr lang="en-US" sz="2100" b="1" kern="0">
                <a:solidFill>
                  <a:srgbClr val="0000FF"/>
                </a:solidFill>
                <a:latin typeface="Arial" charset="0"/>
              </a:rPr>
              <a:t>ình du l</a:t>
            </a:r>
            <a:r>
              <a:rPr lang="vi-VN" sz="2100" b="1" kern="0">
                <a:solidFill>
                  <a:srgbClr val="0000FF"/>
                </a:solidFill>
                <a:latin typeface="Arial" charset="0"/>
              </a:rPr>
              <a:t>ịch giữa doanh nghiệp kinh doanh dịch vụ lữ h</a:t>
            </a:r>
            <a:r>
              <a:rPr lang="en-US" sz="2100" b="1" kern="0">
                <a:solidFill>
                  <a:srgbClr val="0000FF"/>
                </a:solidFill>
                <a:latin typeface="Arial" charset="0"/>
              </a:rPr>
              <a:t>ành v</a:t>
            </a:r>
            <a:r>
              <a:rPr lang="vi-VN" sz="2100" b="1" kern="0">
                <a:solidFill>
                  <a:srgbClr val="0000FF"/>
                </a:solidFill>
                <a:latin typeface="Arial" charset="0"/>
              </a:rPr>
              <a:t>ới doanh nghiệp, kh</a:t>
            </a:r>
            <a:r>
              <a:rPr lang="en-US" sz="2100" b="1" kern="0">
                <a:solidFill>
                  <a:srgbClr val="0000FF"/>
                </a:solidFill>
                <a:latin typeface="Arial" charset="0"/>
              </a:rPr>
              <a:t>ách du l</a:t>
            </a:r>
            <a:r>
              <a:rPr lang="vi-VN" sz="2100" b="1" kern="0">
                <a:solidFill>
                  <a:srgbClr val="0000FF"/>
                </a:solidFill>
                <a:latin typeface="Arial" charset="0"/>
              </a:rPr>
              <a:t>ịch hoặc đại diện của kh</a:t>
            </a:r>
            <a:r>
              <a:rPr lang="en-US" sz="2100" b="1" kern="0">
                <a:solidFill>
                  <a:srgbClr val="0000FF"/>
                </a:solidFill>
                <a:latin typeface="Arial" charset="0"/>
              </a:rPr>
              <a:t>ách du l</a:t>
            </a:r>
            <a:r>
              <a:rPr lang="vi-VN" sz="2100" b="1" kern="0" smtClean="0">
                <a:solidFill>
                  <a:srgbClr val="0000FF"/>
                </a:solidFill>
                <a:latin typeface="Arial" charset="0"/>
              </a:rPr>
              <a:t>ịch.</a:t>
            </a:r>
            <a:endParaRPr lang="en-US" sz="21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en-US" sz="2100" b="1" kern="0" smtClean="0">
                <a:solidFill>
                  <a:srgbClr val="0000FF"/>
                </a:solidFill>
                <a:latin typeface="Arial" charset="0"/>
              </a:rPr>
              <a:t>H</a:t>
            </a:r>
            <a:r>
              <a:rPr lang="vi-VN" sz="2100" b="1" kern="0">
                <a:solidFill>
                  <a:srgbClr val="0000FF"/>
                </a:solidFill>
                <a:latin typeface="Arial" charset="0"/>
              </a:rPr>
              <a:t>ợp đồng lữ h</a:t>
            </a:r>
            <a:r>
              <a:rPr lang="en-US" sz="2100" b="1" kern="0">
                <a:solidFill>
                  <a:srgbClr val="0000FF"/>
                </a:solidFill>
                <a:latin typeface="Arial" charset="0"/>
              </a:rPr>
              <a:t>ành ph</a:t>
            </a:r>
            <a:r>
              <a:rPr lang="vi-VN" sz="2100" b="1" kern="0">
                <a:solidFill>
                  <a:srgbClr val="0000FF"/>
                </a:solidFill>
                <a:latin typeface="Arial" charset="0"/>
              </a:rPr>
              <a:t>ải được lập th</a:t>
            </a:r>
            <a:r>
              <a:rPr lang="en-US" sz="2100" b="1" kern="0">
                <a:solidFill>
                  <a:srgbClr val="0000FF"/>
                </a:solidFill>
                <a:latin typeface="Arial" charset="0"/>
              </a:rPr>
              <a:t>ành văn b</a:t>
            </a:r>
            <a:r>
              <a:rPr lang="vi-VN" sz="2100" b="1" kern="0" smtClean="0">
                <a:solidFill>
                  <a:srgbClr val="0000FF"/>
                </a:solidFill>
                <a:latin typeface="Arial" charset="0"/>
              </a:rPr>
              <a:t>ản.</a:t>
            </a:r>
            <a:endParaRPr lang="en-US" sz="21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en-US" sz="2100" b="1" kern="0" smtClean="0">
                <a:solidFill>
                  <a:srgbClr val="0000FF"/>
                </a:solidFill>
                <a:latin typeface="Arial" charset="0"/>
              </a:rPr>
              <a:t>H</a:t>
            </a:r>
            <a:r>
              <a:rPr lang="vi-VN" sz="2100" b="1" kern="0">
                <a:solidFill>
                  <a:srgbClr val="0000FF"/>
                </a:solidFill>
                <a:latin typeface="Arial" charset="0"/>
              </a:rPr>
              <a:t>ợp đồng lữ h</a:t>
            </a:r>
            <a:r>
              <a:rPr lang="en-US" sz="2100" b="1" kern="0">
                <a:solidFill>
                  <a:srgbClr val="0000FF"/>
                </a:solidFill>
                <a:latin typeface="Arial" charset="0"/>
              </a:rPr>
              <a:t>ành ph</a:t>
            </a:r>
            <a:r>
              <a:rPr lang="vi-VN" sz="2100" b="1" kern="0">
                <a:solidFill>
                  <a:srgbClr val="0000FF"/>
                </a:solidFill>
                <a:latin typeface="Arial" charset="0"/>
              </a:rPr>
              <a:t>ải c</a:t>
            </a:r>
            <a:r>
              <a:rPr lang="en-US" sz="2100" b="1" kern="0">
                <a:solidFill>
                  <a:srgbClr val="0000FF"/>
                </a:solidFill>
                <a:latin typeface="Arial" charset="0"/>
              </a:rPr>
              <a:t>ó các n</a:t>
            </a:r>
            <a:r>
              <a:rPr lang="vi-VN" sz="2100" b="1" kern="0">
                <a:solidFill>
                  <a:srgbClr val="0000FF"/>
                </a:solidFill>
                <a:latin typeface="Arial" charset="0"/>
              </a:rPr>
              <a:t>ội dung sau đ</a:t>
            </a:r>
            <a:r>
              <a:rPr lang="en-US" sz="2100" b="1" kern="0" smtClean="0">
                <a:solidFill>
                  <a:srgbClr val="0000FF"/>
                </a:solidFill>
                <a:latin typeface="Arial" charset="0"/>
              </a:rPr>
              <a:t>ây:</a:t>
            </a:r>
          </a:p>
          <a:p>
            <a:pPr indent="-457200" algn="just" eaLnBrk="1" hangingPunct="1">
              <a:lnSpc>
                <a:spcPct val="108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Mô </a:t>
            </a:r>
            <a:r>
              <a:rPr lang="en-US" sz="2100" b="1" kern="0">
                <a:solidFill>
                  <a:srgbClr val="0000FF"/>
                </a:solidFill>
                <a:latin typeface="Arial" charset="0"/>
              </a:rPr>
              <a:t>t</a:t>
            </a:r>
            <a:r>
              <a:rPr lang="vi-VN" sz="2100" b="1" kern="0">
                <a:solidFill>
                  <a:srgbClr val="0000FF"/>
                </a:solidFill>
                <a:latin typeface="Arial" charset="0"/>
              </a:rPr>
              <a:t>ả r</a:t>
            </a:r>
            <a:r>
              <a:rPr lang="en-US" sz="2100" b="1" kern="0">
                <a:solidFill>
                  <a:srgbClr val="0000FF"/>
                </a:solidFill>
                <a:latin typeface="Arial" charset="0"/>
              </a:rPr>
              <a:t>õ ràng s</a:t>
            </a:r>
            <a:r>
              <a:rPr lang="vi-VN" sz="2100" b="1" kern="0">
                <a:solidFill>
                  <a:srgbClr val="0000FF"/>
                </a:solidFill>
                <a:latin typeface="Arial" charset="0"/>
              </a:rPr>
              <a:t>ố lượng, chất lượng, gi</a:t>
            </a:r>
            <a:r>
              <a:rPr lang="en-US" sz="2100" b="1" kern="0">
                <a:solidFill>
                  <a:srgbClr val="0000FF"/>
                </a:solidFill>
                <a:latin typeface="Arial" charset="0"/>
              </a:rPr>
              <a:t>á d</a:t>
            </a:r>
            <a:r>
              <a:rPr lang="vi-VN" sz="2100" b="1" kern="0">
                <a:solidFill>
                  <a:srgbClr val="0000FF"/>
                </a:solidFill>
                <a:latin typeface="Arial" charset="0"/>
              </a:rPr>
              <a:t>ịch vụ, thời gian, c</a:t>
            </a:r>
            <a:r>
              <a:rPr lang="en-US" sz="2100" b="1" kern="0">
                <a:solidFill>
                  <a:srgbClr val="0000FF"/>
                </a:solidFill>
                <a:latin typeface="Arial" charset="0"/>
              </a:rPr>
              <a:t>ách th</a:t>
            </a:r>
            <a:r>
              <a:rPr lang="vi-VN" sz="2100" b="1" kern="0">
                <a:solidFill>
                  <a:srgbClr val="0000FF"/>
                </a:solidFill>
                <a:latin typeface="Arial" charset="0"/>
              </a:rPr>
              <a:t>ức cung cấp dịch vụ trong chương tr</a:t>
            </a:r>
            <a:r>
              <a:rPr lang="en-US" sz="2100" b="1" kern="0">
                <a:solidFill>
                  <a:srgbClr val="0000FF"/>
                </a:solidFill>
                <a:latin typeface="Arial" charset="0"/>
              </a:rPr>
              <a:t>ình du l</a:t>
            </a:r>
            <a:r>
              <a:rPr lang="vi-VN" sz="2100" b="1" kern="0" smtClean="0">
                <a:solidFill>
                  <a:srgbClr val="0000FF"/>
                </a:solidFill>
                <a:latin typeface="Arial" charset="0"/>
              </a:rPr>
              <a:t>ịch;</a:t>
            </a:r>
            <a:endParaRPr lang="en-US" sz="21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Giá </a:t>
            </a:r>
            <a:r>
              <a:rPr lang="en-US" sz="2100" b="1" kern="0">
                <a:solidFill>
                  <a:srgbClr val="0000FF"/>
                </a:solidFill>
                <a:latin typeface="Arial" charset="0"/>
              </a:rPr>
              <a:t>tr</a:t>
            </a:r>
            <a:r>
              <a:rPr lang="vi-VN" sz="2100" b="1" kern="0">
                <a:solidFill>
                  <a:srgbClr val="0000FF"/>
                </a:solidFill>
                <a:latin typeface="Arial" charset="0"/>
              </a:rPr>
              <a:t>ị hợp đồng v</a:t>
            </a:r>
            <a:r>
              <a:rPr lang="en-US" sz="2100" b="1" kern="0">
                <a:solidFill>
                  <a:srgbClr val="0000FF"/>
                </a:solidFill>
                <a:latin typeface="Arial" charset="0"/>
              </a:rPr>
              <a:t>à phương th</a:t>
            </a:r>
            <a:r>
              <a:rPr lang="vi-VN" sz="2100" b="1" kern="0">
                <a:solidFill>
                  <a:srgbClr val="0000FF"/>
                </a:solidFill>
                <a:latin typeface="Arial" charset="0"/>
              </a:rPr>
              <a:t>ức thanh to</a:t>
            </a:r>
            <a:r>
              <a:rPr lang="en-US" sz="2100" b="1" kern="0" smtClean="0">
                <a:solidFill>
                  <a:srgbClr val="0000FF"/>
                </a:solidFill>
                <a:latin typeface="Arial" charset="0"/>
              </a:rPr>
              <a:t>án;</a:t>
            </a:r>
          </a:p>
          <a:p>
            <a:pPr indent="-457200" algn="just" eaLnBrk="1" hangingPunct="1">
              <a:lnSpc>
                <a:spcPct val="108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Điều </a:t>
            </a:r>
            <a:r>
              <a:rPr lang="vi-VN" sz="2100" b="1" kern="0">
                <a:solidFill>
                  <a:srgbClr val="0000FF"/>
                </a:solidFill>
                <a:latin typeface="Arial" charset="0"/>
              </a:rPr>
              <a:t>khoản loại trừ tr</a:t>
            </a:r>
            <a:r>
              <a:rPr lang="en-US" sz="2100" b="1" kern="0">
                <a:solidFill>
                  <a:srgbClr val="0000FF"/>
                </a:solidFill>
                <a:latin typeface="Arial" charset="0"/>
              </a:rPr>
              <a:t>ách nhi</a:t>
            </a:r>
            <a:r>
              <a:rPr lang="vi-VN" sz="2100" b="1" kern="0">
                <a:solidFill>
                  <a:srgbClr val="0000FF"/>
                </a:solidFill>
                <a:latin typeface="Arial" charset="0"/>
              </a:rPr>
              <a:t>ệm trong trường hợp bất khả kh</a:t>
            </a:r>
            <a:r>
              <a:rPr lang="en-US" sz="2100" b="1" kern="0" smtClean="0">
                <a:solidFill>
                  <a:srgbClr val="0000FF"/>
                </a:solidFill>
                <a:latin typeface="Arial" charset="0"/>
              </a:rPr>
              <a:t>áng;</a:t>
            </a:r>
          </a:p>
          <a:p>
            <a:pPr indent="-457200" algn="just" eaLnBrk="1" hangingPunct="1">
              <a:lnSpc>
                <a:spcPct val="108000"/>
              </a:lnSpc>
              <a:spcBef>
                <a:spcPts val="800"/>
              </a:spcBef>
              <a:spcAft>
                <a:spcPts val="0"/>
              </a:spcAft>
              <a:buClr>
                <a:srgbClr val="FF0000"/>
              </a:buClr>
              <a:buFont typeface="+mj-lt"/>
              <a:buAutoNum type="alphaLcParenR"/>
              <a:defRPr/>
            </a:pPr>
            <a:r>
              <a:rPr lang="en-US" sz="2100" b="1" kern="0" smtClean="0">
                <a:solidFill>
                  <a:srgbClr val="0000FF"/>
                </a:solidFill>
                <a:latin typeface="Arial" charset="0"/>
              </a:rPr>
              <a:t>Điều</a:t>
            </a:r>
            <a:r>
              <a:rPr lang="vi-VN" sz="2100" b="1" kern="0" smtClean="0">
                <a:solidFill>
                  <a:srgbClr val="0000FF"/>
                </a:solidFill>
                <a:latin typeface="Arial" charset="0"/>
              </a:rPr>
              <a:t> </a:t>
            </a:r>
            <a:r>
              <a:rPr lang="vi-VN" sz="2100" b="1" kern="0">
                <a:solidFill>
                  <a:srgbClr val="0000FF"/>
                </a:solidFill>
                <a:latin typeface="Arial" charset="0"/>
              </a:rPr>
              <a:t>kiện v</a:t>
            </a:r>
            <a:r>
              <a:rPr lang="en-US" sz="2100" b="1" kern="0">
                <a:solidFill>
                  <a:srgbClr val="0000FF"/>
                </a:solidFill>
                <a:latin typeface="Arial" charset="0"/>
              </a:rPr>
              <a:t>à trách nhi</a:t>
            </a:r>
            <a:r>
              <a:rPr lang="vi-VN" sz="2100" b="1" kern="0">
                <a:solidFill>
                  <a:srgbClr val="0000FF"/>
                </a:solidFill>
                <a:latin typeface="Arial" charset="0"/>
              </a:rPr>
              <a:t>ệm t</a:t>
            </a:r>
            <a:r>
              <a:rPr lang="en-US" sz="2100" b="1" kern="0">
                <a:solidFill>
                  <a:srgbClr val="0000FF"/>
                </a:solidFill>
                <a:latin typeface="Arial" charset="0"/>
              </a:rPr>
              <a:t>ài chính liên quan đ</a:t>
            </a:r>
            <a:r>
              <a:rPr lang="vi-VN" sz="2100" b="1" kern="0">
                <a:solidFill>
                  <a:srgbClr val="0000FF"/>
                </a:solidFill>
                <a:latin typeface="Arial" charset="0"/>
              </a:rPr>
              <a:t>ến việc thay đổi, bổ sung, hủy bỏ hợp </a:t>
            </a:r>
            <a:r>
              <a:rPr lang="vi-VN" sz="2100" b="1" kern="0" smtClean="0">
                <a:solidFill>
                  <a:srgbClr val="0000FF"/>
                </a:solidFill>
                <a:latin typeface="Arial" charset="0"/>
              </a:rPr>
              <a:t>đồng;</a:t>
            </a:r>
            <a:endParaRPr lang="en-US" sz="2100" b="1" kern="0" smtClean="0">
              <a:solidFill>
                <a:srgbClr val="0000FF"/>
              </a:solidFill>
              <a:latin typeface="Arial" charset="0"/>
            </a:endParaRPr>
          </a:p>
          <a:p>
            <a:pPr marL="577850" indent="-468313" algn="just" eaLnBrk="1" hangingPunct="1">
              <a:lnSpc>
                <a:spcPct val="108000"/>
              </a:lnSpc>
              <a:spcBef>
                <a:spcPts val="800"/>
              </a:spcBef>
              <a:spcAft>
                <a:spcPts val="0"/>
              </a:spcAft>
              <a:buClr>
                <a:srgbClr val="FF0000"/>
              </a:buClr>
              <a:buNone/>
              <a:defRPr/>
            </a:pPr>
            <a:r>
              <a:rPr lang="en-US" sz="2100" b="1" kern="0" smtClean="0">
                <a:solidFill>
                  <a:srgbClr val="FF0000"/>
                </a:solidFill>
                <a:latin typeface="Arial" charset="0"/>
              </a:rPr>
              <a:t>đ</a:t>
            </a:r>
            <a:r>
              <a:rPr lang="en-US" sz="2100" b="1" kern="0">
                <a:solidFill>
                  <a:srgbClr val="FF0000"/>
                </a:solidFill>
                <a:latin typeface="Arial" charset="0"/>
              </a:rPr>
              <a:t>)</a:t>
            </a:r>
            <a:r>
              <a:rPr lang="en-US" sz="2100" b="1" kern="0">
                <a:solidFill>
                  <a:srgbClr val="0000FF"/>
                </a:solidFill>
                <a:latin typeface="Arial" charset="0"/>
              </a:rPr>
              <a:t> </a:t>
            </a:r>
            <a:r>
              <a:rPr lang="en-US" sz="2100" b="1" kern="0" smtClean="0">
                <a:solidFill>
                  <a:srgbClr val="0000FF"/>
                </a:solidFill>
                <a:latin typeface="Arial" charset="0"/>
              </a:rPr>
              <a:t>   Điều </a:t>
            </a:r>
            <a:r>
              <a:rPr lang="vi-VN" sz="2100" b="1" kern="0">
                <a:solidFill>
                  <a:srgbClr val="0000FF"/>
                </a:solidFill>
                <a:latin typeface="Arial" charset="0"/>
              </a:rPr>
              <a:t>khoản về bảo hiểm cho kh</a:t>
            </a:r>
            <a:r>
              <a:rPr lang="en-US" sz="2100" b="1" kern="0">
                <a:solidFill>
                  <a:srgbClr val="0000FF"/>
                </a:solidFill>
                <a:latin typeface="Arial" charset="0"/>
              </a:rPr>
              <a:t>ách du l</a:t>
            </a:r>
            <a:r>
              <a:rPr lang="vi-VN" sz="2100" b="1" kern="0">
                <a:solidFill>
                  <a:srgbClr val="0000FF"/>
                </a:solidFill>
                <a:latin typeface="Arial" charset="0"/>
              </a:rPr>
              <a:t>ịch</a:t>
            </a:r>
            <a:r>
              <a:rPr lang="vi-VN" sz="2100" b="1" kern="0" smtClean="0">
                <a:solidFill>
                  <a:srgbClr val="0000FF"/>
                </a:solidFill>
                <a:latin typeface="Arial" charset="0"/>
              </a:rPr>
              <a:t>.</a:t>
            </a:r>
            <a:endParaRPr lang="en-US" sz="21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07000"/>
              </a:lnSpc>
              <a:spcBef>
                <a:spcPts val="7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39. Hợp đồng lữ hành</a:t>
            </a:r>
          </a:p>
        </p:txBody>
      </p:sp>
    </p:spTree>
    <p:extLst>
      <p:ext uri="{BB962C8B-B14F-4D97-AF65-F5344CB8AC3E}">
        <p14:creationId xmlns:p14="http://schemas.microsoft.com/office/powerpoint/2010/main" val="2701262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Kinh </a:t>
            </a:r>
            <a:r>
              <a:rPr lang="en-US" sz="2300" b="1" kern="0">
                <a:solidFill>
                  <a:srgbClr val="0000FF"/>
                </a:solidFill>
                <a:latin typeface="Arial" charset="0"/>
              </a:rPr>
              <a:t>doanh đ</a:t>
            </a:r>
            <a:r>
              <a:rPr lang="vi-VN" sz="2300" b="1" kern="0">
                <a:solidFill>
                  <a:srgbClr val="0000FF"/>
                </a:solidFill>
                <a:latin typeface="Arial" charset="0"/>
              </a:rPr>
              <a:t>ại l</a:t>
            </a:r>
            <a:r>
              <a:rPr lang="en-US" sz="2300" b="1" kern="0">
                <a:solidFill>
                  <a:srgbClr val="0000FF"/>
                </a:solidFill>
                <a:latin typeface="Arial" charset="0"/>
              </a:rPr>
              <a:t>ý l</a:t>
            </a:r>
            <a:r>
              <a:rPr lang="vi-VN" sz="2300" b="1" kern="0">
                <a:solidFill>
                  <a:srgbClr val="0000FF"/>
                </a:solidFill>
                <a:latin typeface="Arial" charset="0"/>
              </a:rPr>
              <a:t>ữ h</a:t>
            </a:r>
            <a:r>
              <a:rPr lang="en-US" sz="2300" b="1" kern="0">
                <a:solidFill>
                  <a:srgbClr val="0000FF"/>
                </a:solidFill>
                <a:latin typeface="Arial" charset="0"/>
              </a:rPr>
              <a:t>ành là vi</a:t>
            </a:r>
            <a:r>
              <a:rPr lang="vi-VN" sz="2300" b="1" kern="0">
                <a:solidFill>
                  <a:srgbClr val="0000FF"/>
                </a:solidFill>
                <a:latin typeface="Arial" charset="0"/>
              </a:rPr>
              <a:t>ệc tổ chức, c</a:t>
            </a:r>
            <a:r>
              <a:rPr lang="en-US" sz="2300" b="1" kern="0">
                <a:solidFill>
                  <a:srgbClr val="0000FF"/>
                </a:solidFill>
                <a:latin typeface="Arial" charset="0"/>
              </a:rPr>
              <a:t>á nhân nh</a:t>
            </a:r>
            <a:r>
              <a:rPr lang="vi-VN" sz="2300" b="1" kern="0">
                <a:solidFill>
                  <a:srgbClr val="0000FF"/>
                </a:solidFill>
                <a:latin typeface="Arial" charset="0"/>
              </a:rPr>
              <a:t>ận b</a:t>
            </a:r>
            <a:r>
              <a:rPr lang="en-US" sz="2300" b="1" kern="0">
                <a:solidFill>
                  <a:srgbClr val="0000FF"/>
                </a:solidFill>
                <a:latin typeface="Arial" charset="0"/>
              </a:rPr>
              <a:t>án chương trình du l</a:t>
            </a:r>
            <a:r>
              <a:rPr lang="vi-VN" sz="2300" b="1" kern="0">
                <a:solidFill>
                  <a:srgbClr val="0000FF"/>
                </a:solidFill>
                <a:latin typeface="Arial" charset="0"/>
              </a:rPr>
              <a:t>ịch của doanh nghiệp kinh doanh dịch vụ lữ h</a:t>
            </a:r>
            <a:r>
              <a:rPr lang="en-US" sz="2300" b="1" kern="0">
                <a:solidFill>
                  <a:srgbClr val="0000FF"/>
                </a:solidFill>
                <a:latin typeface="Arial" charset="0"/>
              </a:rPr>
              <a:t>ành cho khách du l</a:t>
            </a:r>
            <a:r>
              <a:rPr lang="vi-VN" sz="2300" b="1" kern="0">
                <a:solidFill>
                  <a:srgbClr val="0000FF"/>
                </a:solidFill>
                <a:latin typeface="Arial" charset="0"/>
              </a:rPr>
              <a:t>ịch để hưởng hoa </a:t>
            </a:r>
            <a:r>
              <a:rPr lang="vi-VN" sz="2300" b="1" kern="0" smtClean="0">
                <a:solidFill>
                  <a:srgbClr val="0000FF"/>
                </a:solidFill>
                <a:latin typeface="Arial" charset="0"/>
              </a:rPr>
              <a:t>hồng.</a:t>
            </a:r>
            <a:endParaRPr lang="en-US" sz="23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T</a:t>
            </a:r>
            <a:r>
              <a:rPr lang="vi-VN" sz="2300" b="1" kern="0">
                <a:solidFill>
                  <a:srgbClr val="0000FF"/>
                </a:solidFill>
                <a:latin typeface="Arial" charset="0"/>
              </a:rPr>
              <a:t>ổ chức, c</a:t>
            </a:r>
            <a:r>
              <a:rPr lang="en-US" sz="2300" b="1" kern="0">
                <a:solidFill>
                  <a:srgbClr val="0000FF"/>
                </a:solidFill>
                <a:latin typeface="Arial" charset="0"/>
              </a:rPr>
              <a:t>á nhân kinh doanh đ</a:t>
            </a:r>
            <a:r>
              <a:rPr lang="vi-VN" sz="2300" b="1" kern="0">
                <a:solidFill>
                  <a:srgbClr val="0000FF"/>
                </a:solidFill>
                <a:latin typeface="Arial" charset="0"/>
              </a:rPr>
              <a:t>ại l</a:t>
            </a:r>
            <a:r>
              <a:rPr lang="en-US" sz="2300" b="1" kern="0">
                <a:solidFill>
                  <a:srgbClr val="0000FF"/>
                </a:solidFill>
                <a:latin typeface="Arial" charset="0"/>
              </a:rPr>
              <a:t>ý l</a:t>
            </a:r>
            <a:r>
              <a:rPr lang="vi-VN" sz="2300" b="1" kern="0">
                <a:solidFill>
                  <a:srgbClr val="0000FF"/>
                </a:solidFill>
                <a:latin typeface="Arial" charset="0"/>
              </a:rPr>
              <a:t>ữ h</a:t>
            </a:r>
            <a:r>
              <a:rPr lang="en-US" sz="2300" b="1" kern="0">
                <a:solidFill>
                  <a:srgbClr val="0000FF"/>
                </a:solidFill>
                <a:latin typeface="Arial" charset="0"/>
              </a:rPr>
              <a:t>ành ph</a:t>
            </a:r>
            <a:r>
              <a:rPr lang="vi-VN" sz="2300" b="1" kern="0">
                <a:solidFill>
                  <a:srgbClr val="0000FF"/>
                </a:solidFill>
                <a:latin typeface="Arial" charset="0"/>
              </a:rPr>
              <a:t>ải đăng k</a:t>
            </a:r>
            <a:r>
              <a:rPr lang="en-US" sz="2300" b="1" kern="0">
                <a:solidFill>
                  <a:srgbClr val="0000FF"/>
                </a:solidFill>
                <a:latin typeface="Arial" charset="0"/>
              </a:rPr>
              <a:t>ý kinh doanh t</a:t>
            </a:r>
            <a:r>
              <a:rPr lang="vi-VN" sz="2300" b="1" kern="0">
                <a:solidFill>
                  <a:srgbClr val="0000FF"/>
                </a:solidFill>
                <a:latin typeface="Arial" charset="0"/>
              </a:rPr>
              <a:t>ại cơ quan nh</a:t>
            </a:r>
            <a:r>
              <a:rPr lang="en-US" sz="2300" b="1" kern="0">
                <a:solidFill>
                  <a:srgbClr val="0000FF"/>
                </a:solidFill>
                <a:latin typeface="Arial" charset="0"/>
              </a:rPr>
              <a:t>à nư</a:t>
            </a:r>
            <a:r>
              <a:rPr lang="vi-VN" sz="2300" b="1" kern="0">
                <a:solidFill>
                  <a:srgbClr val="0000FF"/>
                </a:solidFill>
                <a:latin typeface="Arial" charset="0"/>
              </a:rPr>
              <a:t>ớc c</a:t>
            </a:r>
            <a:r>
              <a:rPr lang="en-US" sz="2300" b="1" kern="0">
                <a:solidFill>
                  <a:srgbClr val="0000FF"/>
                </a:solidFill>
                <a:latin typeface="Arial" charset="0"/>
              </a:rPr>
              <a:t>ó th</a:t>
            </a:r>
            <a:r>
              <a:rPr lang="vi-VN" sz="2300" b="1" kern="0">
                <a:solidFill>
                  <a:srgbClr val="0000FF"/>
                </a:solidFill>
                <a:latin typeface="Arial" charset="0"/>
              </a:rPr>
              <a:t>ẩm quyền v</a:t>
            </a:r>
            <a:r>
              <a:rPr lang="en-US" sz="2300" b="1" kern="0">
                <a:solidFill>
                  <a:srgbClr val="0000FF"/>
                </a:solidFill>
                <a:latin typeface="Arial" charset="0"/>
              </a:rPr>
              <a:t>à có h</a:t>
            </a:r>
            <a:r>
              <a:rPr lang="vi-VN" sz="2300" b="1" kern="0">
                <a:solidFill>
                  <a:srgbClr val="0000FF"/>
                </a:solidFill>
                <a:latin typeface="Arial" charset="0"/>
              </a:rPr>
              <a:t>ợp đồng đại l</a:t>
            </a:r>
            <a:r>
              <a:rPr lang="en-US" sz="2300" b="1" kern="0">
                <a:solidFill>
                  <a:srgbClr val="0000FF"/>
                </a:solidFill>
                <a:latin typeface="Arial" charset="0"/>
              </a:rPr>
              <a:t>ý v</a:t>
            </a:r>
            <a:r>
              <a:rPr lang="vi-VN" sz="2300" b="1" kern="0">
                <a:solidFill>
                  <a:srgbClr val="0000FF"/>
                </a:solidFill>
                <a:latin typeface="Arial" charset="0"/>
              </a:rPr>
              <a:t>ới doanh nghiệp kinh doanh dịch vụ </a:t>
            </a:r>
            <a:r>
              <a:rPr lang="en-US" sz="2300" b="1" kern="0" smtClean="0">
                <a:solidFill>
                  <a:srgbClr val="0000FF"/>
                </a:solidFill>
                <a:latin typeface="Arial" charset="0"/>
              </a:rPr>
              <a:t/>
            </a:r>
            <a:br>
              <a:rPr lang="en-US" sz="2300" b="1" kern="0" smtClean="0">
                <a:solidFill>
                  <a:srgbClr val="0000FF"/>
                </a:solidFill>
                <a:latin typeface="Arial" charset="0"/>
              </a:rPr>
            </a:br>
            <a:r>
              <a:rPr lang="vi-VN" sz="2300" b="1" kern="0" smtClean="0">
                <a:solidFill>
                  <a:srgbClr val="0000FF"/>
                </a:solidFill>
                <a:latin typeface="Arial" charset="0"/>
              </a:rPr>
              <a:t>lữ </a:t>
            </a:r>
            <a:r>
              <a:rPr lang="vi-VN" sz="2300" b="1" kern="0">
                <a:solidFill>
                  <a:srgbClr val="0000FF"/>
                </a:solidFill>
                <a:latin typeface="Arial" charset="0"/>
              </a:rPr>
              <a:t>h</a:t>
            </a:r>
            <a:r>
              <a:rPr lang="en-US" sz="2300" b="1" kern="0" smtClean="0">
                <a:solidFill>
                  <a:srgbClr val="0000FF"/>
                </a:solidFill>
                <a:latin typeface="Arial" charset="0"/>
              </a:rPr>
              <a:t>ành.</a:t>
            </a:r>
          </a:p>
          <a:p>
            <a:pPr indent="-457200" algn="just" eaLnBrk="1" hangingPunct="1">
              <a:lnSpc>
                <a:spcPct val="114000"/>
              </a:lnSpc>
              <a:spcBef>
                <a:spcPts val="1000"/>
              </a:spcBef>
              <a:spcAft>
                <a:spcPts val="0"/>
              </a:spcAft>
              <a:buClr>
                <a:srgbClr val="FF0000"/>
              </a:buClr>
              <a:buFont typeface="+mj-lt"/>
              <a:buAutoNum type="arabicPeriod"/>
              <a:defRPr/>
            </a:pPr>
            <a:r>
              <a:rPr lang="en-US" sz="2300" b="1" kern="0" smtClean="0">
                <a:solidFill>
                  <a:srgbClr val="0000FF"/>
                </a:solidFill>
                <a:latin typeface="Arial" charset="0"/>
              </a:rPr>
              <a:t>Trư</a:t>
            </a:r>
            <a:r>
              <a:rPr lang="vi-VN" sz="2300" b="1" kern="0">
                <a:solidFill>
                  <a:srgbClr val="0000FF"/>
                </a:solidFill>
                <a:latin typeface="Arial" charset="0"/>
              </a:rPr>
              <a:t>ờng hợp kh</a:t>
            </a:r>
            <a:r>
              <a:rPr lang="en-US" sz="2300" b="1" kern="0">
                <a:solidFill>
                  <a:srgbClr val="0000FF"/>
                </a:solidFill>
                <a:latin typeface="Arial" charset="0"/>
              </a:rPr>
              <a:t>ách du l</a:t>
            </a:r>
            <a:r>
              <a:rPr lang="vi-VN" sz="2300" b="1" kern="0">
                <a:solidFill>
                  <a:srgbClr val="0000FF"/>
                </a:solidFill>
                <a:latin typeface="Arial" charset="0"/>
              </a:rPr>
              <a:t>ịch mua chương tr</a:t>
            </a:r>
            <a:r>
              <a:rPr lang="en-US" sz="2300" b="1" kern="0">
                <a:solidFill>
                  <a:srgbClr val="0000FF"/>
                </a:solidFill>
                <a:latin typeface="Arial" charset="0"/>
              </a:rPr>
              <a:t>ình du l</a:t>
            </a:r>
            <a:r>
              <a:rPr lang="vi-VN" sz="2300" b="1" kern="0">
                <a:solidFill>
                  <a:srgbClr val="0000FF"/>
                </a:solidFill>
                <a:latin typeface="Arial" charset="0"/>
              </a:rPr>
              <a:t>ịch th</a:t>
            </a:r>
            <a:r>
              <a:rPr lang="en-US" sz="2300" b="1" kern="0">
                <a:solidFill>
                  <a:srgbClr val="0000FF"/>
                </a:solidFill>
                <a:latin typeface="Arial" charset="0"/>
              </a:rPr>
              <a:t>ông qua đ</a:t>
            </a:r>
            <a:r>
              <a:rPr lang="vi-VN" sz="2300" b="1" kern="0">
                <a:solidFill>
                  <a:srgbClr val="0000FF"/>
                </a:solidFill>
                <a:latin typeface="Arial" charset="0"/>
              </a:rPr>
              <a:t>ại l</a:t>
            </a:r>
            <a:r>
              <a:rPr lang="en-US" sz="2300" b="1" kern="0">
                <a:solidFill>
                  <a:srgbClr val="0000FF"/>
                </a:solidFill>
                <a:latin typeface="Arial" charset="0"/>
              </a:rPr>
              <a:t>ý l</a:t>
            </a:r>
            <a:r>
              <a:rPr lang="vi-VN" sz="2300" b="1" kern="0">
                <a:solidFill>
                  <a:srgbClr val="0000FF"/>
                </a:solidFill>
                <a:latin typeface="Arial" charset="0"/>
              </a:rPr>
              <a:t>ữ h</a:t>
            </a:r>
            <a:r>
              <a:rPr lang="en-US" sz="2300" b="1" kern="0">
                <a:solidFill>
                  <a:srgbClr val="0000FF"/>
                </a:solidFill>
                <a:latin typeface="Arial" charset="0"/>
              </a:rPr>
              <a:t>ành thì h</a:t>
            </a:r>
            <a:r>
              <a:rPr lang="vi-VN" sz="2300" b="1" kern="0">
                <a:solidFill>
                  <a:srgbClr val="0000FF"/>
                </a:solidFill>
                <a:latin typeface="Arial" charset="0"/>
              </a:rPr>
              <a:t>ợp đồng lữ h</a:t>
            </a:r>
            <a:r>
              <a:rPr lang="en-US" sz="2300" b="1" kern="0">
                <a:solidFill>
                  <a:srgbClr val="0000FF"/>
                </a:solidFill>
                <a:latin typeface="Arial" charset="0"/>
              </a:rPr>
              <a:t>ành đư</a:t>
            </a:r>
            <a:r>
              <a:rPr lang="vi-VN" sz="2300" b="1" kern="0">
                <a:solidFill>
                  <a:srgbClr val="0000FF"/>
                </a:solidFill>
                <a:latin typeface="Arial" charset="0"/>
              </a:rPr>
              <a:t>ợc giao kết giữa kh</a:t>
            </a:r>
            <a:r>
              <a:rPr lang="en-US" sz="2300" b="1" kern="0">
                <a:solidFill>
                  <a:srgbClr val="0000FF"/>
                </a:solidFill>
                <a:latin typeface="Arial" charset="0"/>
              </a:rPr>
              <a:t>ách du l</a:t>
            </a:r>
            <a:r>
              <a:rPr lang="vi-VN" sz="2300" b="1" kern="0">
                <a:solidFill>
                  <a:srgbClr val="0000FF"/>
                </a:solidFill>
                <a:latin typeface="Arial" charset="0"/>
              </a:rPr>
              <a:t>ịch v</a:t>
            </a:r>
            <a:r>
              <a:rPr lang="en-US" sz="2300" b="1" kern="0">
                <a:solidFill>
                  <a:srgbClr val="0000FF"/>
                </a:solidFill>
                <a:latin typeface="Arial" charset="0"/>
              </a:rPr>
              <a:t>à doanh nghi</a:t>
            </a:r>
            <a:r>
              <a:rPr lang="vi-VN" sz="2300" b="1" kern="0">
                <a:solidFill>
                  <a:srgbClr val="0000FF"/>
                </a:solidFill>
                <a:latin typeface="Arial" charset="0"/>
              </a:rPr>
              <a:t>ệp kinh doanh dịch vụ lữ h</a:t>
            </a:r>
            <a:r>
              <a:rPr lang="en-US" sz="2300" b="1" kern="0">
                <a:solidFill>
                  <a:srgbClr val="0000FF"/>
                </a:solidFill>
                <a:latin typeface="Arial" charset="0"/>
              </a:rPr>
              <a:t>ành giao đ</a:t>
            </a:r>
            <a:r>
              <a:rPr lang="vi-VN" sz="2300" b="1" kern="0">
                <a:solidFill>
                  <a:srgbClr val="0000FF"/>
                </a:solidFill>
                <a:latin typeface="Arial" charset="0"/>
              </a:rPr>
              <a:t>ại l</a:t>
            </a:r>
            <a:r>
              <a:rPr lang="en-US" sz="2300" b="1" kern="0">
                <a:solidFill>
                  <a:srgbClr val="0000FF"/>
                </a:solidFill>
                <a:latin typeface="Arial" charset="0"/>
              </a:rPr>
              <a:t>ý; trong h</a:t>
            </a:r>
            <a:r>
              <a:rPr lang="vi-VN" sz="2300" b="1" kern="0">
                <a:solidFill>
                  <a:srgbClr val="0000FF"/>
                </a:solidFill>
                <a:latin typeface="Arial" charset="0"/>
              </a:rPr>
              <a:t>ợp đồng phải ghi t</a:t>
            </a:r>
            <a:r>
              <a:rPr lang="en-US" sz="2300" b="1" kern="0">
                <a:solidFill>
                  <a:srgbClr val="0000FF"/>
                </a:solidFill>
                <a:latin typeface="Arial" charset="0"/>
              </a:rPr>
              <a:t>ên, đ</a:t>
            </a:r>
            <a:r>
              <a:rPr lang="vi-VN" sz="2300" b="1" kern="0">
                <a:solidFill>
                  <a:srgbClr val="0000FF"/>
                </a:solidFill>
                <a:latin typeface="Arial" charset="0"/>
              </a:rPr>
              <a:t>ịa chỉ của đại l</a:t>
            </a:r>
            <a:r>
              <a:rPr lang="en-US" sz="2300" b="1" kern="0">
                <a:solidFill>
                  <a:srgbClr val="0000FF"/>
                </a:solidFill>
                <a:latin typeface="Arial" charset="0"/>
              </a:rPr>
              <a:t>ý l</a:t>
            </a:r>
            <a:r>
              <a:rPr lang="vi-VN" sz="2300" b="1" kern="0">
                <a:solidFill>
                  <a:srgbClr val="0000FF"/>
                </a:solidFill>
                <a:latin typeface="Arial" charset="0"/>
              </a:rPr>
              <a:t>ữ h</a:t>
            </a:r>
            <a:r>
              <a:rPr lang="en-US" sz="2300" b="1" kern="0">
                <a:solidFill>
                  <a:srgbClr val="0000FF"/>
                </a:solidFill>
                <a:latin typeface="Arial" charset="0"/>
              </a:rPr>
              <a:t>ành</a:t>
            </a:r>
            <a:r>
              <a:rPr lang="en-US" sz="2300" b="1" kern="0" smtClean="0">
                <a:solidFill>
                  <a:srgbClr val="0000FF"/>
                </a:solidFill>
                <a:latin typeface="Arial" charset="0"/>
              </a:rPr>
              <a:t>.</a:t>
            </a:r>
            <a:endParaRPr lang="en-US" sz="23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8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40. Kinh doanh đại lý lữ hành</a:t>
            </a:r>
          </a:p>
        </p:txBody>
      </p:sp>
    </p:spTree>
    <p:extLst>
      <p:ext uri="{BB962C8B-B14F-4D97-AF65-F5344CB8AC3E}">
        <p14:creationId xmlns:p14="http://schemas.microsoft.com/office/powerpoint/2010/main" val="2655432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7850" indent="0" algn="just" eaLnBrk="1" hangingPunct="1">
              <a:lnSpc>
                <a:spcPct val="108000"/>
              </a:lnSpc>
              <a:spcBef>
                <a:spcPts val="700"/>
              </a:spcBef>
              <a:spcAft>
                <a:spcPts val="0"/>
              </a:spcAft>
              <a:buClr>
                <a:srgbClr val="FF0000"/>
              </a:buClr>
              <a:buNone/>
              <a:defRPr/>
            </a:pPr>
            <a:r>
              <a:rPr lang="en-US" sz="1900" b="1" kern="0" smtClean="0">
                <a:solidFill>
                  <a:srgbClr val="0000FF"/>
                </a:solidFill>
                <a:latin typeface="Arial" charset="0"/>
              </a:rPr>
              <a:t>Phương </a:t>
            </a:r>
            <a:r>
              <a:rPr lang="en-US" sz="1900" b="1" kern="0">
                <a:solidFill>
                  <a:srgbClr val="0000FF"/>
                </a:solidFill>
                <a:latin typeface="Arial" charset="0"/>
              </a:rPr>
              <a:t>ti</a:t>
            </a:r>
            <a:r>
              <a:rPr lang="vi-VN" sz="1900" b="1" kern="0">
                <a:solidFill>
                  <a:srgbClr val="0000FF"/>
                </a:solidFill>
                <a:latin typeface="Arial" charset="0"/>
              </a:rPr>
              <a:t>ện vận tải kh</a:t>
            </a:r>
            <a:r>
              <a:rPr lang="en-US" sz="1900" b="1" kern="0">
                <a:solidFill>
                  <a:srgbClr val="0000FF"/>
                </a:solidFill>
                <a:latin typeface="Arial" charset="0"/>
              </a:rPr>
              <a:t>ách du l</a:t>
            </a:r>
            <a:r>
              <a:rPr lang="vi-VN" sz="1900" b="1" kern="0">
                <a:solidFill>
                  <a:srgbClr val="0000FF"/>
                </a:solidFill>
                <a:latin typeface="Arial" charset="0"/>
              </a:rPr>
              <a:t>ịch c</a:t>
            </a:r>
            <a:r>
              <a:rPr lang="en-US" sz="1900" b="1" kern="0">
                <a:solidFill>
                  <a:srgbClr val="0000FF"/>
                </a:solidFill>
                <a:latin typeface="Arial" charset="0"/>
              </a:rPr>
              <a:t>ó bi</a:t>
            </a:r>
            <a:r>
              <a:rPr lang="vi-VN" sz="1900" b="1" kern="0">
                <a:solidFill>
                  <a:srgbClr val="0000FF"/>
                </a:solidFill>
                <a:latin typeface="Arial" charset="0"/>
              </a:rPr>
              <a:t>ển hiệu được vận tải h</a:t>
            </a:r>
            <a:r>
              <a:rPr lang="en-US" sz="1900" b="1" kern="0">
                <a:solidFill>
                  <a:srgbClr val="0000FF"/>
                </a:solidFill>
                <a:latin typeface="Arial" charset="0"/>
              </a:rPr>
              <a:t>ành khách theo h</a:t>
            </a:r>
            <a:r>
              <a:rPr lang="vi-VN" sz="1900" b="1" kern="0">
                <a:solidFill>
                  <a:srgbClr val="0000FF"/>
                </a:solidFill>
                <a:latin typeface="Arial" charset="0"/>
              </a:rPr>
              <a:t>ợp đồng v</a:t>
            </a:r>
            <a:r>
              <a:rPr lang="en-US" sz="1900" b="1" kern="0">
                <a:solidFill>
                  <a:srgbClr val="0000FF"/>
                </a:solidFill>
                <a:latin typeface="Arial" charset="0"/>
              </a:rPr>
              <a:t>à đư</a:t>
            </a:r>
            <a:r>
              <a:rPr lang="vi-VN" sz="1900" b="1" kern="0">
                <a:solidFill>
                  <a:srgbClr val="0000FF"/>
                </a:solidFill>
                <a:latin typeface="Arial" charset="0"/>
              </a:rPr>
              <a:t>ợc ưu ti</a:t>
            </a:r>
            <a:r>
              <a:rPr lang="en-US" sz="1900" b="1" kern="0">
                <a:solidFill>
                  <a:srgbClr val="0000FF"/>
                </a:solidFill>
                <a:latin typeface="Arial" charset="0"/>
              </a:rPr>
              <a:t>ên b</a:t>
            </a:r>
            <a:r>
              <a:rPr lang="vi-VN" sz="1900" b="1" kern="0">
                <a:solidFill>
                  <a:srgbClr val="0000FF"/>
                </a:solidFill>
                <a:latin typeface="Arial" charset="0"/>
              </a:rPr>
              <a:t>ố tr</a:t>
            </a:r>
            <a:r>
              <a:rPr lang="en-US" sz="1900" b="1" kern="0">
                <a:solidFill>
                  <a:srgbClr val="0000FF"/>
                </a:solidFill>
                <a:latin typeface="Arial" charset="0"/>
              </a:rPr>
              <a:t>í nơi neo đ</a:t>
            </a:r>
            <a:r>
              <a:rPr lang="vi-VN" sz="1900" b="1" kern="0">
                <a:solidFill>
                  <a:srgbClr val="0000FF"/>
                </a:solidFill>
                <a:latin typeface="Arial" charset="0"/>
              </a:rPr>
              <a:t>ậu, dừng, đỗ để đ</a:t>
            </a:r>
            <a:r>
              <a:rPr lang="en-US" sz="1900" b="1" kern="0">
                <a:solidFill>
                  <a:srgbClr val="0000FF"/>
                </a:solidFill>
                <a:latin typeface="Arial" charset="0"/>
              </a:rPr>
              <a:t>ón, tr</a:t>
            </a:r>
            <a:r>
              <a:rPr lang="vi-VN" sz="1900" b="1" kern="0">
                <a:solidFill>
                  <a:srgbClr val="0000FF"/>
                </a:solidFill>
                <a:latin typeface="Arial" charset="0"/>
              </a:rPr>
              <a:t>ả kh</a:t>
            </a:r>
            <a:r>
              <a:rPr lang="en-US" sz="1900" b="1" kern="0">
                <a:solidFill>
                  <a:srgbClr val="0000FF"/>
                </a:solidFill>
                <a:latin typeface="Arial" charset="0"/>
              </a:rPr>
              <a:t>ách du l</a:t>
            </a:r>
            <a:r>
              <a:rPr lang="vi-VN" sz="1900" b="1" kern="0">
                <a:solidFill>
                  <a:srgbClr val="0000FF"/>
                </a:solidFill>
                <a:latin typeface="Arial" charset="0"/>
              </a:rPr>
              <a:t>ịch tại s</a:t>
            </a:r>
            <a:r>
              <a:rPr lang="en-US" sz="1900" b="1" kern="0">
                <a:solidFill>
                  <a:srgbClr val="0000FF"/>
                </a:solidFill>
                <a:latin typeface="Arial" charset="0"/>
              </a:rPr>
              <a:t>ân bay, b</a:t>
            </a:r>
            <a:r>
              <a:rPr lang="vi-VN" sz="1900" b="1" kern="0">
                <a:solidFill>
                  <a:srgbClr val="0000FF"/>
                </a:solidFill>
                <a:latin typeface="Arial" charset="0"/>
              </a:rPr>
              <a:t>ến cảng, nh</a:t>
            </a:r>
            <a:r>
              <a:rPr lang="en-US" sz="1900" b="1" kern="0">
                <a:solidFill>
                  <a:srgbClr val="0000FF"/>
                </a:solidFill>
                <a:latin typeface="Arial" charset="0"/>
              </a:rPr>
              <a:t>à ga, b</a:t>
            </a:r>
            <a:r>
              <a:rPr lang="vi-VN" sz="1900" b="1" kern="0">
                <a:solidFill>
                  <a:srgbClr val="0000FF"/>
                </a:solidFill>
                <a:latin typeface="Arial" charset="0"/>
              </a:rPr>
              <a:t>ến xe, trong khu du lịch, gần điểm du lịch, cơ sở lưu tr</a:t>
            </a:r>
            <a:r>
              <a:rPr lang="en-US" sz="1900" b="1" kern="0">
                <a:solidFill>
                  <a:srgbClr val="0000FF"/>
                </a:solidFill>
                <a:latin typeface="Arial" charset="0"/>
              </a:rPr>
              <a:t>ú du l</a:t>
            </a:r>
            <a:r>
              <a:rPr lang="vi-VN" sz="1900" b="1" kern="0">
                <a:solidFill>
                  <a:srgbClr val="0000FF"/>
                </a:solidFill>
                <a:latin typeface="Arial" charset="0"/>
              </a:rPr>
              <a:t>ịch v</a:t>
            </a:r>
            <a:r>
              <a:rPr lang="en-US" sz="1900" b="1" kern="0">
                <a:solidFill>
                  <a:srgbClr val="0000FF"/>
                </a:solidFill>
                <a:latin typeface="Arial" charset="0"/>
              </a:rPr>
              <a:t>à đư</a:t>
            </a:r>
            <a:r>
              <a:rPr lang="vi-VN" sz="1900" b="1" kern="0">
                <a:solidFill>
                  <a:srgbClr val="0000FF"/>
                </a:solidFill>
                <a:latin typeface="Arial" charset="0"/>
              </a:rPr>
              <a:t>ợc hoạt động kh</a:t>
            </a:r>
            <a:r>
              <a:rPr lang="en-US" sz="1900" b="1" kern="0">
                <a:solidFill>
                  <a:srgbClr val="0000FF"/>
                </a:solidFill>
                <a:latin typeface="Arial" charset="0"/>
              </a:rPr>
              <a:t>ông h</a:t>
            </a:r>
            <a:r>
              <a:rPr lang="vi-VN" sz="1900" b="1" kern="0">
                <a:solidFill>
                  <a:srgbClr val="0000FF"/>
                </a:solidFill>
                <a:latin typeface="Arial" charset="0"/>
              </a:rPr>
              <a:t>ạn chế thời gian tr</a:t>
            </a:r>
            <a:r>
              <a:rPr lang="en-US" sz="1900" b="1" kern="0">
                <a:solidFill>
                  <a:srgbClr val="0000FF"/>
                </a:solidFill>
                <a:latin typeface="Arial" charset="0"/>
              </a:rPr>
              <a:t>ên các tuy</a:t>
            </a:r>
            <a:r>
              <a:rPr lang="vi-VN" sz="1900" b="1" kern="0">
                <a:solidFill>
                  <a:srgbClr val="0000FF"/>
                </a:solidFill>
                <a:latin typeface="Arial" charset="0"/>
              </a:rPr>
              <a:t>ến giao th</a:t>
            </a:r>
            <a:r>
              <a:rPr lang="en-US" sz="1900" b="1" kern="0">
                <a:solidFill>
                  <a:srgbClr val="0000FF"/>
                </a:solidFill>
                <a:latin typeface="Arial" charset="0"/>
              </a:rPr>
              <a:t>ông d</a:t>
            </a:r>
            <a:r>
              <a:rPr lang="vi-VN" sz="1900" b="1" kern="0">
                <a:solidFill>
                  <a:srgbClr val="0000FF"/>
                </a:solidFill>
                <a:latin typeface="Arial" charset="0"/>
              </a:rPr>
              <a:t>ẫn tới c</a:t>
            </a:r>
            <a:r>
              <a:rPr lang="en-US" sz="1900" b="1" kern="0">
                <a:solidFill>
                  <a:srgbClr val="0000FF"/>
                </a:solidFill>
                <a:latin typeface="Arial" charset="0"/>
              </a:rPr>
              <a:t>ác điểm</a:t>
            </a:r>
            <a:r>
              <a:rPr lang="vi-VN" sz="1900" b="1" kern="0">
                <a:solidFill>
                  <a:srgbClr val="0000FF"/>
                </a:solidFill>
                <a:latin typeface="Arial" charset="0"/>
              </a:rPr>
              <a:t> tham quan du lịch, cơ sở lưu tr</a:t>
            </a:r>
            <a:r>
              <a:rPr lang="en-US" sz="1900" b="1" kern="0">
                <a:solidFill>
                  <a:srgbClr val="0000FF"/>
                </a:solidFill>
                <a:latin typeface="Arial" charset="0"/>
              </a:rPr>
              <a:t>ú du l</a:t>
            </a:r>
            <a:r>
              <a:rPr lang="vi-VN" sz="1900" b="1" kern="0">
                <a:solidFill>
                  <a:srgbClr val="0000FF"/>
                </a:solidFill>
                <a:latin typeface="Arial" charset="0"/>
              </a:rPr>
              <a:t>ịch, điểm cung ứng dịch vụ du lịch theo quy định của ch</a:t>
            </a:r>
            <a:r>
              <a:rPr lang="en-US" sz="1900" b="1" kern="0">
                <a:solidFill>
                  <a:srgbClr val="0000FF"/>
                </a:solidFill>
                <a:latin typeface="Arial" charset="0"/>
              </a:rPr>
              <a:t>ính quy</a:t>
            </a:r>
            <a:r>
              <a:rPr lang="vi-VN" sz="1900" b="1" kern="0">
                <a:solidFill>
                  <a:srgbClr val="0000FF"/>
                </a:solidFill>
                <a:latin typeface="Arial" charset="0"/>
              </a:rPr>
              <a:t>ền địa </a:t>
            </a:r>
            <a:r>
              <a:rPr lang="vi-VN" sz="1900" b="1" kern="0" smtClean="0">
                <a:solidFill>
                  <a:srgbClr val="0000FF"/>
                </a:solidFill>
                <a:latin typeface="Arial" charset="0"/>
              </a:rPr>
              <a:t>phương.</a:t>
            </a:r>
            <a:endParaRPr lang="en-US" sz="1900" b="1" kern="0" smtClean="0">
              <a:solidFill>
                <a:srgbClr val="0000FF"/>
              </a:solidFill>
              <a:latin typeface="Arial" charset="0"/>
            </a:endParaRPr>
          </a:p>
          <a:p>
            <a:pPr indent="-457200" algn="just" eaLnBrk="1" hangingPunct="1">
              <a:lnSpc>
                <a:spcPct val="108000"/>
              </a:lnSpc>
              <a:spcBef>
                <a:spcPts val="700"/>
              </a:spcBef>
              <a:spcAft>
                <a:spcPts val="0"/>
              </a:spcAft>
              <a:buClr>
                <a:srgbClr val="FF0000"/>
              </a:buClr>
              <a:buFont typeface="Wingdings" panose="05000000000000000000" pitchFamily="2" charset="2"/>
              <a:buChar char="v"/>
              <a:defRPr/>
            </a:pPr>
            <a:r>
              <a:rPr lang="en-US" sz="1900" b="1" kern="0" smtClean="0">
                <a:solidFill>
                  <a:srgbClr val="FF0000"/>
                </a:solidFill>
                <a:latin typeface="Arial" charset="0"/>
              </a:rPr>
              <a:t>Điều </a:t>
            </a:r>
            <a:r>
              <a:rPr lang="en-US" sz="1900" b="1" kern="0">
                <a:solidFill>
                  <a:srgbClr val="FF0000"/>
                </a:solidFill>
                <a:latin typeface="Arial" charset="0"/>
              </a:rPr>
              <a:t>47. Quyền và nghĩa vụ của tổ chức, cá nhân kinh doanh vận tải khách du </a:t>
            </a:r>
            <a:r>
              <a:rPr lang="en-US" sz="1900" b="1" kern="0" smtClean="0">
                <a:solidFill>
                  <a:srgbClr val="FF0000"/>
                </a:solidFill>
                <a:latin typeface="Arial" charset="0"/>
              </a:rPr>
              <a:t>lịch</a:t>
            </a:r>
          </a:p>
          <a:p>
            <a:pPr indent="-457200" algn="just" eaLnBrk="1" hangingPunct="1">
              <a:lnSpc>
                <a:spcPct val="108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V</a:t>
            </a:r>
            <a:r>
              <a:rPr lang="vi-VN" sz="1900" b="1" kern="0">
                <a:solidFill>
                  <a:srgbClr val="0000FF"/>
                </a:solidFill>
                <a:latin typeface="Arial" charset="0"/>
              </a:rPr>
              <a:t>ận tải kh</a:t>
            </a:r>
            <a:r>
              <a:rPr lang="en-US" sz="1900" b="1" kern="0">
                <a:solidFill>
                  <a:srgbClr val="0000FF"/>
                </a:solidFill>
                <a:latin typeface="Arial" charset="0"/>
              </a:rPr>
              <a:t>ách du l</a:t>
            </a:r>
            <a:r>
              <a:rPr lang="vi-VN" sz="1900" b="1" kern="0">
                <a:solidFill>
                  <a:srgbClr val="0000FF"/>
                </a:solidFill>
                <a:latin typeface="Arial" charset="0"/>
              </a:rPr>
              <a:t>ịch theo hợp đồng với doanh nghiệp kinh doanh dịch vụ lữ h</a:t>
            </a:r>
            <a:r>
              <a:rPr lang="en-US" sz="1900" b="1" kern="0">
                <a:solidFill>
                  <a:srgbClr val="0000FF"/>
                </a:solidFill>
                <a:latin typeface="Arial" charset="0"/>
              </a:rPr>
              <a:t>ành, v</a:t>
            </a:r>
            <a:r>
              <a:rPr lang="vi-VN" sz="1900" b="1" kern="0">
                <a:solidFill>
                  <a:srgbClr val="0000FF"/>
                </a:solidFill>
                <a:latin typeface="Arial" charset="0"/>
              </a:rPr>
              <a:t>ới kh</a:t>
            </a:r>
            <a:r>
              <a:rPr lang="en-US" sz="1900" b="1" kern="0">
                <a:solidFill>
                  <a:srgbClr val="0000FF"/>
                </a:solidFill>
                <a:latin typeface="Arial" charset="0"/>
              </a:rPr>
              <a:t>ách du l</a:t>
            </a:r>
            <a:r>
              <a:rPr lang="vi-VN" sz="1900" b="1" kern="0">
                <a:solidFill>
                  <a:srgbClr val="0000FF"/>
                </a:solidFill>
                <a:latin typeface="Arial" charset="0"/>
              </a:rPr>
              <a:t>ịch theo h</a:t>
            </a:r>
            <a:r>
              <a:rPr lang="en-US" sz="1900" b="1" kern="0">
                <a:solidFill>
                  <a:srgbClr val="0000FF"/>
                </a:solidFill>
                <a:latin typeface="Arial" charset="0"/>
              </a:rPr>
              <a:t>ành </a:t>
            </a:r>
            <a:r>
              <a:rPr lang="en-US" sz="1900" b="1" kern="0" smtClean="0">
                <a:solidFill>
                  <a:srgbClr val="0000FF"/>
                </a:solidFill>
                <a:latin typeface="Arial" charset="0"/>
              </a:rPr>
              <a:t>trình… </a:t>
            </a:r>
            <a:r>
              <a:rPr lang="vi-VN" sz="1900" b="1" kern="0" smtClean="0">
                <a:solidFill>
                  <a:srgbClr val="0000FF"/>
                </a:solidFill>
                <a:latin typeface="Arial" charset="0"/>
              </a:rPr>
              <a:t>ph</a:t>
            </a:r>
            <a:r>
              <a:rPr lang="en-US" sz="1900" b="1" kern="0">
                <a:solidFill>
                  <a:srgbClr val="0000FF"/>
                </a:solidFill>
                <a:latin typeface="Arial" charset="0"/>
              </a:rPr>
              <a:t>ù h</a:t>
            </a:r>
            <a:r>
              <a:rPr lang="vi-VN" sz="1900" b="1" kern="0" smtClean="0">
                <a:solidFill>
                  <a:srgbClr val="0000FF"/>
                </a:solidFill>
                <a:latin typeface="Arial" charset="0"/>
              </a:rPr>
              <a:t>ợp.</a:t>
            </a:r>
            <a:endParaRPr lang="en-US" sz="1900" b="1" kern="0" smtClean="0">
              <a:solidFill>
                <a:srgbClr val="0000FF"/>
              </a:solidFill>
              <a:latin typeface="Arial" charset="0"/>
            </a:endParaRPr>
          </a:p>
          <a:p>
            <a:pPr indent="-457200" algn="just" eaLnBrk="1" hangingPunct="1">
              <a:lnSpc>
                <a:spcPct val="108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Mua </a:t>
            </a:r>
            <a:r>
              <a:rPr lang="en-US" sz="1900" b="1" kern="0">
                <a:solidFill>
                  <a:srgbClr val="0000FF"/>
                </a:solidFill>
                <a:latin typeface="Arial" charset="0"/>
              </a:rPr>
              <a:t>b</a:t>
            </a:r>
            <a:r>
              <a:rPr lang="vi-VN" sz="1900" b="1" kern="0">
                <a:solidFill>
                  <a:srgbClr val="0000FF"/>
                </a:solidFill>
                <a:latin typeface="Arial" charset="0"/>
              </a:rPr>
              <a:t>ảo hiểm cho kh</a:t>
            </a:r>
            <a:r>
              <a:rPr lang="en-US" sz="1900" b="1" kern="0">
                <a:solidFill>
                  <a:srgbClr val="0000FF"/>
                </a:solidFill>
                <a:latin typeface="Arial" charset="0"/>
              </a:rPr>
              <a:t>ách du l</a:t>
            </a:r>
            <a:r>
              <a:rPr lang="vi-VN" sz="1900" b="1" kern="0">
                <a:solidFill>
                  <a:srgbClr val="0000FF"/>
                </a:solidFill>
                <a:latin typeface="Arial" charset="0"/>
              </a:rPr>
              <a:t>ịch theo phương tiện vận </a:t>
            </a:r>
            <a:r>
              <a:rPr lang="vi-VN" sz="1900" b="1" kern="0" smtClean="0">
                <a:solidFill>
                  <a:srgbClr val="0000FF"/>
                </a:solidFill>
                <a:latin typeface="Arial" charset="0"/>
              </a:rPr>
              <a:t>tải.</a:t>
            </a:r>
            <a:endParaRPr lang="en-US" sz="1900" b="1" kern="0" smtClean="0">
              <a:solidFill>
                <a:srgbClr val="0000FF"/>
              </a:solidFill>
              <a:latin typeface="Arial" charset="0"/>
            </a:endParaRPr>
          </a:p>
          <a:p>
            <a:pPr indent="-457200" algn="just" eaLnBrk="1" hangingPunct="1">
              <a:lnSpc>
                <a:spcPct val="108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B</a:t>
            </a:r>
            <a:r>
              <a:rPr lang="vi-VN" sz="1900" b="1" kern="0">
                <a:solidFill>
                  <a:srgbClr val="0000FF"/>
                </a:solidFill>
                <a:latin typeface="Arial" charset="0"/>
              </a:rPr>
              <a:t>ảo đảm c</a:t>
            </a:r>
            <a:r>
              <a:rPr lang="en-US" sz="1900" b="1" kern="0">
                <a:solidFill>
                  <a:srgbClr val="0000FF"/>
                </a:solidFill>
                <a:latin typeface="Arial" charset="0"/>
              </a:rPr>
              <a:t>ác tiêu chu</a:t>
            </a:r>
            <a:r>
              <a:rPr lang="vi-VN" sz="1900" b="1" kern="0">
                <a:solidFill>
                  <a:srgbClr val="0000FF"/>
                </a:solidFill>
                <a:latin typeface="Arial" charset="0"/>
              </a:rPr>
              <a:t>ẩn, điều kiện theo quy định trong suốt qu</a:t>
            </a:r>
            <a:r>
              <a:rPr lang="en-US" sz="1900" b="1" kern="0">
                <a:solidFill>
                  <a:srgbClr val="0000FF"/>
                </a:solidFill>
                <a:latin typeface="Arial" charset="0"/>
              </a:rPr>
              <a:t>á trình khai thác, s</a:t>
            </a:r>
            <a:r>
              <a:rPr lang="vi-VN" sz="1900" b="1" kern="0">
                <a:solidFill>
                  <a:srgbClr val="0000FF"/>
                </a:solidFill>
                <a:latin typeface="Arial" charset="0"/>
              </a:rPr>
              <a:t>ử dụng phương tiện vận </a:t>
            </a:r>
            <a:r>
              <a:rPr lang="vi-VN" sz="1900" b="1" kern="0" smtClean="0">
                <a:solidFill>
                  <a:srgbClr val="0000FF"/>
                </a:solidFill>
                <a:latin typeface="Arial" charset="0"/>
              </a:rPr>
              <a:t>tải.</a:t>
            </a:r>
            <a:endParaRPr lang="en-US" sz="1900" b="1" kern="0" smtClean="0">
              <a:solidFill>
                <a:srgbClr val="0000FF"/>
              </a:solidFill>
              <a:latin typeface="Arial" charset="0"/>
            </a:endParaRPr>
          </a:p>
          <a:p>
            <a:pPr indent="-457200" algn="just" eaLnBrk="1" hangingPunct="1">
              <a:lnSpc>
                <a:spcPct val="108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G</a:t>
            </a:r>
            <a:r>
              <a:rPr lang="vi-VN" sz="1900" b="1" kern="0">
                <a:solidFill>
                  <a:srgbClr val="0000FF"/>
                </a:solidFill>
                <a:latin typeface="Arial" charset="0"/>
              </a:rPr>
              <a:t>ắn biển hiệu vận tải kh</a:t>
            </a:r>
            <a:r>
              <a:rPr lang="en-US" sz="1900" b="1" kern="0">
                <a:solidFill>
                  <a:srgbClr val="0000FF"/>
                </a:solidFill>
                <a:latin typeface="Arial" charset="0"/>
              </a:rPr>
              <a:t>ách du l</a:t>
            </a:r>
            <a:r>
              <a:rPr lang="vi-VN" sz="1900" b="1" kern="0">
                <a:solidFill>
                  <a:srgbClr val="0000FF"/>
                </a:solidFill>
                <a:latin typeface="Arial" charset="0"/>
              </a:rPr>
              <a:t>ịch ở nơi dễ nhận biết tr</a:t>
            </a:r>
            <a:r>
              <a:rPr lang="en-US" sz="1900" b="1" kern="0">
                <a:solidFill>
                  <a:srgbClr val="0000FF"/>
                </a:solidFill>
                <a:latin typeface="Arial" charset="0"/>
              </a:rPr>
              <a:t>ên phương ti</a:t>
            </a:r>
            <a:r>
              <a:rPr lang="vi-VN" sz="1900" b="1" kern="0">
                <a:solidFill>
                  <a:srgbClr val="0000FF"/>
                </a:solidFill>
                <a:latin typeface="Arial" charset="0"/>
              </a:rPr>
              <a:t>ện vận tải</a:t>
            </a:r>
            <a:r>
              <a:rPr lang="vi-VN"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609600"/>
            <a:ext cx="8680450" cy="533400"/>
          </a:xfrm>
        </p:spPr>
        <p:txBody>
          <a:bodyPr anchor="ctr"/>
          <a:lstStyle/>
          <a:p>
            <a:pPr marL="457200" indent="-457200" algn="just" eaLnBrk="1" hangingPunct="1">
              <a:lnSpc>
                <a:spcPct val="107000"/>
              </a:lnSpc>
              <a:spcBef>
                <a:spcPts val="700"/>
              </a:spcBef>
              <a:spcAft>
                <a:spcPts val="0"/>
              </a:spcAft>
              <a:buFont typeface="Wingdings" panose="05000000000000000000" pitchFamily="2" charset="2"/>
              <a:buChar char="v"/>
              <a:defRPr/>
            </a:pPr>
            <a:r>
              <a:rPr lang="en-US" sz="2000" b="1" smtClean="0">
                <a:solidFill>
                  <a:srgbClr val="FF0000"/>
                </a:solidFill>
                <a:latin typeface="Arial" panose="020B0604020202020204" pitchFamily="34" charset="0"/>
                <a:cs typeface="Arial" panose="020B0604020202020204" pitchFamily="34" charset="0"/>
              </a:rPr>
              <a:t>Điều </a:t>
            </a:r>
            <a:r>
              <a:rPr lang="en-US" sz="2000" b="1">
                <a:solidFill>
                  <a:srgbClr val="FF0000"/>
                </a:solidFill>
                <a:latin typeface="Arial" panose="020B0604020202020204" pitchFamily="34" charset="0"/>
                <a:cs typeface="Arial" panose="020B0604020202020204" pitchFamily="34" charset="0"/>
              </a:rPr>
              <a:t>46. Cấp biển hiệu phương tiện vận tải khách du </a:t>
            </a:r>
            <a:r>
              <a:rPr lang="en-US" sz="2000" b="1" smtClean="0">
                <a:solidFill>
                  <a:srgbClr val="FF0000"/>
                </a:solidFill>
                <a:latin typeface="Arial" panose="020B0604020202020204" pitchFamily="34" charset="0"/>
                <a:cs typeface="Arial" panose="020B0604020202020204" pitchFamily="34" charset="0"/>
              </a:rPr>
              <a:t>lịch</a:t>
            </a:r>
            <a:endParaRPr lang="en-US" sz="20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904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537648"/>
            <a:ext cx="8861425" cy="51054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Wingdings" panose="05000000000000000000" pitchFamily="2" charset="2"/>
              <a:buChar char="v"/>
              <a:defRPr/>
            </a:pPr>
            <a:r>
              <a:rPr lang="en-US" sz="1900" b="1" kern="0" smtClean="0">
                <a:solidFill>
                  <a:srgbClr val="FF0000"/>
                </a:solidFill>
                <a:latin typeface="Arial" charset="0"/>
              </a:rPr>
              <a:t>Điều </a:t>
            </a:r>
            <a:r>
              <a:rPr lang="en-US" sz="1900" b="1" kern="0">
                <a:solidFill>
                  <a:srgbClr val="FF0000"/>
                </a:solidFill>
                <a:latin typeface="Arial" charset="0"/>
              </a:rPr>
              <a:t>50. Xếp hạng cơ sở lưu trú du </a:t>
            </a:r>
            <a:r>
              <a:rPr lang="en-US" sz="1900" b="1" kern="0" smtClean="0">
                <a:solidFill>
                  <a:srgbClr val="FF0000"/>
                </a:solidFill>
                <a:latin typeface="Arial" charset="0"/>
              </a:rPr>
              <a:t>lịch</a:t>
            </a:r>
          </a:p>
          <a:p>
            <a:pPr indent="-457200" algn="just" eaLnBrk="1" hangingPunct="1">
              <a:lnSpc>
                <a:spcPct val="105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T</a:t>
            </a:r>
            <a:r>
              <a:rPr lang="vi-VN" sz="1900" b="1" kern="0">
                <a:solidFill>
                  <a:srgbClr val="0000FF"/>
                </a:solidFill>
                <a:latin typeface="Arial" charset="0"/>
              </a:rPr>
              <a:t>ổ chức, c</a:t>
            </a:r>
            <a:r>
              <a:rPr lang="en-US" sz="1900" b="1" kern="0">
                <a:solidFill>
                  <a:srgbClr val="0000FF"/>
                </a:solidFill>
                <a:latin typeface="Arial" charset="0"/>
              </a:rPr>
              <a:t>á nhân kinh doanh d</a:t>
            </a:r>
            <a:r>
              <a:rPr lang="vi-VN" sz="1900" b="1" kern="0">
                <a:solidFill>
                  <a:srgbClr val="0000FF"/>
                </a:solidFill>
                <a:latin typeface="Arial" charset="0"/>
              </a:rPr>
              <a:t>ịch vụ lưu tr</a:t>
            </a:r>
            <a:r>
              <a:rPr lang="en-US" sz="1900" b="1" kern="0">
                <a:solidFill>
                  <a:srgbClr val="0000FF"/>
                </a:solidFill>
                <a:latin typeface="Arial" charset="0"/>
              </a:rPr>
              <a:t>ú du l</a:t>
            </a:r>
            <a:r>
              <a:rPr lang="vi-VN" sz="1900" b="1" kern="0">
                <a:solidFill>
                  <a:srgbClr val="0000FF"/>
                </a:solidFill>
                <a:latin typeface="Arial" charset="0"/>
              </a:rPr>
              <a:t>ịch được tự nguyện đăng k</a:t>
            </a:r>
            <a:r>
              <a:rPr lang="en-US" sz="1900" b="1" kern="0">
                <a:solidFill>
                  <a:srgbClr val="0000FF"/>
                </a:solidFill>
                <a:latin typeface="Arial" charset="0"/>
              </a:rPr>
              <a:t>ý x</a:t>
            </a:r>
            <a:r>
              <a:rPr lang="vi-VN" sz="1900" b="1" kern="0">
                <a:solidFill>
                  <a:srgbClr val="0000FF"/>
                </a:solidFill>
                <a:latin typeface="Arial" charset="0"/>
              </a:rPr>
              <a:t>ếp hạng cơ sở lưu tr</a:t>
            </a:r>
            <a:r>
              <a:rPr lang="en-US" sz="1900" b="1" kern="0">
                <a:solidFill>
                  <a:srgbClr val="0000FF"/>
                </a:solidFill>
                <a:latin typeface="Arial" charset="0"/>
              </a:rPr>
              <a:t>ú du l</a:t>
            </a:r>
            <a:r>
              <a:rPr lang="vi-VN" sz="1900" b="1" kern="0">
                <a:solidFill>
                  <a:srgbClr val="0000FF"/>
                </a:solidFill>
                <a:latin typeface="Arial" charset="0"/>
              </a:rPr>
              <a:t>ịch với cơ quan nh</a:t>
            </a:r>
            <a:r>
              <a:rPr lang="en-US" sz="1900" b="1" kern="0">
                <a:solidFill>
                  <a:srgbClr val="0000FF"/>
                </a:solidFill>
                <a:latin typeface="Arial" charset="0"/>
              </a:rPr>
              <a:t>à nư</a:t>
            </a:r>
            <a:r>
              <a:rPr lang="vi-VN" sz="1900" b="1" kern="0">
                <a:solidFill>
                  <a:srgbClr val="0000FF"/>
                </a:solidFill>
                <a:latin typeface="Arial" charset="0"/>
              </a:rPr>
              <a:t>ớc c</a:t>
            </a:r>
            <a:r>
              <a:rPr lang="en-US" sz="1900" b="1" kern="0">
                <a:solidFill>
                  <a:srgbClr val="0000FF"/>
                </a:solidFill>
                <a:latin typeface="Arial" charset="0"/>
              </a:rPr>
              <a:t>ó th</a:t>
            </a:r>
            <a:r>
              <a:rPr lang="vi-VN" sz="1900" b="1" kern="0">
                <a:solidFill>
                  <a:srgbClr val="0000FF"/>
                </a:solidFill>
                <a:latin typeface="Arial" charset="0"/>
              </a:rPr>
              <a:t>ẩm </a:t>
            </a:r>
            <a:r>
              <a:rPr lang="vi-VN" sz="1900" b="1" kern="0" smtClean="0">
                <a:solidFill>
                  <a:srgbClr val="0000FF"/>
                </a:solidFill>
                <a:latin typeface="Arial" charset="0"/>
              </a:rPr>
              <a:t>quyền.</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startAt="3"/>
              <a:defRPr/>
            </a:pPr>
            <a:r>
              <a:rPr lang="en-US" sz="1900" b="1" kern="0" smtClean="0">
                <a:solidFill>
                  <a:srgbClr val="0000FF"/>
                </a:solidFill>
                <a:latin typeface="Arial" charset="0"/>
              </a:rPr>
              <a:t>Th</a:t>
            </a:r>
            <a:r>
              <a:rPr lang="vi-VN" sz="1900" b="1" kern="0">
                <a:solidFill>
                  <a:srgbClr val="0000FF"/>
                </a:solidFill>
                <a:latin typeface="Arial" charset="0"/>
              </a:rPr>
              <a:t>ẩm quyền thẩm định, c</a:t>
            </a:r>
            <a:r>
              <a:rPr lang="en-US" sz="1900" b="1" kern="0">
                <a:solidFill>
                  <a:srgbClr val="0000FF"/>
                </a:solidFill>
                <a:latin typeface="Arial" charset="0"/>
              </a:rPr>
              <a:t>ông nh</a:t>
            </a:r>
            <a:r>
              <a:rPr lang="vi-VN" sz="1900" b="1" kern="0">
                <a:solidFill>
                  <a:srgbClr val="0000FF"/>
                </a:solidFill>
                <a:latin typeface="Arial" charset="0"/>
              </a:rPr>
              <a:t>ận hạng cơ sở lưu tr</a:t>
            </a:r>
            <a:r>
              <a:rPr lang="en-US" sz="1900" b="1" kern="0">
                <a:solidFill>
                  <a:srgbClr val="0000FF"/>
                </a:solidFill>
                <a:latin typeface="Arial" charset="0"/>
              </a:rPr>
              <a:t>ú du l</a:t>
            </a:r>
            <a:r>
              <a:rPr lang="vi-VN" sz="1900" b="1" kern="0">
                <a:solidFill>
                  <a:srgbClr val="0000FF"/>
                </a:solidFill>
                <a:latin typeface="Arial" charset="0"/>
              </a:rPr>
              <a:t>ịch được quy định như </a:t>
            </a:r>
            <a:r>
              <a:rPr lang="vi-VN" sz="1900" b="1" kern="0" smtClean="0">
                <a:solidFill>
                  <a:srgbClr val="0000FF"/>
                </a:solidFill>
                <a:latin typeface="Arial" charset="0"/>
              </a:rPr>
              <a:t>sau:</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T</a:t>
            </a:r>
            <a:r>
              <a:rPr lang="vi-VN" sz="1900" b="1" kern="0">
                <a:solidFill>
                  <a:srgbClr val="0000FF"/>
                </a:solidFill>
                <a:latin typeface="Arial" charset="0"/>
              </a:rPr>
              <a:t>ổng cục Du lịch thẩm định, c</a:t>
            </a:r>
            <a:r>
              <a:rPr lang="en-US" sz="1900" b="1" kern="0">
                <a:solidFill>
                  <a:srgbClr val="0000FF"/>
                </a:solidFill>
                <a:latin typeface="Arial" charset="0"/>
              </a:rPr>
              <a:t>ông nh</a:t>
            </a:r>
            <a:r>
              <a:rPr lang="vi-VN" sz="1900" b="1" kern="0">
                <a:solidFill>
                  <a:srgbClr val="0000FF"/>
                </a:solidFill>
                <a:latin typeface="Arial" charset="0"/>
              </a:rPr>
              <a:t>ận cơ sở lưu tr</a:t>
            </a:r>
            <a:r>
              <a:rPr lang="en-US" sz="1900" b="1" kern="0">
                <a:solidFill>
                  <a:srgbClr val="0000FF"/>
                </a:solidFill>
                <a:latin typeface="Arial" charset="0"/>
              </a:rPr>
              <a:t>ú du l</a:t>
            </a:r>
            <a:r>
              <a:rPr lang="vi-VN" sz="1900" b="1" kern="0">
                <a:solidFill>
                  <a:srgbClr val="0000FF"/>
                </a:solidFill>
                <a:latin typeface="Arial" charset="0"/>
              </a:rPr>
              <a:t>ịch hạng 04 sao v</a:t>
            </a:r>
            <a:r>
              <a:rPr lang="en-US" sz="1900" b="1" kern="0">
                <a:solidFill>
                  <a:srgbClr val="0000FF"/>
                </a:solidFill>
                <a:latin typeface="Arial" charset="0"/>
              </a:rPr>
              <a:t>à h</a:t>
            </a:r>
            <a:r>
              <a:rPr lang="vi-VN" sz="1900" b="1" kern="0">
                <a:solidFill>
                  <a:srgbClr val="0000FF"/>
                </a:solidFill>
                <a:latin typeface="Arial" charset="0"/>
              </a:rPr>
              <a:t>ạng 05 </a:t>
            </a:r>
            <a:r>
              <a:rPr lang="vi-VN" sz="1900" b="1" kern="0" smtClean="0">
                <a:solidFill>
                  <a:srgbClr val="0000FF"/>
                </a:solidFill>
                <a:latin typeface="Arial" charset="0"/>
              </a:rPr>
              <a:t>sao;</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a:defRPr/>
            </a:pPr>
            <a:r>
              <a:rPr lang="en-US" sz="1900" b="1" kern="0" smtClean="0">
                <a:solidFill>
                  <a:srgbClr val="0000FF"/>
                </a:solidFill>
                <a:latin typeface="Arial" charset="0"/>
              </a:rPr>
              <a:t>Cơ </a:t>
            </a:r>
            <a:r>
              <a:rPr lang="en-US" sz="1900" b="1" kern="0">
                <a:solidFill>
                  <a:srgbClr val="0000FF"/>
                </a:solidFill>
                <a:latin typeface="Arial" charset="0"/>
              </a:rPr>
              <a:t>quan chuyên môn v</a:t>
            </a:r>
            <a:r>
              <a:rPr lang="vi-VN" sz="1900" b="1" kern="0">
                <a:solidFill>
                  <a:srgbClr val="0000FF"/>
                </a:solidFill>
                <a:latin typeface="Arial" charset="0"/>
              </a:rPr>
              <a:t>ề du lịch cấp tỉnh thẩm định, c</a:t>
            </a:r>
            <a:r>
              <a:rPr lang="en-US" sz="1900" b="1" kern="0">
                <a:solidFill>
                  <a:srgbClr val="0000FF"/>
                </a:solidFill>
                <a:latin typeface="Arial" charset="0"/>
              </a:rPr>
              <a:t>ông nh</a:t>
            </a:r>
            <a:r>
              <a:rPr lang="vi-VN" sz="1900" b="1" kern="0">
                <a:solidFill>
                  <a:srgbClr val="0000FF"/>
                </a:solidFill>
                <a:latin typeface="Arial" charset="0"/>
              </a:rPr>
              <a:t>ận cơ sở lưu tr</a:t>
            </a:r>
            <a:r>
              <a:rPr lang="en-US" sz="1900" b="1" kern="0">
                <a:solidFill>
                  <a:srgbClr val="0000FF"/>
                </a:solidFill>
                <a:latin typeface="Arial" charset="0"/>
              </a:rPr>
              <a:t>ú du l</a:t>
            </a:r>
            <a:r>
              <a:rPr lang="vi-VN" sz="1900" b="1" kern="0">
                <a:solidFill>
                  <a:srgbClr val="0000FF"/>
                </a:solidFill>
                <a:latin typeface="Arial" charset="0"/>
              </a:rPr>
              <a:t>ịch hạng 01 sao, hạng 02 sao v</a:t>
            </a:r>
            <a:r>
              <a:rPr lang="en-US" sz="1900" b="1" kern="0">
                <a:solidFill>
                  <a:srgbClr val="0000FF"/>
                </a:solidFill>
                <a:latin typeface="Arial" charset="0"/>
              </a:rPr>
              <a:t>à h</a:t>
            </a:r>
            <a:r>
              <a:rPr lang="vi-VN" sz="1900" b="1" kern="0">
                <a:solidFill>
                  <a:srgbClr val="0000FF"/>
                </a:solidFill>
                <a:latin typeface="Arial" charset="0"/>
              </a:rPr>
              <a:t>ạng 03 </a:t>
            </a:r>
            <a:r>
              <a:rPr lang="vi-VN" sz="1900" b="1" kern="0" smtClean="0">
                <a:solidFill>
                  <a:srgbClr val="0000FF"/>
                </a:solidFill>
                <a:latin typeface="Arial" charset="0"/>
              </a:rPr>
              <a:t>sao.</a:t>
            </a:r>
            <a:endParaRPr lang="en-US" sz="1900" b="1" kern="0" smtClean="0">
              <a:solidFill>
                <a:srgbClr val="0000FF"/>
              </a:solidFill>
              <a:latin typeface="Arial" charset="0"/>
            </a:endParaRPr>
          </a:p>
          <a:p>
            <a:pPr marL="566738" indent="-457200" algn="just" eaLnBrk="1" hangingPunct="1">
              <a:lnSpc>
                <a:spcPct val="105000"/>
              </a:lnSpc>
              <a:spcBef>
                <a:spcPts val="600"/>
              </a:spcBef>
              <a:spcAft>
                <a:spcPts val="0"/>
              </a:spcAft>
              <a:buClr>
                <a:srgbClr val="FF0000"/>
              </a:buClr>
              <a:buFont typeface="Wingdings" panose="05000000000000000000" pitchFamily="2" charset="2"/>
              <a:buChar char="v"/>
              <a:defRPr/>
            </a:pPr>
            <a:r>
              <a:rPr lang="en-US" sz="1900" b="1" kern="0" smtClean="0">
                <a:solidFill>
                  <a:srgbClr val="FF0000"/>
                </a:solidFill>
                <a:latin typeface="Arial" charset="0"/>
              </a:rPr>
              <a:t>Điều </a:t>
            </a:r>
            <a:r>
              <a:rPr lang="en-US" sz="1900" b="1" kern="0">
                <a:solidFill>
                  <a:srgbClr val="FF0000"/>
                </a:solidFill>
                <a:latin typeface="Arial" charset="0"/>
              </a:rPr>
              <a:t>53. Quyền và nghĩa vụ của tổ chức, cá nhân kinh doanh dịch vụ lưu trú du </a:t>
            </a:r>
            <a:r>
              <a:rPr lang="en-US" sz="1900" b="1" kern="0" smtClean="0">
                <a:solidFill>
                  <a:srgbClr val="FF0000"/>
                </a:solidFill>
                <a:latin typeface="Arial" charset="0"/>
              </a:rPr>
              <a:t>lịch</a:t>
            </a:r>
          </a:p>
          <a:p>
            <a:pPr marL="573088" indent="-463550" algn="just" eaLnBrk="1" hangingPunct="1">
              <a:lnSpc>
                <a:spcPct val="105000"/>
              </a:lnSpc>
              <a:spcBef>
                <a:spcPts val="600"/>
              </a:spcBef>
              <a:spcAft>
                <a:spcPts val="0"/>
              </a:spcAft>
              <a:buClr>
                <a:srgbClr val="FF0000"/>
              </a:buClr>
              <a:buNone/>
              <a:defRPr/>
            </a:pPr>
            <a:r>
              <a:rPr lang="en-US" sz="1900" b="1" kern="0" smtClean="0">
                <a:solidFill>
                  <a:srgbClr val="FF0000"/>
                </a:solidFill>
                <a:latin typeface="Arial" charset="0"/>
              </a:rPr>
              <a:t>đ</a:t>
            </a:r>
            <a:r>
              <a:rPr lang="en-US" sz="1900" b="1" kern="0">
                <a:solidFill>
                  <a:srgbClr val="FF0000"/>
                </a:solidFill>
                <a:latin typeface="Arial" charset="0"/>
              </a:rPr>
              <a:t>)</a:t>
            </a:r>
            <a:r>
              <a:rPr lang="en-US" sz="1900" b="1" kern="0">
                <a:solidFill>
                  <a:srgbClr val="0000FF"/>
                </a:solidFill>
                <a:latin typeface="Arial" charset="0"/>
              </a:rPr>
              <a:t> </a:t>
            </a:r>
            <a:r>
              <a:rPr lang="en-US" sz="1900" b="1" kern="0" smtClean="0">
                <a:solidFill>
                  <a:srgbClr val="0000FF"/>
                </a:solidFill>
                <a:latin typeface="Arial" charset="0"/>
              </a:rPr>
              <a:t>  Ch</a:t>
            </a:r>
            <a:r>
              <a:rPr lang="vi-VN" sz="1900" b="1" kern="0">
                <a:solidFill>
                  <a:srgbClr val="0000FF"/>
                </a:solidFill>
                <a:latin typeface="Arial" charset="0"/>
              </a:rPr>
              <a:t>ỉ được sử dụng từ </a:t>
            </a:r>
            <a:r>
              <a:rPr lang="vi-VN" sz="1900" b="1" kern="0">
                <a:solidFill>
                  <a:srgbClr val="FF0000"/>
                </a:solidFill>
                <a:latin typeface="Arial" charset="0"/>
              </a:rPr>
              <a:t>“sao”</a:t>
            </a:r>
            <a:r>
              <a:rPr lang="vi-VN" sz="1900" b="1" kern="0">
                <a:solidFill>
                  <a:srgbClr val="0000FF"/>
                </a:solidFill>
                <a:latin typeface="Arial" charset="0"/>
              </a:rPr>
              <a:t> hoặc h</a:t>
            </a:r>
            <a:r>
              <a:rPr lang="en-US" sz="1900" b="1" kern="0">
                <a:solidFill>
                  <a:srgbClr val="0000FF"/>
                </a:solidFill>
                <a:latin typeface="Arial" charset="0"/>
              </a:rPr>
              <a:t>ình </a:t>
            </a:r>
            <a:r>
              <a:rPr lang="vi-VN" sz="1900" b="1" kern="0">
                <a:solidFill>
                  <a:srgbClr val="0000FF"/>
                </a:solidFill>
                <a:latin typeface="Arial" charset="0"/>
              </a:rPr>
              <a:t>ảnh ng</a:t>
            </a:r>
            <a:r>
              <a:rPr lang="en-US" sz="1900" b="1" kern="0">
                <a:solidFill>
                  <a:srgbClr val="0000FF"/>
                </a:solidFill>
                <a:latin typeface="Arial" charset="0"/>
              </a:rPr>
              <a:t>ôi sao đ</a:t>
            </a:r>
            <a:r>
              <a:rPr lang="vi-VN" sz="1900" b="1" kern="0">
                <a:solidFill>
                  <a:srgbClr val="0000FF"/>
                </a:solidFill>
                <a:latin typeface="Arial" charset="0"/>
              </a:rPr>
              <a:t>ể quảng c</a:t>
            </a:r>
            <a:r>
              <a:rPr lang="en-US" sz="1900" b="1" kern="0">
                <a:solidFill>
                  <a:srgbClr val="0000FF"/>
                </a:solidFill>
                <a:latin typeface="Arial" charset="0"/>
              </a:rPr>
              <a:t>áo v</a:t>
            </a:r>
            <a:r>
              <a:rPr lang="vi-VN" sz="1900" b="1" kern="0">
                <a:solidFill>
                  <a:srgbClr val="0000FF"/>
                </a:solidFill>
                <a:latin typeface="Arial" charset="0"/>
              </a:rPr>
              <a:t>ề hạng cơ sở lưu tr</a:t>
            </a:r>
            <a:r>
              <a:rPr lang="en-US" sz="1900" b="1" kern="0">
                <a:solidFill>
                  <a:srgbClr val="0000FF"/>
                </a:solidFill>
                <a:latin typeface="Arial" charset="0"/>
              </a:rPr>
              <a:t>ú du l</a:t>
            </a:r>
            <a:r>
              <a:rPr lang="vi-VN" sz="1900" b="1" kern="0">
                <a:solidFill>
                  <a:srgbClr val="0000FF"/>
                </a:solidFill>
                <a:latin typeface="Arial" charset="0"/>
              </a:rPr>
              <a:t>ịch sau khi được cơ quan nh</a:t>
            </a:r>
            <a:r>
              <a:rPr lang="en-US" sz="1900" b="1" kern="0">
                <a:solidFill>
                  <a:srgbClr val="0000FF"/>
                </a:solidFill>
                <a:latin typeface="Arial" charset="0"/>
              </a:rPr>
              <a:t>à nư</a:t>
            </a:r>
            <a:r>
              <a:rPr lang="vi-VN" sz="1900" b="1" kern="0">
                <a:solidFill>
                  <a:srgbClr val="0000FF"/>
                </a:solidFill>
                <a:latin typeface="Arial" charset="0"/>
              </a:rPr>
              <a:t>ớc c</a:t>
            </a:r>
            <a:r>
              <a:rPr lang="en-US" sz="1900" b="1" kern="0">
                <a:solidFill>
                  <a:srgbClr val="0000FF"/>
                </a:solidFill>
                <a:latin typeface="Arial" charset="0"/>
              </a:rPr>
              <a:t>ó th</a:t>
            </a:r>
            <a:r>
              <a:rPr lang="vi-VN" sz="1900" b="1" kern="0">
                <a:solidFill>
                  <a:srgbClr val="0000FF"/>
                </a:solidFill>
                <a:latin typeface="Arial" charset="0"/>
              </a:rPr>
              <a:t>ẩm quyền c</a:t>
            </a:r>
            <a:r>
              <a:rPr lang="en-US" sz="1900" b="1" kern="0">
                <a:solidFill>
                  <a:srgbClr val="0000FF"/>
                </a:solidFill>
                <a:latin typeface="Arial" charset="0"/>
              </a:rPr>
              <a:t>ông nh</a:t>
            </a:r>
            <a:r>
              <a:rPr lang="vi-VN" sz="1900" b="1" kern="0">
                <a:solidFill>
                  <a:srgbClr val="0000FF"/>
                </a:solidFill>
                <a:latin typeface="Arial" charset="0"/>
              </a:rPr>
              <a:t>ận hạng cơ sở lưu tr</a:t>
            </a:r>
            <a:r>
              <a:rPr lang="en-US" sz="1900" b="1" kern="0">
                <a:solidFill>
                  <a:srgbClr val="0000FF"/>
                </a:solidFill>
                <a:latin typeface="Arial" charset="0"/>
              </a:rPr>
              <a:t>ú du l</a:t>
            </a:r>
            <a:r>
              <a:rPr lang="vi-VN" sz="1900" b="1" kern="0">
                <a:solidFill>
                  <a:srgbClr val="0000FF"/>
                </a:solidFill>
                <a:latin typeface="Arial" charset="0"/>
              </a:rPr>
              <a:t>ịch;</a:t>
            </a:r>
            <a:endParaRPr lang="en-US" sz="1900" b="1" ker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startAt="3"/>
              <a:defRPr/>
            </a:pPr>
            <a:endParaRPr lang="en-US" sz="1900" b="1" kern="0">
              <a:solidFill>
                <a:srgbClr val="0000FF"/>
              </a:solidFill>
              <a:latin typeface="Arial" charset="0"/>
            </a:endParaRPr>
          </a:p>
        </p:txBody>
      </p:sp>
      <p:sp>
        <p:nvSpPr>
          <p:cNvPr id="6" name="Rectangle 3"/>
          <p:cNvSpPr txBox="1">
            <a:spLocks noChangeArrowheads="1"/>
          </p:cNvSpPr>
          <p:nvPr/>
        </p:nvSpPr>
        <p:spPr bwMode="auto">
          <a:xfrm>
            <a:off x="141288" y="111456"/>
            <a:ext cx="8861425" cy="1412544"/>
          </a:xfrm>
          <a:prstGeom prst="rect">
            <a:avLst/>
          </a:prstGeom>
          <a:solidFill>
            <a:srgbClr val="F8F8F8"/>
          </a:solid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Wingdings" panose="05000000000000000000" pitchFamily="2" charset="2"/>
              <a:buChar char="v"/>
              <a:defRPr/>
            </a:pPr>
            <a:r>
              <a:rPr lang="en-US" sz="1900" b="1" kern="0" smtClean="0">
                <a:solidFill>
                  <a:srgbClr val="FF0000"/>
                </a:solidFill>
                <a:latin typeface="Arial" charset="0"/>
              </a:rPr>
              <a:t>Điều </a:t>
            </a:r>
            <a:r>
              <a:rPr lang="en-US" sz="1900" b="1" kern="0">
                <a:solidFill>
                  <a:srgbClr val="FF0000"/>
                </a:solidFill>
                <a:latin typeface="Arial" charset="0"/>
              </a:rPr>
              <a:t>48. Các loại cơ sở lưu trú du lịch</a:t>
            </a:r>
            <a:r>
              <a:rPr lang="en-US" sz="1900" b="1" kern="0" smtClean="0">
                <a:solidFill>
                  <a:srgbClr val="FF0000"/>
                </a:solidFill>
                <a:latin typeface="Arial" charset="0"/>
              </a:rPr>
              <a:t>: </a:t>
            </a:r>
            <a:r>
              <a:rPr lang="en-US" sz="1900" b="1" kern="0" smtClean="0">
                <a:solidFill>
                  <a:srgbClr val="0000FF"/>
                </a:solidFill>
                <a:latin typeface="Arial" charset="0"/>
              </a:rPr>
              <a:t>1</a:t>
            </a:r>
            <a:r>
              <a:rPr lang="en-US" sz="1900" b="1" kern="0">
                <a:solidFill>
                  <a:srgbClr val="0000FF"/>
                </a:solidFill>
                <a:latin typeface="Arial" charset="0"/>
              </a:rPr>
              <a:t>. Khách s</a:t>
            </a:r>
            <a:r>
              <a:rPr lang="vi-VN" sz="1900" b="1" kern="0">
                <a:solidFill>
                  <a:srgbClr val="0000FF"/>
                </a:solidFill>
                <a:latin typeface="Arial" charset="0"/>
              </a:rPr>
              <a:t>ạn</a:t>
            </a:r>
            <a:r>
              <a:rPr lang="en-US" sz="1900" b="1" kern="0">
                <a:solidFill>
                  <a:srgbClr val="0000FF"/>
                </a:solidFill>
                <a:latin typeface="Arial" charset="0"/>
              </a:rPr>
              <a:t>, 2. Bi</a:t>
            </a:r>
            <a:r>
              <a:rPr lang="vi-VN" sz="1900" b="1" kern="0">
                <a:solidFill>
                  <a:srgbClr val="0000FF"/>
                </a:solidFill>
                <a:latin typeface="Arial" charset="0"/>
              </a:rPr>
              <a:t>ệt thự du lịch</a:t>
            </a:r>
            <a:r>
              <a:rPr lang="en-US" sz="1900" b="1" kern="0">
                <a:solidFill>
                  <a:srgbClr val="0000FF"/>
                </a:solidFill>
                <a:latin typeface="Arial" charset="0"/>
              </a:rPr>
              <a:t>, 3. Căn h</a:t>
            </a:r>
            <a:r>
              <a:rPr lang="vi-VN" sz="1900" b="1" kern="0">
                <a:solidFill>
                  <a:srgbClr val="0000FF"/>
                </a:solidFill>
                <a:latin typeface="Arial" charset="0"/>
              </a:rPr>
              <a:t>ộ du lịch</a:t>
            </a:r>
            <a:r>
              <a:rPr lang="en-US" sz="1900" b="1" kern="0">
                <a:solidFill>
                  <a:srgbClr val="0000FF"/>
                </a:solidFill>
                <a:latin typeface="Arial" charset="0"/>
              </a:rPr>
              <a:t>, 4. Tàu th</a:t>
            </a:r>
            <a:r>
              <a:rPr lang="vi-VN" sz="1900" b="1" kern="0">
                <a:solidFill>
                  <a:srgbClr val="0000FF"/>
                </a:solidFill>
                <a:latin typeface="Arial" charset="0"/>
              </a:rPr>
              <a:t>ủy lưu tr</a:t>
            </a:r>
            <a:r>
              <a:rPr lang="en-US" sz="1900" b="1" kern="0">
                <a:solidFill>
                  <a:srgbClr val="0000FF"/>
                </a:solidFill>
                <a:latin typeface="Arial" charset="0"/>
              </a:rPr>
              <a:t>ú du l</a:t>
            </a:r>
            <a:r>
              <a:rPr lang="vi-VN" sz="1900" b="1" kern="0">
                <a:solidFill>
                  <a:srgbClr val="0000FF"/>
                </a:solidFill>
                <a:latin typeface="Arial" charset="0"/>
              </a:rPr>
              <a:t>ịch</a:t>
            </a:r>
            <a:r>
              <a:rPr lang="en-US" sz="1900" b="1" kern="0">
                <a:solidFill>
                  <a:srgbClr val="0000FF"/>
                </a:solidFill>
                <a:latin typeface="Arial" charset="0"/>
              </a:rPr>
              <a:t>, </a:t>
            </a:r>
            <a:r>
              <a:rPr lang="en-US" sz="1900" b="1" kern="0" smtClean="0">
                <a:solidFill>
                  <a:srgbClr val="0000FF"/>
                </a:solidFill>
                <a:latin typeface="Arial" charset="0"/>
              </a:rPr>
              <a:t>5</a:t>
            </a:r>
            <a:r>
              <a:rPr lang="en-US" sz="1900" b="1" kern="0">
                <a:solidFill>
                  <a:srgbClr val="0000FF"/>
                </a:solidFill>
                <a:latin typeface="Arial" charset="0"/>
              </a:rPr>
              <a:t>. Nhà ngh</a:t>
            </a:r>
            <a:r>
              <a:rPr lang="vi-VN" sz="1900" b="1" kern="0">
                <a:solidFill>
                  <a:srgbClr val="0000FF"/>
                </a:solidFill>
                <a:latin typeface="Arial" charset="0"/>
              </a:rPr>
              <a:t>ỉ du lịch</a:t>
            </a:r>
            <a:r>
              <a:rPr lang="en-US" sz="1900" b="1" kern="0">
                <a:solidFill>
                  <a:srgbClr val="0000FF"/>
                </a:solidFill>
                <a:latin typeface="Arial" charset="0"/>
              </a:rPr>
              <a:t>, 6. Nhà </a:t>
            </a:r>
            <a:r>
              <a:rPr lang="vi-VN" sz="1900" b="1" kern="0">
                <a:solidFill>
                  <a:srgbClr val="0000FF"/>
                </a:solidFill>
                <a:latin typeface="Arial" charset="0"/>
              </a:rPr>
              <a:t>ở c</a:t>
            </a:r>
            <a:r>
              <a:rPr lang="en-US" sz="1900" b="1" kern="0">
                <a:solidFill>
                  <a:srgbClr val="0000FF"/>
                </a:solidFill>
                <a:latin typeface="Arial" charset="0"/>
              </a:rPr>
              <a:t>ó phòng cho khách du l</a:t>
            </a:r>
            <a:r>
              <a:rPr lang="vi-VN" sz="1900" b="1" kern="0">
                <a:solidFill>
                  <a:srgbClr val="0000FF"/>
                </a:solidFill>
                <a:latin typeface="Arial" charset="0"/>
              </a:rPr>
              <a:t>ịch thu</a:t>
            </a:r>
            <a:r>
              <a:rPr lang="en-US" sz="1900" b="1" kern="0">
                <a:solidFill>
                  <a:srgbClr val="0000FF"/>
                </a:solidFill>
                <a:latin typeface="Arial" charset="0"/>
              </a:rPr>
              <a:t>ê, 7. Bãi c</a:t>
            </a:r>
            <a:r>
              <a:rPr lang="vi-VN" sz="1900" b="1" kern="0">
                <a:solidFill>
                  <a:srgbClr val="0000FF"/>
                </a:solidFill>
                <a:latin typeface="Arial" charset="0"/>
              </a:rPr>
              <a:t>ắm trại du lịch</a:t>
            </a:r>
            <a:r>
              <a:rPr lang="en-US" sz="1900" b="1" kern="0">
                <a:solidFill>
                  <a:srgbClr val="0000FF"/>
                </a:solidFill>
                <a:latin typeface="Arial" charset="0"/>
              </a:rPr>
              <a:t>, </a:t>
            </a:r>
            <a:r>
              <a:rPr lang="en-US" sz="1900" b="1" kern="0" smtClean="0">
                <a:solidFill>
                  <a:srgbClr val="0000FF"/>
                </a:solidFill>
                <a:latin typeface="Arial" charset="0"/>
              </a:rPr>
              <a:t/>
            </a:r>
            <a:br>
              <a:rPr lang="en-US" sz="1900" b="1" kern="0" smtClean="0">
                <a:solidFill>
                  <a:srgbClr val="0000FF"/>
                </a:solidFill>
                <a:latin typeface="Arial" charset="0"/>
              </a:rPr>
            </a:br>
            <a:r>
              <a:rPr lang="en-US" sz="1900" b="1" kern="0" smtClean="0">
                <a:solidFill>
                  <a:srgbClr val="0000FF"/>
                </a:solidFill>
                <a:latin typeface="Arial" charset="0"/>
              </a:rPr>
              <a:t>8</a:t>
            </a:r>
            <a:r>
              <a:rPr lang="en-US" sz="1900" b="1" kern="0">
                <a:solidFill>
                  <a:srgbClr val="0000FF"/>
                </a:solidFill>
                <a:latin typeface="Arial" charset="0"/>
              </a:rPr>
              <a:t>. Các cơ s</a:t>
            </a:r>
            <a:r>
              <a:rPr lang="vi-VN" sz="1900" b="1" kern="0">
                <a:solidFill>
                  <a:srgbClr val="0000FF"/>
                </a:solidFill>
                <a:latin typeface="Arial" charset="0"/>
              </a:rPr>
              <a:t>ở lưu tr</a:t>
            </a:r>
            <a:r>
              <a:rPr lang="en-US" sz="1900" b="1" kern="0">
                <a:solidFill>
                  <a:srgbClr val="0000FF"/>
                </a:solidFill>
                <a:latin typeface="Arial" charset="0"/>
              </a:rPr>
              <a:t>ú du l</a:t>
            </a:r>
            <a:r>
              <a:rPr lang="vi-VN" sz="1900" b="1" kern="0">
                <a:solidFill>
                  <a:srgbClr val="0000FF"/>
                </a:solidFill>
                <a:latin typeface="Arial" charset="0"/>
              </a:rPr>
              <a:t>ịch kh</a:t>
            </a:r>
            <a:r>
              <a:rPr lang="en-US" sz="1900" b="1" kern="0">
                <a:solidFill>
                  <a:srgbClr val="0000FF"/>
                </a:solidFill>
                <a:latin typeface="Arial" charset="0"/>
              </a:rPr>
              <a:t>ác.</a:t>
            </a:r>
          </a:p>
        </p:txBody>
      </p:sp>
    </p:spTree>
    <p:extLst>
      <p:ext uri="{BB962C8B-B14F-4D97-AF65-F5344CB8AC3E}">
        <p14:creationId xmlns:p14="http://schemas.microsoft.com/office/powerpoint/2010/main" val="42648529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Dịch </a:t>
            </a:r>
            <a:r>
              <a:rPr lang="en-US" sz="2400" b="1" kern="0">
                <a:solidFill>
                  <a:srgbClr val="0000FF"/>
                </a:solidFill>
                <a:latin typeface="Arial" charset="0"/>
              </a:rPr>
              <a:t>vụ ăn </a:t>
            </a:r>
            <a:r>
              <a:rPr lang="en-US" sz="2400" b="1" kern="0" smtClean="0">
                <a:solidFill>
                  <a:srgbClr val="0000FF"/>
                </a:solidFill>
                <a:latin typeface="Arial" charset="0"/>
              </a:rPr>
              <a:t>uống.</a:t>
            </a:r>
          </a:p>
          <a:p>
            <a:pPr indent="-457200" algn="just" eaLnBrk="1" hangingPunct="1">
              <a:lnSpc>
                <a:spcPct val="114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Dịch </a:t>
            </a:r>
            <a:r>
              <a:rPr lang="en-US" sz="2400" b="1" kern="0">
                <a:solidFill>
                  <a:srgbClr val="0000FF"/>
                </a:solidFill>
                <a:latin typeface="Arial" charset="0"/>
              </a:rPr>
              <a:t>vụ mua </a:t>
            </a:r>
            <a:r>
              <a:rPr lang="en-US" sz="2400" b="1" kern="0" smtClean="0">
                <a:solidFill>
                  <a:srgbClr val="0000FF"/>
                </a:solidFill>
                <a:latin typeface="Arial" charset="0"/>
              </a:rPr>
              <a:t>sắm.</a:t>
            </a:r>
          </a:p>
          <a:p>
            <a:pPr indent="-457200" algn="just" eaLnBrk="1" hangingPunct="1">
              <a:lnSpc>
                <a:spcPct val="114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Dịch </a:t>
            </a:r>
            <a:r>
              <a:rPr lang="en-US" sz="2400" b="1" kern="0">
                <a:solidFill>
                  <a:srgbClr val="0000FF"/>
                </a:solidFill>
                <a:latin typeface="Arial" charset="0"/>
              </a:rPr>
              <a:t>vụ thể </a:t>
            </a:r>
            <a:r>
              <a:rPr lang="en-US" sz="2400" b="1" kern="0" smtClean="0">
                <a:solidFill>
                  <a:srgbClr val="0000FF"/>
                </a:solidFill>
                <a:latin typeface="Arial" charset="0"/>
              </a:rPr>
              <a:t>thao.</a:t>
            </a:r>
          </a:p>
          <a:p>
            <a:pPr indent="-457200" algn="just" eaLnBrk="1" hangingPunct="1">
              <a:lnSpc>
                <a:spcPct val="114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Dịch </a:t>
            </a:r>
            <a:r>
              <a:rPr lang="en-US" sz="2400" b="1" kern="0">
                <a:solidFill>
                  <a:srgbClr val="0000FF"/>
                </a:solidFill>
                <a:latin typeface="Arial" charset="0"/>
              </a:rPr>
              <a:t>vụ vui chơi, giải </a:t>
            </a:r>
            <a:r>
              <a:rPr lang="en-US" sz="2400" b="1" kern="0" smtClean="0">
                <a:solidFill>
                  <a:srgbClr val="0000FF"/>
                </a:solidFill>
                <a:latin typeface="Arial" charset="0"/>
              </a:rPr>
              <a:t>trí.</a:t>
            </a:r>
          </a:p>
          <a:p>
            <a:pPr indent="-457200" algn="just" eaLnBrk="1" hangingPunct="1">
              <a:lnSpc>
                <a:spcPct val="114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Dịch </a:t>
            </a:r>
            <a:r>
              <a:rPr lang="en-US" sz="2400" b="1" kern="0">
                <a:solidFill>
                  <a:srgbClr val="0000FF"/>
                </a:solidFill>
                <a:latin typeface="Arial" charset="0"/>
              </a:rPr>
              <a:t>vụ chăm sóc sức </a:t>
            </a:r>
            <a:r>
              <a:rPr lang="en-US" sz="2400" b="1" kern="0" smtClean="0">
                <a:solidFill>
                  <a:srgbClr val="0000FF"/>
                </a:solidFill>
                <a:latin typeface="Arial" charset="0"/>
              </a:rPr>
              <a:t>khỏe.</a:t>
            </a:r>
          </a:p>
          <a:p>
            <a:pPr indent="-457200" algn="just" eaLnBrk="1" hangingPunct="1">
              <a:lnSpc>
                <a:spcPct val="114000"/>
              </a:lnSpc>
              <a:spcBef>
                <a:spcPts val="1000"/>
              </a:spcBef>
              <a:spcAft>
                <a:spcPts val="0"/>
              </a:spcAft>
              <a:buClr>
                <a:srgbClr val="FF0000"/>
              </a:buClr>
              <a:buFont typeface="+mj-lt"/>
              <a:buAutoNum type="arabicPeriod"/>
              <a:defRPr/>
            </a:pPr>
            <a:r>
              <a:rPr lang="en-US" sz="2400" b="1" kern="0" smtClean="0">
                <a:solidFill>
                  <a:srgbClr val="FF0000"/>
                </a:solidFill>
                <a:latin typeface="Arial" charset="0"/>
              </a:rPr>
              <a:t>D</a:t>
            </a:r>
            <a:r>
              <a:rPr lang="vi-VN" sz="2400" b="1" kern="0">
                <a:solidFill>
                  <a:srgbClr val="FF0000"/>
                </a:solidFill>
                <a:latin typeface="Arial" charset="0"/>
              </a:rPr>
              <a:t>ịch vụ li</a:t>
            </a:r>
            <a:r>
              <a:rPr lang="en-US" sz="2400" b="1" kern="0">
                <a:solidFill>
                  <a:srgbClr val="FF0000"/>
                </a:solidFill>
                <a:latin typeface="Arial" charset="0"/>
              </a:rPr>
              <a:t>ên quan khác ph</a:t>
            </a:r>
            <a:r>
              <a:rPr lang="vi-VN" sz="2400" b="1" kern="0">
                <a:solidFill>
                  <a:srgbClr val="FF0000"/>
                </a:solidFill>
                <a:latin typeface="Arial" charset="0"/>
              </a:rPr>
              <a:t>ục vụ kh</a:t>
            </a:r>
            <a:r>
              <a:rPr lang="en-US" sz="2400" b="1" kern="0">
                <a:solidFill>
                  <a:srgbClr val="FF0000"/>
                </a:solidFill>
                <a:latin typeface="Arial" charset="0"/>
              </a:rPr>
              <a:t>ách du l</a:t>
            </a:r>
            <a:r>
              <a:rPr lang="vi-VN" sz="2400" b="1" kern="0" smtClean="0">
                <a:solidFill>
                  <a:srgbClr val="FF0000"/>
                </a:solidFill>
                <a:latin typeface="Arial" charset="0"/>
              </a:rPr>
              <a:t>ịch</a:t>
            </a:r>
            <a:r>
              <a:rPr lang="en-US" sz="2400" b="1" kern="0" smtClean="0">
                <a:solidFill>
                  <a:srgbClr val="FF0000"/>
                </a:solidFill>
                <a:latin typeface="Arial" charset="0"/>
              </a:rPr>
              <a:t>.</a:t>
            </a:r>
            <a:endParaRPr lang="en-US" sz="2400" b="1" kern="0">
              <a:solidFill>
                <a:srgbClr val="FF0000"/>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8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54. Các loại dịch vụ du lịch khác</a:t>
            </a:r>
          </a:p>
        </p:txBody>
      </p:sp>
    </p:spTree>
    <p:extLst>
      <p:ext uri="{BB962C8B-B14F-4D97-AF65-F5344CB8AC3E}">
        <p14:creationId xmlns:p14="http://schemas.microsoft.com/office/powerpoint/2010/main" val="1305396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600" b="1">
                <a:solidFill>
                  <a:srgbClr val="FF0000"/>
                </a:solidFill>
                <a:latin typeface="Arial" panose="020B0604020202020204" pitchFamily="34" charset="0"/>
                <a:cs typeface="Arial" panose="020B0604020202020204" pitchFamily="34" charset="0"/>
              </a:rPr>
              <a:t>CHƯƠNG VI. HƯỚNG DẪN VIÊN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2000"/>
              </a:lnSpc>
              <a:spcBef>
                <a:spcPts val="1000"/>
              </a:spcBef>
              <a:spcAft>
                <a:spcPts val="0"/>
              </a:spcAft>
              <a:buClr>
                <a:srgbClr val="FF0000"/>
              </a:buClr>
              <a:buFont typeface="Wingdings" panose="05000000000000000000"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58. Hướng dẫn viên du lịch, thẻ hướng dẫn viên du </a:t>
            </a:r>
            <a:r>
              <a:rPr lang="en-US" sz="2100" b="1" kern="0" smtClean="0">
                <a:solidFill>
                  <a:srgbClr val="FF0066"/>
                </a:solidFill>
                <a:latin typeface="Arial" charset="0"/>
              </a:rPr>
              <a:t>lịch</a:t>
            </a:r>
          </a:p>
          <a:p>
            <a:pPr indent="-457200" algn="just" eaLnBrk="1" hangingPunct="1">
              <a:lnSpc>
                <a:spcPct val="112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Hư</a:t>
            </a:r>
            <a:r>
              <a:rPr lang="vi-VN" sz="2100" b="1" kern="0">
                <a:solidFill>
                  <a:srgbClr val="0000FF"/>
                </a:solidFill>
                <a:latin typeface="Arial" charset="0"/>
              </a:rPr>
              <a:t>ớng dẫn vi</a:t>
            </a:r>
            <a:r>
              <a:rPr lang="en-US" sz="2100" b="1" kern="0">
                <a:solidFill>
                  <a:srgbClr val="0000FF"/>
                </a:solidFill>
                <a:latin typeface="Arial" charset="0"/>
              </a:rPr>
              <a:t>ên du l</a:t>
            </a:r>
            <a:r>
              <a:rPr lang="vi-VN" sz="2100" b="1" kern="0">
                <a:solidFill>
                  <a:srgbClr val="0000FF"/>
                </a:solidFill>
                <a:latin typeface="Arial" charset="0"/>
              </a:rPr>
              <a:t>ịch bao gồm hướng dẫn vi</a:t>
            </a:r>
            <a:r>
              <a:rPr lang="en-US" sz="2100" b="1" kern="0">
                <a:solidFill>
                  <a:srgbClr val="0000FF"/>
                </a:solidFill>
                <a:latin typeface="Arial" charset="0"/>
              </a:rPr>
              <a:t>ên du l</a:t>
            </a:r>
            <a:r>
              <a:rPr lang="vi-VN" sz="2100" b="1" kern="0">
                <a:solidFill>
                  <a:srgbClr val="0000FF"/>
                </a:solidFill>
                <a:latin typeface="Arial" charset="0"/>
              </a:rPr>
              <a:t>ịch quốc tế, hướng dẫn vi</a:t>
            </a:r>
            <a:r>
              <a:rPr lang="en-US" sz="2100" b="1" kern="0">
                <a:solidFill>
                  <a:srgbClr val="0000FF"/>
                </a:solidFill>
                <a:latin typeface="Arial" charset="0"/>
              </a:rPr>
              <a:t>ên du l</a:t>
            </a:r>
            <a:r>
              <a:rPr lang="vi-VN" sz="2100" b="1" kern="0">
                <a:solidFill>
                  <a:srgbClr val="0000FF"/>
                </a:solidFill>
                <a:latin typeface="Arial" charset="0"/>
              </a:rPr>
              <a:t>ịch nội địa v</a:t>
            </a:r>
            <a:r>
              <a:rPr lang="en-US" sz="2100" b="1" kern="0">
                <a:solidFill>
                  <a:srgbClr val="0000FF"/>
                </a:solidFill>
                <a:latin typeface="Arial" charset="0"/>
              </a:rPr>
              <a:t>à hư</a:t>
            </a:r>
            <a:r>
              <a:rPr lang="vi-VN" sz="2100" b="1" kern="0">
                <a:solidFill>
                  <a:srgbClr val="0000FF"/>
                </a:solidFill>
                <a:latin typeface="Arial" charset="0"/>
              </a:rPr>
              <a:t>ớng dẫn vi</a:t>
            </a:r>
            <a:r>
              <a:rPr lang="en-US" sz="2100" b="1" kern="0">
                <a:solidFill>
                  <a:srgbClr val="0000FF"/>
                </a:solidFill>
                <a:latin typeface="Arial" charset="0"/>
              </a:rPr>
              <a:t>ên du l</a:t>
            </a:r>
            <a:r>
              <a:rPr lang="vi-VN" sz="2100" b="1" kern="0">
                <a:solidFill>
                  <a:srgbClr val="0000FF"/>
                </a:solidFill>
                <a:latin typeface="Arial" charset="0"/>
              </a:rPr>
              <a:t>ịch </a:t>
            </a:r>
            <a:r>
              <a:rPr lang="en-US" sz="2100" b="1" kern="0" smtClean="0">
                <a:solidFill>
                  <a:srgbClr val="0000FF"/>
                </a:solidFill>
                <a:latin typeface="Arial" charset="0"/>
              </a:rPr>
              <a:t/>
            </a:r>
            <a:br>
              <a:rPr lang="en-US" sz="2100" b="1" kern="0" smtClean="0">
                <a:solidFill>
                  <a:srgbClr val="0000FF"/>
                </a:solidFill>
                <a:latin typeface="Arial" charset="0"/>
              </a:rPr>
            </a:br>
            <a:r>
              <a:rPr lang="vi-VN" sz="2100" b="1" kern="0" smtClean="0">
                <a:solidFill>
                  <a:srgbClr val="0000FF"/>
                </a:solidFill>
                <a:latin typeface="Arial" charset="0"/>
              </a:rPr>
              <a:t>tại điểm.</a:t>
            </a:r>
            <a:endParaRPr lang="en-US" sz="2100" b="1" kern="0" smtClean="0">
              <a:solidFill>
                <a:srgbClr val="0000FF"/>
              </a:solidFill>
              <a:latin typeface="Arial" charset="0"/>
            </a:endParaRPr>
          </a:p>
          <a:p>
            <a:pPr indent="-457200" algn="just" eaLnBrk="1" hangingPunct="1">
              <a:lnSpc>
                <a:spcPct val="112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Ph</a:t>
            </a:r>
            <a:r>
              <a:rPr lang="vi-VN" sz="2100" b="1" kern="0">
                <a:solidFill>
                  <a:srgbClr val="0000FF"/>
                </a:solidFill>
                <a:latin typeface="Arial" charset="0"/>
              </a:rPr>
              <a:t>ạm vi h</a:t>
            </a:r>
            <a:r>
              <a:rPr lang="en-US" sz="2100" b="1" kern="0">
                <a:solidFill>
                  <a:srgbClr val="0000FF"/>
                </a:solidFill>
                <a:latin typeface="Arial" charset="0"/>
              </a:rPr>
              <a:t>ành ngh</a:t>
            </a:r>
            <a:r>
              <a:rPr lang="vi-VN" sz="2100" b="1" kern="0">
                <a:solidFill>
                  <a:srgbClr val="0000FF"/>
                </a:solidFill>
                <a:latin typeface="Arial" charset="0"/>
              </a:rPr>
              <a:t>ề của hướng dẫn vi</a:t>
            </a:r>
            <a:r>
              <a:rPr lang="en-US" sz="2100" b="1" kern="0">
                <a:solidFill>
                  <a:srgbClr val="0000FF"/>
                </a:solidFill>
                <a:latin typeface="Arial" charset="0"/>
              </a:rPr>
              <a:t>ên du l</a:t>
            </a:r>
            <a:r>
              <a:rPr lang="vi-VN" sz="2100" b="1" kern="0">
                <a:solidFill>
                  <a:srgbClr val="0000FF"/>
                </a:solidFill>
                <a:latin typeface="Arial" charset="0"/>
              </a:rPr>
              <a:t>ịch được quy định như </a:t>
            </a:r>
            <a:r>
              <a:rPr lang="vi-VN" sz="2100" b="1" kern="0" smtClean="0">
                <a:solidFill>
                  <a:srgbClr val="0000FF"/>
                </a:solidFill>
                <a:latin typeface="Arial" charset="0"/>
              </a:rPr>
              <a:t>sau:</a:t>
            </a:r>
            <a:endParaRPr lang="en-US" sz="2100" b="1" kern="0" smtClean="0">
              <a:solidFill>
                <a:srgbClr val="0000FF"/>
              </a:solidFill>
              <a:latin typeface="Arial" charset="0"/>
            </a:endParaRPr>
          </a:p>
          <a:p>
            <a:pPr indent="-457200" algn="just" eaLnBrk="1" hangingPunct="1">
              <a:lnSpc>
                <a:spcPct val="112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Hư</a:t>
            </a:r>
            <a:r>
              <a:rPr lang="vi-VN" sz="2100" b="1" kern="0">
                <a:solidFill>
                  <a:srgbClr val="0000FF"/>
                </a:solidFill>
                <a:latin typeface="Arial" charset="0"/>
              </a:rPr>
              <a:t>ớng dẫn vi</a:t>
            </a:r>
            <a:r>
              <a:rPr lang="en-US" sz="2100" b="1" kern="0">
                <a:solidFill>
                  <a:srgbClr val="0000FF"/>
                </a:solidFill>
                <a:latin typeface="Arial" charset="0"/>
              </a:rPr>
              <a:t>ên du l</a:t>
            </a:r>
            <a:r>
              <a:rPr lang="vi-VN" sz="2100" b="1" kern="0">
                <a:solidFill>
                  <a:srgbClr val="0000FF"/>
                </a:solidFill>
                <a:latin typeface="Arial" charset="0"/>
              </a:rPr>
              <a:t>ịch quốc tế được hướng dẫn cho kh</a:t>
            </a:r>
            <a:r>
              <a:rPr lang="en-US" sz="2100" b="1" kern="0">
                <a:solidFill>
                  <a:srgbClr val="0000FF"/>
                </a:solidFill>
                <a:latin typeface="Arial" charset="0"/>
              </a:rPr>
              <a:t>ách du l</a:t>
            </a:r>
            <a:r>
              <a:rPr lang="vi-VN" sz="2100" b="1" kern="0">
                <a:solidFill>
                  <a:srgbClr val="0000FF"/>
                </a:solidFill>
                <a:latin typeface="Arial" charset="0"/>
              </a:rPr>
              <a:t>ịch nội địa, kh</a:t>
            </a:r>
            <a:r>
              <a:rPr lang="en-US" sz="2100" b="1" kern="0">
                <a:solidFill>
                  <a:srgbClr val="0000FF"/>
                </a:solidFill>
                <a:latin typeface="Arial" charset="0"/>
              </a:rPr>
              <a:t>ách du l</a:t>
            </a:r>
            <a:r>
              <a:rPr lang="vi-VN" sz="2100" b="1" kern="0">
                <a:solidFill>
                  <a:srgbClr val="0000FF"/>
                </a:solidFill>
                <a:latin typeface="Arial" charset="0"/>
              </a:rPr>
              <a:t>ịch quốc tế đến Việt Nam trong phạm vi to</a:t>
            </a:r>
            <a:r>
              <a:rPr lang="en-US" sz="2100" b="1" kern="0">
                <a:solidFill>
                  <a:srgbClr val="0000FF"/>
                </a:solidFill>
                <a:latin typeface="Arial" charset="0"/>
              </a:rPr>
              <a:t>àn qu</a:t>
            </a:r>
            <a:r>
              <a:rPr lang="vi-VN" sz="2100" b="1" kern="0">
                <a:solidFill>
                  <a:srgbClr val="0000FF"/>
                </a:solidFill>
                <a:latin typeface="Arial" charset="0"/>
              </a:rPr>
              <a:t>ốc v</a:t>
            </a:r>
            <a:r>
              <a:rPr lang="en-US" sz="2100" b="1" kern="0">
                <a:solidFill>
                  <a:srgbClr val="0000FF"/>
                </a:solidFill>
                <a:latin typeface="Arial" charset="0"/>
              </a:rPr>
              <a:t>à đưa khách du l</a:t>
            </a:r>
            <a:r>
              <a:rPr lang="vi-VN" sz="2100" b="1" kern="0">
                <a:solidFill>
                  <a:srgbClr val="0000FF"/>
                </a:solidFill>
                <a:latin typeface="Arial" charset="0"/>
              </a:rPr>
              <a:t>ịch ra nước ngo</a:t>
            </a:r>
            <a:r>
              <a:rPr lang="en-US" sz="2100" b="1" kern="0" smtClean="0">
                <a:solidFill>
                  <a:srgbClr val="0000FF"/>
                </a:solidFill>
                <a:latin typeface="Arial" charset="0"/>
              </a:rPr>
              <a:t>ài;</a:t>
            </a:r>
          </a:p>
          <a:p>
            <a:pPr indent="-457200" algn="just" eaLnBrk="1" hangingPunct="1">
              <a:lnSpc>
                <a:spcPct val="112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Hư</a:t>
            </a:r>
            <a:r>
              <a:rPr lang="vi-VN" sz="2100" b="1" kern="0">
                <a:solidFill>
                  <a:srgbClr val="0000FF"/>
                </a:solidFill>
                <a:latin typeface="Arial" charset="0"/>
              </a:rPr>
              <a:t>ớng dẫn vi</a:t>
            </a:r>
            <a:r>
              <a:rPr lang="en-US" sz="2100" b="1" kern="0">
                <a:solidFill>
                  <a:srgbClr val="0000FF"/>
                </a:solidFill>
                <a:latin typeface="Arial" charset="0"/>
              </a:rPr>
              <a:t>ên du l</a:t>
            </a:r>
            <a:r>
              <a:rPr lang="vi-VN" sz="2100" b="1" kern="0">
                <a:solidFill>
                  <a:srgbClr val="0000FF"/>
                </a:solidFill>
                <a:latin typeface="Arial" charset="0"/>
              </a:rPr>
              <a:t>ịch nội địa được hướng dẫn cho kh</a:t>
            </a:r>
            <a:r>
              <a:rPr lang="en-US" sz="2100" b="1" kern="0">
                <a:solidFill>
                  <a:srgbClr val="0000FF"/>
                </a:solidFill>
                <a:latin typeface="Arial" charset="0"/>
              </a:rPr>
              <a:t>ách du l</a:t>
            </a:r>
            <a:r>
              <a:rPr lang="vi-VN" sz="2100" b="1" kern="0">
                <a:solidFill>
                  <a:srgbClr val="0000FF"/>
                </a:solidFill>
                <a:latin typeface="Arial" charset="0"/>
              </a:rPr>
              <a:t>ịch nội địa l</a:t>
            </a:r>
            <a:r>
              <a:rPr lang="en-US" sz="2100" b="1" kern="0">
                <a:solidFill>
                  <a:srgbClr val="0000FF"/>
                </a:solidFill>
                <a:latin typeface="Arial" charset="0"/>
              </a:rPr>
              <a:t>à công dân Vi</a:t>
            </a:r>
            <a:r>
              <a:rPr lang="vi-VN" sz="2100" b="1" kern="0">
                <a:solidFill>
                  <a:srgbClr val="0000FF"/>
                </a:solidFill>
                <a:latin typeface="Arial" charset="0"/>
              </a:rPr>
              <a:t>ệt Nam trong phạm </a:t>
            </a:r>
            <a:r>
              <a:rPr lang="vi-VN" sz="2100" b="1" kern="0" smtClean="0">
                <a:solidFill>
                  <a:srgbClr val="0000FF"/>
                </a:solidFill>
                <a:latin typeface="Arial" charset="0"/>
              </a:rPr>
              <a:t>vi to</a:t>
            </a:r>
            <a:r>
              <a:rPr lang="en-US" sz="2100" b="1" kern="0">
                <a:solidFill>
                  <a:srgbClr val="0000FF"/>
                </a:solidFill>
                <a:latin typeface="Arial" charset="0"/>
              </a:rPr>
              <a:t>àn qu</a:t>
            </a:r>
            <a:r>
              <a:rPr lang="vi-VN" sz="2100" b="1" kern="0" smtClean="0">
                <a:solidFill>
                  <a:srgbClr val="0000FF"/>
                </a:solidFill>
                <a:latin typeface="Arial" charset="0"/>
              </a:rPr>
              <a:t>ốc;</a:t>
            </a:r>
            <a:endParaRPr lang="en-US" sz="2100" b="1" kern="0" smtClean="0">
              <a:solidFill>
                <a:srgbClr val="0000FF"/>
              </a:solidFill>
              <a:latin typeface="Arial" charset="0"/>
            </a:endParaRPr>
          </a:p>
          <a:p>
            <a:pPr indent="-457200" algn="just" eaLnBrk="1" hangingPunct="1">
              <a:lnSpc>
                <a:spcPct val="112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Hư</a:t>
            </a:r>
            <a:r>
              <a:rPr lang="vi-VN" sz="2100" b="1" kern="0">
                <a:solidFill>
                  <a:srgbClr val="0000FF"/>
                </a:solidFill>
                <a:latin typeface="Arial" charset="0"/>
              </a:rPr>
              <a:t>ớng dẫn vi</a:t>
            </a:r>
            <a:r>
              <a:rPr lang="en-US" sz="2100" b="1" kern="0">
                <a:solidFill>
                  <a:srgbClr val="0000FF"/>
                </a:solidFill>
                <a:latin typeface="Arial" charset="0"/>
              </a:rPr>
              <a:t>ên du l</a:t>
            </a:r>
            <a:r>
              <a:rPr lang="vi-VN" sz="2100" b="1" kern="0">
                <a:solidFill>
                  <a:srgbClr val="0000FF"/>
                </a:solidFill>
                <a:latin typeface="Arial" charset="0"/>
              </a:rPr>
              <a:t>ịch tại điểm được hướng dẫn cho kh</a:t>
            </a:r>
            <a:r>
              <a:rPr lang="en-US" sz="2100" b="1" kern="0">
                <a:solidFill>
                  <a:srgbClr val="0000FF"/>
                </a:solidFill>
                <a:latin typeface="Arial" charset="0"/>
              </a:rPr>
              <a:t>ách du l</a:t>
            </a:r>
            <a:r>
              <a:rPr lang="vi-VN" sz="2100" b="1" kern="0">
                <a:solidFill>
                  <a:srgbClr val="0000FF"/>
                </a:solidFill>
                <a:latin typeface="Arial" charset="0"/>
              </a:rPr>
              <a:t>ịch trong phạm vi khu du lịch, điểm du lịch</a:t>
            </a:r>
            <a:r>
              <a:rPr lang="vi-VN" sz="2100" b="1" kern="0" smtClean="0">
                <a:solidFill>
                  <a:srgbClr val="0000FF"/>
                </a:solidFill>
                <a:latin typeface="Arial" charset="0"/>
              </a:rPr>
              <a:t>.</a:t>
            </a:r>
            <a:endParaRPr lang="en-US" sz="2100" b="1" kern="0" smtClean="0">
              <a:solidFill>
                <a:srgbClr val="FF0066"/>
              </a:solidFill>
              <a:latin typeface="Arial" charset="0"/>
            </a:endParaRPr>
          </a:p>
        </p:txBody>
      </p:sp>
    </p:spTree>
    <p:extLst>
      <p:ext uri="{BB962C8B-B14F-4D97-AF65-F5344CB8AC3E}">
        <p14:creationId xmlns:p14="http://schemas.microsoft.com/office/powerpoint/2010/main" val="2182747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2000"/>
              </a:lnSpc>
              <a:spcBef>
                <a:spcPts val="1000"/>
              </a:spcBef>
              <a:spcAft>
                <a:spcPts val="0"/>
              </a:spcAft>
              <a:defRPr/>
            </a:pPr>
            <a:r>
              <a:rPr lang="en-US" sz="2400" b="1" smtClean="0">
                <a:solidFill>
                  <a:srgbClr val="FF0066"/>
                </a:solidFill>
                <a:latin typeface="Arial" charset="0"/>
              </a:rPr>
              <a:t>Điều </a:t>
            </a:r>
            <a:r>
              <a:rPr lang="en-US" sz="2400" b="1">
                <a:solidFill>
                  <a:srgbClr val="FF0066"/>
                </a:solidFill>
                <a:latin typeface="Arial" charset="0"/>
              </a:rPr>
              <a:t>58. Hướng dẫn viên du lịch, thẻ hướng dẫn </a:t>
            </a:r>
            <a:r>
              <a:rPr lang="en-US" sz="2400" b="1" smtClean="0">
                <a:solidFill>
                  <a:srgbClr val="FF0066"/>
                </a:solidFill>
                <a:latin typeface="Arial" charset="0"/>
              </a:rPr>
              <a:t>viên</a:t>
            </a:r>
            <a:br>
              <a:rPr lang="en-US" sz="2400" b="1" smtClean="0">
                <a:solidFill>
                  <a:srgbClr val="FF0066"/>
                </a:solidFill>
                <a:latin typeface="Arial" charset="0"/>
              </a:rPr>
            </a:br>
            <a:r>
              <a:rPr lang="en-US" sz="2400" b="1" smtClean="0">
                <a:solidFill>
                  <a:srgbClr val="FF0066"/>
                </a:solidFill>
                <a:latin typeface="Arial" charset="0"/>
              </a:rPr>
              <a:t>du </a:t>
            </a:r>
            <a:r>
              <a:rPr lang="en-US" sz="2400" b="1">
                <a:solidFill>
                  <a:srgbClr val="FF0066"/>
                </a:solidFill>
                <a:latin typeface="Arial" charset="0"/>
              </a:rPr>
              <a:t>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startAt="3"/>
              <a:defRPr/>
            </a:pPr>
            <a:r>
              <a:rPr lang="en-US" sz="2000" b="1" kern="0" smtClean="0">
                <a:solidFill>
                  <a:srgbClr val="0000FF"/>
                </a:solidFill>
                <a:latin typeface="Arial" charset="0"/>
              </a:rPr>
              <a:t>Điều </a:t>
            </a:r>
            <a:r>
              <a:rPr lang="en-US" sz="2000" b="1" kern="0">
                <a:solidFill>
                  <a:srgbClr val="0000FF"/>
                </a:solidFill>
                <a:latin typeface="Arial" charset="0"/>
              </a:rPr>
              <a:t>kiện hành nghề của hướng dẫn viên du lịch bao </a:t>
            </a:r>
            <a:r>
              <a:rPr lang="en-US" sz="2000" b="1" kern="0" smtClean="0">
                <a:solidFill>
                  <a:srgbClr val="0000FF"/>
                </a:solidFill>
                <a:latin typeface="Arial" charset="0"/>
              </a:rPr>
              <a:t>gồm:</a:t>
            </a: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FF0066"/>
                </a:solidFill>
                <a:latin typeface="Arial" charset="0"/>
              </a:rPr>
              <a:t>Có </a:t>
            </a:r>
            <a:r>
              <a:rPr lang="en-US" sz="2000" b="1" kern="0">
                <a:solidFill>
                  <a:srgbClr val="FF0066"/>
                </a:solidFill>
                <a:latin typeface="Arial" charset="0"/>
              </a:rPr>
              <a:t>th</a:t>
            </a:r>
            <a:r>
              <a:rPr lang="vi-VN" sz="2000" b="1" kern="0">
                <a:solidFill>
                  <a:srgbClr val="FF0066"/>
                </a:solidFill>
                <a:latin typeface="Arial" charset="0"/>
              </a:rPr>
              <a:t>ẻ</a:t>
            </a:r>
            <a:r>
              <a:rPr lang="vi-VN" sz="2000" b="1" kern="0">
                <a:solidFill>
                  <a:srgbClr val="0000FF"/>
                </a:solidFill>
                <a:latin typeface="Arial" charset="0"/>
              </a:rPr>
              <a:t> hướng dẫn vi</a:t>
            </a:r>
            <a:r>
              <a:rPr lang="en-US" sz="2000" b="1" kern="0">
                <a:solidFill>
                  <a:srgbClr val="0000FF"/>
                </a:solidFill>
                <a:latin typeface="Arial" charset="0"/>
              </a:rPr>
              <a:t>ên du l</a:t>
            </a:r>
            <a:r>
              <a:rPr lang="vi-VN" sz="2000" b="1" kern="0" smtClean="0">
                <a:solidFill>
                  <a:srgbClr val="0000FF"/>
                </a:solidFill>
                <a:latin typeface="Arial" charset="0"/>
              </a:rPr>
              <a:t>ịch;</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FF0066"/>
                </a:solidFill>
                <a:latin typeface="Arial" charset="0"/>
              </a:rPr>
              <a:t>Có </a:t>
            </a:r>
            <a:r>
              <a:rPr lang="en-US" sz="2000" b="1" kern="0">
                <a:solidFill>
                  <a:srgbClr val="FF0066"/>
                </a:solidFill>
                <a:latin typeface="Arial" charset="0"/>
              </a:rPr>
              <a:t>h</a:t>
            </a:r>
            <a:r>
              <a:rPr lang="vi-VN" sz="2000" b="1" kern="0">
                <a:solidFill>
                  <a:srgbClr val="FF0066"/>
                </a:solidFill>
                <a:latin typeface="Arial" charset="0"/>
              </a:rPr>
              <a:t>ợp đồng lao động</a:t>
            </a:r>
            <a:r>
              <a:rPr lang="vi-VN" sz="2000" b="1" kern="0">
                <a:solidFill>
                  <a:srgbClr val="0000FF"/>
                </a:solidFill>
                <a:latin typeface="Arial" charset="0"/>
              </a:rPr>
              <a:t> với doanh nghiệp kinh doanh dịch vụ lữ h</a:t>
            </a:r>
            <a:r>
              <a:rPr lang="en-US" sz="2000" b="1" kern="0">
                <a:solidFill>
                  <a:srgbClr val="0000FF"/>
                </a:solidFill>
                <a:latin typeface="Arial" charset="0"/>
              </a:rPr>
              <a:t>ành, doanh nghi</a:t>
            </a:r>
            <a:r>
              <a:rPr lang="vi-VN" sz="2000" b="1" kern="0">
                <a:solidFill>
                  <a:srgbClr val="0000FF"/>
                </a:solidFill>
                <a:latin typeface="Arial" charset="0"/>
              </a:rPr>
              <a:t>ệp cung cấp dịch vụ hướng dẫn du lịch hoặc l</a:t>
            </a:r>
            <a:r>
              <a:rPr lang="en-US" sz="2000" b="1" kern="0">
                <a:solidFill>
                  <a:srgbClr val="0000FF"/>
                </a:solidFill>
                <a:latin typeface="Arial" charset="0"/>
              </a:rPr>
              <a:t>à h</a:t>
            </a:r>
            <a:r>
              <a:rPr lang="vi-VN" sz="2000" b="1" kern="0">
                <a:solidFill>
                  <a:srgbClr val="0000FF"/>
                </a:solidFill>
                <a:latin typeface="Arial" charset="0"/>
              </a:rPr>
              <a:t>ội vi</a:t>
            </a:r>
            <a:r>
              <a:rPr lang="en-US" sz="2000" b="1" kern="0">
                <a:solidFill>
                  <a:srgbClr val="0000FF"/>
                </a:solidFill>
                <a:latin typeface="Arial" charset="0"/>
              </a:rPr>
              <a:t>ên c</a:t>
            </a:r>
            <a:r>
              <a:rPr lang="vi-VN" sz="2000" b="1" kern="0">
                <a:solidFill>
                  <a:srgbClr val="0000FF"/>
                </a:solidFill>
                <a:latin typeface="Arial" charset="0"/>
              </a:rPr>
              <a:t>ủa tổ chức x</a:t>
            </a:r>
            <a:r>
              <a:rPr lang="en-US" sz="2000" b="1" kern="0">
                <a:solidFill>
                  <a:srgbClr val="0000FF"/>
                </a:solidFill>
                <a:latin typeface="Arial" charset="0"/>
              </a:rPr>
              <a:t>ã h</a:t>
            </a:r>
            <a:r>
              <a:rPr lang="vi-VN" sz="2000" b="1" kern="0">
                <a:solidFill>
                  <a:srgbClr val="0000FF"/>
                </a:solidFill>
                <a:latin typeface="Arial" charset="0"/>
              </a:rPr>
              <a:t>ội - nghề nghiệp về hướng dẫn du lịch đối với hướng dẫn vi</a:t>
            </a:r>
            <a:r>
              <a:rPr lang="en-US" sz="2000" b="1" kern="0">
                <a:solidFill>
                  <a:srgbClr val="0000FF"/>
                </a:solidFill>
                <a:latin typeface="Arial" charset="0"/>
              </a:rPr>
              <a:t>ên du l</a:t>
            </a:r>
            <a:r>
              <a:rPr lang="vi-VN" sz="2000" b="1" kern="0">
                <a:solidFill>
                  <a:srgbClr val="0000FF"/>
                </a:solidFill>
                <a:latin typeface="Arial" charset="0"/>
              </a:rPr>
              <a:t>ịch quốc tế v</a:t>
            </a:r>
            <a:r>
              <a:rPr lang="en-US" sz="2000" b="1" kern="0">
                <a:solidFill>
                  <a:srgbClr val="0000FF"/>
                </a:solidFill>
                <a:latin typeface="Arial" charset="0"/>
              </a:rPr>
              <a:t>à hư</a:t>
            </a:r>
            <a:r>
              <a:rPr lang="vi-VN" sz="2000" b="1" kern="0">
                <a:solidFill>
                  <a:srgbClr val="0000FF"/>
                </a:solidFill>
                <a:latin typeface="Arial" charset="0"/>
              </a:rPr>
              <a:t>ớng dẫn vi</a:t>
            </a:r>
            <a:r>
              <a:rPr lang="en-US" sz="2000" b="1" kern="0">
                <a:solidFill>
                  <a:srgbClr val="0000FF"/>
                </a:solidFill>
                <a:latin typeface="Arial" charset="0"/>
              </a:rPr>
              <a:t>ên du l</a:t>
            </a:r>
            <a:r>
              <a:rPr lang="vi-VN" sz="2000" b="1" kern="0">
                <a:solidFill>
                  <a:srgbClr val="0000FF"/>
                </a:solidFill>
                <a:latin typeface="Arial" charset="0"/>
              </a:rPr>
              <a:t>ịch nội </a:t>
            </a:r>
            <a:r>
              <a:rPr lang="vi-VN" sz="2000" b="1" kern="0" smtClean="0">
                <a:solidFill>
                  <a:srgbClr val="0000FF"/>
                </a:solidFill>
                <a:latin typeface="Arial" charset="0"/>
              </a:rPr>
              <a:t>địa;</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FF0066"/>
                </a:solidFill>
                <a:latin typeface="Arial" charset="0"/>
              </a:rPr>
              <a:t>Có </a:t>
            </a:r>
            <a:r>
              <a:rPr lang="en-US" sz="2000" b="1" kern="0">
                <a:solidFill>
                  <a:srgbClr val="FF0066"/>
                </a:solidFill>
                <a:latin typeface="Arial" charset="0"/>
              </a:rPr>
              <a:t>h</a:t>
            </a:r>
            <a:r>
              <a:rPr lang="vi-VN" sz="2000" b="1" kern="0">
                <a:solidFill>
                  <a:srgbClr val="FF0066"/>
                </a:solidFill>
                <a:latin typeface="Arial" charset="0"/>
              </a:rPr>
              <a:t>ợp đồng hướng dẫn</a:t>
            </a:r>
            <a:r>
              <a:rPr lang="vi-VN" sz="2000" b="1" kern="0">
                <a:solidFill>
                  <a:srgbClr val="0000FF"/>
                </a:solidFill>
                <a:latin typeface="Arial" charset="0"/>
              </a:rPr>
              <a:t> với doanh nghiệp kinh doanh dịch vụ lữ h</a:t>
            </a:r>
            <a:r>
              <a:rPr lang="en-US" sz="2000" b="1" kern="0">
                <a:solidFill>
                  <a:srgbClr val="0000FF"/>
                </a:solidFill>
                <a:latin typeface="Arial" charset="0"/>
              </a:rPr>
              <a:t>ành ho</a:t>
            </a:r>
            <a:r>
              <a:rPr lang="vi-VN" sz="2000" b="1" kern="0">
                <a:solidFill>
                  <a:srgbClr val="0000FF"/>
                </a:solidFill>
                <a:latin typeface="Arial" charset="0"/>
              </a:rPr>
              <a:t>ặc văn bản ph</a:t>
            </a:r>
            <a:r>
              <a:rPr lang="en-US" sz="2000" b="1" kern="0">
                <a:solidFill>
                  <a:srgbClr val="0000FF"/>
                </a:solidFill>
                <a:latin typeface="Arial" charset="0"/>
              </a:rPr>
              <a:t>ân công hư</a:t>
            </a:r>
            <a:r>
              <a:rPr lang="vi-VN" sz="2000" b="1" kern="0">
                <a:solidFill>
                  <a:srgbClr val="0000FF"/>
                </a:solidFill>
                <a:latin typeface="Arial" charset="0"/>
              </a:rPr>
              <a:t>ớng dẫn theo chương tr</a:t>
            </a:r>
            <a:r>
              <a:rPr lang="en-US" sz="2000" b="1" kern="0">
                <a:solidFill>
                  <a:srgbClr val="0000FF"/>
                </a:solidFill>
                <a:latin typeface="Arial" charset="0"/>
              </a:rPr>
              <a:t>ình du l</a:t>
            </a:r>
            <a:r>
              <a:rPr lang="vi-VN" sz="2000" b="1" kern="0">
                <a:solidFill>
                  <a:srgbClr val="0000FF"/>
                </a:solidFill>
                <a:latin typeface="Arial" charset="0"/>
              </a:rPr>
              <a:t>ịch; đối với hướng dẫn vi</a:t>
            </a:r>
            <a:r>
              <a:rPr lang="en-US" sz="2000" b="1" kern="0">
                <a:solidFill>
                  <a:srgbClr val="0000FF"/>
                </a:solidFill>
                <a:latin typeface="Arial" charset="0"/>
              </a:rPr>
              <a:t>ên du l</a:t>
            </a:r>
            <a:r>
              <a:rPr lang="vi-VN" sz="2000" b="1" kern="0">
                <a:solidFill>
                  <a:srgbClr val="0000FF"/>
                </a:solidFill>
                <a:latin typeface="Arial" charset="0"/>
              </a:rPr>
              <a:t>ịch tại điểm, phải c</a:t>
            </a:r>
            <a:r>
              <a:rPr lang="en-US" sz="2000" b="1" kern="0">
                <a:solidFill>
                  <a:srgbClr val="0000FF"/>
                </a:solidFill>
                <a:latin typeface="Arial" charset="0"/>
              </a:rPr>
              <a:t>ó phân công c</a:t>
            </a:r>
            <a:r>
              <a:rPr lang="vi-VN" sz="2000" b="1" kern="0">
                <a:solidFill>
                  <a:srgbClr val="0000FF"/>
                </a:solidFill>
                <a:latin typeface="Arial" charset="0"/>
              </a:rPr>
              <a:t>ủa tổ chức, c</a:t>
            </a:r>
            <a:r>
              <a:rPr lang="en-US" sz="2000" b="1" kern="0">
                <a:solidFill>
                  <a:srgbClr val="0000FF"/>
                </a:solidFill>
                <a:latin typeface="Arial" charset="0"/>
              </a:rPr>
              <a:t>á nhân qu</a:t>
            </a:r>
            <a:r>
              <a:rPr lang="vi-VN" sz="2000" b="1" kern="0">
                <a:solidFill>
                  <a:srgbClr val="0000FF"/>
                </a:solidFill>
                <a:latin typeface="Arial" charset="0"/>
              </a:rPr>
              <a:t>ản l</a:t>
            </a:r>
            <a:r>
              <a:rPr lang="en-US" sz="2000" b="1" kern="0">
                <a:solidFill>
                  <a:srgbClr val="0000FF"/>
                </a:solidFill>
                <a:latin typeface="Arial" charset="0"/>
              </a:rPr>
              <a:t>ý khu du l</a:t>
            </a:r>
            <a:r>
              <a:rPr lang="vi-VN" sz="2000" b="1" kern="0">
                <a:solidFill>
                  <a:srgbClr val="0000FF"/>
                </a:solidFill>
                <a:latin typeface="Arial" charset="0"/>
              </a:rPr>
              <a:t>ịch, điểm du </a:t>
            </a:r>
            <a:r>
              <a:rPr lang="vi-VN" sz="2000" b="1" kern="0" smtClean="0">
                <a:solidFill>
                  <a:srgbClr val="0000FF"/>
                </a:solidFill>
                <a:latin typeface="Arial" charset="0"/>
              </a:rPr>
              <a:t>lịch.</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4"/>
              <a:defRPr/>
            </a:pPr>
            <a:r>
              <a:rPr lang="en-US" sz="2000" b="1" kern="0" smtClean="0">
                <a:solidFill>
                  <a:srgbClr val="0000FF"/>
                </a:solidFill>
                <a:latin typeface="Arial" charset="0"/>
              </a:rPr>
              <a:t>Th</a:t>
            </a:r>
            <a:r>
              <a:rPr lang="vi-VN" sz="2000" b="1" kern="0">
                <a:solidFill>
                  <a:srgbClr val="0000FF"/>
                </a:solidFill>
                <a:latin typeface="Arial" charset="0"/>
              </a:rPr>
              <a:t>ẻ hướng dẫn vi</a:t>
            </a:r>
            <a:r>
              <a:rPr lang="en-US" sz="2000" b="1" kern="0">
                <a:solidFill>
                  <a:srgbClr val="0000FF"/>
                </a:solidFill>
                <a:latin typeface="Arial" charset="0"/>
              </a:rPr>
              <a:t>ên du l</a:t>
            </a:r>
            <a:r>
              <a:rPr lang="vi-VN" sz="2000" b="1" kern="0">
                <a:solidFill>
                  <a:srgbClr val="0000FF"/>
                </a:solidFill>
                <a:latin typeface="Arial" charset="0"/>
              </a:rPr>
              <a:t>ịch bao gồm thẻ hướng dẫn vi</a:t>
            </a:r>
            <a:r>
              <a:rPr lang="en-US" sz="2000" b="1" kern="0">
                <a:solidFill>
                  <a:srgbClr val="0000FF"/>
                </a:solidFill>
                <a:latin typeface="Arial" charset="0"/>
              </a:rPr>
              <a:t>ên du l</a:t>
            </a:r>
            <a:r>
              <a:rPr lang="vi-VN" sz="2000" b="1" kern="0">
                <a:solidFill>
                  <a:srgbClr val="0000FF"/>
                </a:solidFill>
                <a:latin typeface="Arial" charset="0"/>
              </a:rPr>
              <a:t>ịch quốc tế, thẻ hướng dẫn vi</a:t>
            </a:r>
            <a:r>
              <a:rPr lang="en-US" sz="2000" b="1" kern="0">
                <a:solidFill>
                  <a:srgbClr val="0000FF"/>
                </a:solidFill>
                <a:latin typeface="Arial" charset="0"/>
              </a:rPr>
              <a:t>ên du l</a:t>
            </a:r>
            <a:r>
              <a:rPr lang="vi-VN" sz="2000" b="1" kern="0">
                <a:solidFill>
                  <a:srgbClr val="0000FF"/>
                </a:solidFill>
                <a:latin typeface="Arial" charset="0"/>
              </a:rPr>
              <a:t>ịch nội địa v</a:t>
            </a:r>
            <a:r>
              <a:rPr lang="en-US" sz="2000" b="1" kern="0">
                <a:solidFill>
                  <a:srgbClr val="0000FF"/>
                </a:solidFill>
                <a:latin typeface="Arial" charset="0"/>
              </a:rPr>
              <a:t>à th</a:t>
            </a:r>
            <a:r>
              <a:rPr lang="vi-VN" sz="2000" b="1" kern="0">
                <a:solidFill>
                  <a:srgbClr val="0000FF"/>
                </a:solidFill>
                <a:latin typeface="Arial" charset="0"/>
              </a:rPr>
              <a:t>ẻ hướng dẫn vi</a:t>
            </a:r>
            <a:r>
              <a:rPr lang="en-US" sz="2000" b="1" kern="0">
                <a:solidFill>
                  <a:srgbClr val="0000FF"/>
                </a:solidFill>
                <a:latin typeface="Arial" charset="0"/>
              </a:rPr>
              <a:t>ên du l</a:t>
            </a:r>
            <a:r>
              <a:rPr lang="vi-VN" sz="2000" b="1" kern="0">
                <a:solidFill>
                  <a:srgbClr val="0000FF"/>
                </a:solidFill>
                <a:latin typeface="Arial" charset="0"/>
              </a:rPr>
              <a:t>ịch tại điểm</a:t>
            </a:r>
            <a:r>
              <a:rPr lang="vi-VN" sz="2000" b="1" kern="0" smtClean="0">
                <a:solidFill>
                  <a:srgbClr val="0000FF"/>
                </a:solidFill>
                <a:latin typeface="Arial" charset="0"/>
              </a:rPr>
              <a:t>.</a:t>
            </a:r>
            <a:r>
              <a:rPr lang="en-US" sz="2000" b="1" kern="0" smtClean="0">
                <a:solidFill>
                  <a:srgbClr val="0000FF"/>
                </a:solidFill>
                <a:latin typeface="Arial" charset="0"/>
              </a:rPr>
              <a:t> Th</a:t>
            </a:r>
            <a:r>
              <a:rPr lang="vi-VN" sz="2000" b="1" kern="0">
                <a:solidFill>
                  <a:srgbClr val="0000FF"/>
                </a:solidFill>
                <a:latin typeface="Arial" charset="0"/>
              </a:rPr>
              <a:t>ẻ hướng dẫn vi</a:t>
            </a:r>
            <a:r>
              <a:rPr lang="en-US" sz="2000" b="1" kern="0">
                <a:solidFill>
                  <a:srgbClr val="0000FF"/>
                </a:solidFill>
                <a:latin typeface="Arial" charset="0"/>
              </a:rPr>
              <a:t>ên du l</a:t>
            </a:r>
            <a:r>
              <a:rPr lang="vi-VN" sz="2000" b="1" kern="0">
                <a:solidFill>
                  <a:srgbClr val="0000FF"/>
                </a:solidFill>
                <a:latin typeface="Arial" charset="0"/>
              </a:rPr>
              <a:t>ịch quốc tế v</a:t>
            </a:r>
            <a:r>
              <a:rPr lang="en-US" sz="2000" b="1" kern="0">
                <a:solidFill>
                  <a:srgbClr val="0000FF"/>
                </a:solidFill>
                <a:latin typeface="Arial" charset="0"/>
              </a:rPr>
              <a:t>à th</a:t>
            </a:r>
            <a:r>
              <a:rPr lang="vi-VN" sz="2000" b="1" kern="0">
                <a:solidFill>
                  <a:srgbClr val="0000FF"/>
                </a:solidFill>
                <a:latin typeface="Arial" charset="0"/>
              </a:rPr>
              <a:t>ẻ hướng dẫn vi</a:t>
            </a:r>
            <a:r>
              <a:rPr lang="en-US" sz="2000" b="1" kern="0">
                <a:solidFill>
                  <a:srgbClr val="0000FF"/>
                </a:solidFill>
                <a:latin typeface="Arial" charset="0"/>
              </a:rPr>
              <a:t>ên du l</a:t>
            </a:r>
            <a:r>
              <a:rPr lang="vi-VN" sz="2000" b="1" kern="0">
                <a:solidFill>
                  <a:srgbClr val="0000FF"/>
                </a:solidFill>
                <a:latin typeface="Arial" charset="0"/>
              </a:rPr>
              <a:t>ịch nội địa c</a:t>
            </a:r>
            <a:r>
              <a:rPr lang="en-US" sz="2000" b="1" kern="0">
                <a:solidFill>
                  <a:srgbClr val="0000FF"/>
                </a:solidFill>
                <a:latin typeface="Arial" charset="0"/>
              </a:rPr>
              <a:t>ó th</a:t>
            </a:r>
            <a:r>
              <a:rPr lang="vi-VN" sz="2000" b="1" kern="0">
                <a:solidFill>
                  <a:srgbClr val="0000FF"/>
                </a:solidFill>
                <a:latin typeface="Arial" charset="0"/>
              </a:rPr>
              <a:t>ời hạn </a:t>
            </a:r>
            <a:r>
              <a:rPr lang="vi-VN" sz="2000" b="1" kern="0">
                <a:solidFill>
                  <a:srgbClr val="FF0066"/>
                </a:solidFill>
                <a:latin typeface="Arial" charset="0"/>
              </a:rPr>
              <a:t>05 năm</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1989740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609600"/>
          </a:xfrm>
        </p:spPr>
        <p:txBody>
          <a:bodyPr anchor="ctr"/>
          <a:lstStyle/>
          <a:p>
            <a:pPr indent="-457200" algn="ctr" eaLnBrk="1" hangingPunct="1">
              <a:lnSpc>
                <a:spcPct val="112000"/>
              </a:lnSpc>
              <a:spcBef>
                <a:spcPts val="1000"/>
              </a:spcBef>
              <a:spcAft>
                <a:spcPts val="0"/>
              </a:spcAft>
              <a:defRPr/>
            </a:pPr>
            <a:r>
              <a:rPr lang="en-US" sz="2400" b="1" smtClean="0">
                <a:solidFill>
                  <a:srgbClr val="FF0066"/>
                </a:solidFill>
                <a:latin typeface="Arial" charset="0"/>
              </a:rPr>
              <a:t>Điều </a:t>
            </a:r>
            <a:r>
              <a:rPr lang="en-US" sz="2400" b="1">
                <a:solidFill>
                  <a:srgbClr val="FF0066"/>
                </a:solidFill>
                <a:latin typeface="Arial" charset="0"/>
              </a:rPr>
              <a:t>59. Điều kiện cấp thẻ hướng dẫn viên du lịch</a:t>
            </a:r>
          </a:p>
        </p:txBody>
      </p:sp>
      <p:sp>
        <p:nvSpPr>
          <p:cNvPr id="4" name="Rectangle 3"/>
          <p:cNvSpPr txBox="1">
            <a:spLocks noChangeArrowheads="1"/>
          </p:cNvSpPr>
          <p:nvPr/>
        </p:nvSpPr>
        <p:spPr bwMode="auto">
          <a:xfrm>
            <a:off x="141288" y="748352"/>
            <a:ext cx="8861425" cy="5881048"/>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mj-lt"/>
              <a:buAutoNum type="arabicPeriod"/>
              <a:defRPr/>
            </a:pPr>
            <a:r>
              <a:rPr lang="en-US" sz="1900" b="1" kern="0" smtClean="0">
                <a:solidFill>
                  <a:srgbClr val="FF0066"/>
                </a:solidFill>
                <a:latin typeface="Arial" charset="0"/>
              </a:rPr>
              <a:t>Điều </a:t>
            </a:r>
            <a:r>
              <a:rPr lang="vi-VN" sz="1900" b="1" kern="0">
                <a:solidFill>
                  <a:srgbClr val="FF0066"/>
                </a:solidFill>
                <a:latin typeface="Arial" charset="0"/>
              </a:rPr>
              <a:t>kiện cấp thẻ hướng dẫn vi</a:t>
            </a:r>
            <a:r>
              <a:rPr lang="en-US" sz="1900" b="1" kern="0">
                <a:solidFill>
                  <a:srgbClr val="FF0066"/>
                </a:solidFill>
                <a:latin typeface="Arial" charset="0"/>
              </a:rPr>
              <a:t>ên du l</a:t>
            </a:r>
            <a:r>
              <a:rPr lang="vi-VN" sz="1900" b="1" kern="0">
                <a:solidFill>
                  <a:srgbClr val="FF0066"/>
                </a:solidFill>
                <a:latin typeface="Arial" charset="0"/>
              </a:rPr>
              <a:t>ịch nội địa bao </a:t>
            </a:r>
            <a:r>
              <a:rPr lang="vi-VN" sz="1900" b="1" kern="0" smtClean="0">
                <a:solidFill>
                  <a:srgbClr val="FF0066"/>
                </a:solidFill>
                <a:latin typeface="Arial" charset="0"/>
              </a:rPr>
              <a:t>gồm:</a:t>
            </a:r>
            <a:endParaRPr lang="en-US" sz="1900" b="1" kern="0" smtClean="0">
              <a:solidFill>
                <a:srgbClr val="FF0066"/>
              </a:solidFill>
              <a:latin typeface="Arial" charset="0"/>
            </a:endParaRP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Có </a:t>
            </a:r>
            <a:r>
              <a:rPr lang="en-US" sz="1900" b="1" kern="0">
                <a:solidFill>
                  <a:srgbClr val="0000FF"/>
                </a:solidFill>
                <a:latin typeface="Arial" charset="0"/>
              </a:rPr>
              <a:t>qu</a:t>
            </a:r>
            <a:r>
              <a:rPr lang="vi-VN" sz="1900" b="1" kern="0">
                <a:solidFill>
                  <a:srgbClr val="0000FF"/>
                </a:solidFill>
                <a:latin typeface="Arial" charset="0"/>
              </a:rPr>
              <a:t>ốc tịch Việt Nam, thường tr</a:t>
            </a:r>
            <a:r>
              <a:rPr lang="en-US" sz="1900" b="1" kern="0">
                <a:solidFill>
                  <a:srgbClr val="0000FF"/>
                </a:solidFill>
                <a:latin typeface="Arial" charset="0"/>
              </a:rPr>
              <a:t>ú t</a:t>
            </a:r>
            <a:r>
              <a:rPr lang="vi-VN" sz="1900" b="1" kern="0">
                <a:solidFill>
                  <a:srgbClr val="0000FF"/>
                </a:solidFill>
                <a:latin typeface="Arial" charset="0"/>
              </a:rPr>
              <a:t>ại Việt </a:t>
            </a:r>
            <a:r>
              <a:rPr lang="vi-VN" sz="1900" b="1" kern="0" smtClean="0">
                <a:solidFill>
                  <a:srgbClr val="0000FF"/>
                </a:solidFill>
                <a:latin typeface="Arial" charset="0"/>
              </a:rPr>
              <a:t>Nam;</a:t>
            </a:r>
            <a:endParaRPr lang="en-US" sz="19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Có </a:t>
            </a:r>
            <a:r>
              <a:rPr lang="en-US" sz="1900" b="1" kern="0">
                <a:solidFill>
                  <a:srgbClr val="0000FF"/>
                </a:solidFill>
                <a:latin typeface="Arial" charset="0"/>
              </a:rPr>
              <a:t>năng l</a:t>
            </a:r>
            <a:r>
              <a:rPr lang="vi-VN" sz="1900" b="1" kern="0">
                <a:solidFill>
                  <a:srgbClr val="0000FF"/>
                </a:solidFill>
                <a:latin typeface="Arial" charset="0"/>
              </a:rPr>
              <a:t>ực h</a:t>
            </a:r>
            <a:r>
              <a:rPr lang="en-US" sz="1900" b="1" kern="0">
                <a:solidFill>
                  <a:srgbClr val="0000FF"/>
                </a:solidFill>
                <a:latin typeface="Arial" charset="0"/>
              </a:rPr>
              <a:t>ành vi dân s</a:t>
            </a:r>
            <a:r>
              <a:rPr lang="vi-VN" sz="1900" b="1" kern="0">
                <a:solidFill>
                  <a:srgbClr val="0000FF"/>
                </a:solidFill>
                <a:latin typeface="Arial" charset="0"/>
              </a:rPr>
              <a:t>ự đầy </a:t>
            </a:r>
            <a:r>
              <a:rPr lang="vi-VN" sz="1900" b="1" kern="0" smtClean="0">
                <a:solidFill>
                  <a:srgbClr val="0000FF"/>
                </a:solidFill>
                <a:latin typeface="Arial" charset="0"/>
              </a:rPr>
              <a:t>đủ;</a:t>
            </a:r>
            <a:endParaRPr lang="en-US" sz="19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Không </a:t>
            </a:r>
            <a:r>
              <a:rPr lang="en-US" sz="1900" b="1" kern="0">
                <a:solidFill>
                  <a:srgbClr val="0000FF"/>
                </a:solidFill>
                <a:latin typeface="Arial" charset="0"/>
              </a:rPr>
              <a:t>m</a:t>
            </a:r>
            <a:r>
              <a:rPr lang="vi-VN" sz="1900" b="1" kern="0">
                <a:solidFill>
                  <a:srgbClr val="0000FF"/>
                </a:solidFill>
                <a:latin typeface="Arial" charset="0"/>
              </a:rPr>
              <a:t>ắc bệnh truyền nhiễm, kh</a:t>
            </a:r>
            <a:r>
              <a:rPr lang="en-US" sz="1900" b="1" kern="0">
                <a:solidFill>
                  <a:srgbClr val="0000FF"/>
                </a:solidFill>
                <a:latin typeface="Arial" charset="0"/>
              </a:rPr>
              <a:t>ông s</a:t>
            </a:r>
            <a:r>
              <a:rPr lang="vi-VN" sz="1900" b="1" kern="0">
                <a:solidFill>
                  <a:srgbClr val="0000FF"/>
                </a:solidFill>
                <a:latin typeface="Arial" charset="0"/>
              </a:rPr>
              <a:t>ử dụng chất ma t</a:t>
            </a:r>
            <a:r>
              <a:rPr lang="en-US" sz="1900" b="1" kern="0" smtClean="0">
                <a:solidFill>
                  <a:srgbClr val="0000FF"/>
                </a:solidFill>
                <a:latin typeface="Arial" charset="0"/>
              </a:rPr>
              <a:t>úy;</a:t>
            </a: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Tốt </a:t>
            </a:r>
            <a:r>
              <a:rPr lang="en-US" sz="1900" b="1" kern="0">
                <a:solidFill>
                  <a:srgbClr val="0000FF"/>
                </a:solidFill>
                <a:latin typeface="Arial" charset="0"/>
              </a:rPr>
              <a:t>nghiệp </a:t>
            </a:r>
            <a:r>
              <a:rPr lang="en-US" sz="1900" b="1" kern="0">
                <a:solidFill>
                  <a:srgbClr val="008000"/>
                </a:solidFill>
                <a:latin typeface="Arial" charset="0"/>
              </a:rPr>
              <a:t>trung cấp trở lên chuyên ngành hướng dẫn du lịch</a:t>
            </a:r>
            <a:r>
              <a:rPr lang="en-US" sz="1900" b="1" kern="0">
                <a:solidFill>
                  <a:srgbClr val="0000FF"/>
                </a:solidFill>
                <a:latin typeface="Arial" charset="0"/>
              </a:rPr>
              <a:t>; trường hợp tốt nghiệp trung cấp trở lên chuyên ngành khác phải có chứng chỉ nghiệp vụ hướng dẫn du lịch nội </a:t>
            </a:r>
            <a:r>
              <a:rPr lang="en-US" sz="1900" b="1" kern="0" smtClean="0">
                <a:solidFill>
                  <a:srgbClr val="0000FF"/>
                </a:solidFill>
                <a:latin typeface="Arial" charset="0"/>
              </a:rPr>
              <a:t>địa.</a:t>
            </a:r>
          </a:p>
          <a:p>
            <a:pPr indent="-457200" algn="just" eaLnBrk="1" hangingPunct="1">
              <a:spcBef>
                <a:spcPts val="600"/>
              </a:spcBef>
              <a:spcAft>
                <a:spcPts val="0"/>
              </a:spcAft>
              <a:buClr>
                <a:srgbClr val="FF0000"/>
              </a:buClr>
              <a:buFont typeface="+mj-lt"/>
              <a:buAutoNum type="arabicPeriod" startAt="2"/>
              <a:defRPr/>
            </a:pPr>
            <a:r>
              <a:rPr lang="en-US" sz="1900" b="1" kern="0" smtClean="0">
                <a:solidFill>
                  <a:srgbClr val="FF0066"/>
                </a:solidFill>
                <a:latin typeface="Arial" charset="0"/>
              </a:rPr>
              <a:t>Điều</a:t>
            </a:r>
            <a:r>
              <a:rPr lang="vi-VN" sz="1900" b="1" kern="0" smtClean="0">
                <a:solidFill>
                  <a:srgbClr val="FF0066"/>
                </a:solidFill>
                <a:latin typeface="Arial" charset="0"/>
              </a:rPr>
              <a:t> </a:t>
            </a:r>
            <a:r>
              <a:rPr lang="vi-VN" sz="1900" b="1" kern="0">
                <a:solidFill>
                  <a:srgbClr val="FF0066"/>
                </a:solidFill>
                <a:latin typeface="Arial" charset="0"/>
              </a:rPr>
              <a:t>kiện cấp thẻ hướng dẫn vi</a:t>
            </a:r>
            <a:r>
              <a:rPr lang="en-US" sz="1900" b="1" kern="0">
                <a:solidFill>
                  <a:srgbClr val="FF0066"/>
                </a:solidFill>
                <a:latin typeface="Arial" charset="0"/>
              </a:rPr>
              <a:t>ên du l</a:t>
            </a:r>
            <a:r>
              <a:rPr lang="vi-VN" sz="1900" b="1" kern="0">
                <a:solidFill>
                  <a:srgbClr val="FF0066"/>
                </a:solidFill>
                <a:latin typeface="Arial" charset="0"/>
              </a:rPr>
              <a:t>ịch quốc tế bao </a:t>
            </a:r>
            <a:r>
              <a:rPr lang="vi-VN" sz="1900" b="1" kern="0" smtClean="0">
                <a:solidFill>
                  <a:srgbClr val="FF0066"/>
                </a:solidFill>
                <a:latin typeface="Arial" charset="0"/>
              </a:rPr>
              <a:t>gồm:</a:t>
            </a:r>
            <a:endParaRPr lang="en-US" sz="1900" b="1" kern="0" smtClean="0">
              <a:solidFill>
                <a:srgbClr val="FF0066"/>
              </a:solidFill>
              <a:latin typeface="Arial" charset="0"/>
            </a:endParaRP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Điều</a:t>
            </a:r>
            <a:r>
              <a:rPr lang="vi-VN" sz="1900" b="1" kern="0" smtClean="0">
                <a:solidFill>
                  <a:srgbClr val="0000FF"/>
                </a:solidFill>
                <a:latin typeface="Arial" charset="0"/>
              </a:rPr>
              <a:t> </a:t>
            </a:r>
            <a:r>
              <a:rPr lang="vi-VN" sz="1900" b="1" kern="0">
                <a:solidFill>
                  <a:srgbClr val="0000FF"/>
                </a:solidFill>
                <a:latin typeface="Arial" charset="0"/>
              </a:rPr>
              <a:t>kiện quy định tại c</a:t>
            </a:r>
            <a:r>
              <a:rPr lang="en-US" sz="1900" b="1" kern="0">
                <a:solidFill>
                  <a:srgbClr val="0000FF"/>
                </a:solidFill>
                <a:latin typeface="Arial" charset="0"/>
              </a:rPr>
              <a:t>ác điểm</a:t>
            </a:r>
            <a:r>
              <a:rPr lang="vi-VN" sz="1900" b="1" kern="0">
                <a:solidFill>
                  <a:srgbClr val="0000FF"/>
                </a:solidFill>
                <a:latin typeface="Arial" charset="0"/>
              </a:rPr>
              <a:t> a, b v</a:t>
            </a:r>
            <a:r>
              <a:rPr lang="en-US" sz="1900" b="1" kern="0">
                <a:solidFill>
                  <a:srgbClr val="0000FF"/>
                </a:solidFill>
                <a:latin typeface="Arial" charset="0"/>
              </a:rPr>
              <a:t>à c khoản</a:t>
            </a:r>
            <a:r>
              <a:rPr lang="vi-VN" sz="1900" b="1" kern="0">
                <a:solidFill>
                  <a:srgbClr val="0000FF"/>
                </a:solidFill>
                <a:latin typeface="Arial" charset="0"/>
              </a:rPr>
              <a:t> 1 Điều n</a:t>
            </a:r>
            <a:r>
              <a:rPr lang="en-US" sz="1900" b="1" kern="0" smtClean="0">
                <a:solidFill>
                  <a:srgbClr val="0000FF"/>
                </a:solidFill>
                <a:latin typeface="Arial" charset="0"/>
              </a:rPr>
              <a:t>ày;</a:t>
            </a: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Tốt </a:t>
            </a:r>
            <a:r>
              <a:rPr lang="en-US" sz="1900" b="1" kern="0">
                <a:solidFill>
                  <a:srgbClr val="0000FF"/>
                </a:solidFill>
                <a:latin typeface="Arial" charset="0"/>
              </a:rPr>
              <a:t>nghiệp </a:t>
            </a:r>
            <a:r>
              <a:rPr lang="en-US" sz="1900" b="1" kern="0">
                <a:solidFill>
                  <a:srgbClr val="008000"/>
                </a:solidFill>
                <a:latin typeface="Arial" charset="0"/>
              </a:rPr>
              <a:t>cao đẳng trở lên chuyên ngành hướng dẫn du lịch</a:t>
            </a:r>
            <a:r>
              <a:rPr lang="en-US" sz="1900" b="1" kern="0">
                <a:solidFill>
                  <a:srgbClr val="0000FF"/>
                </a:solidFill>
                <a:latin typeface="Arial" charset="0"/>
              </a:rPr>
              <a:t>; trường hợp tốt nghiệp cao đẳng trở lên chuyên ngành khác phải có chứng chỉ nghiệp vụ hướng dẫn du lịch quốc </a:t>
            </a:r>
            <a:r>
              <a:rPr lang="en-US" sz="1900" b="1" kern="0" smtClean="0">
                <a:solidFill>
                  <a:srgbClr val="0000FF"/>
                </a:solidFill>
                <a:latin typeface="Arial" charset="0"/>
              </a:rPr>
              <a:t>tế;</a:t>
            </a: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Sử </a:t>
            </a:r>
            <a:r>
              <a:rPr lang="en-US" sz="1900" b="1" kern="0">
                <a:solidFill>
                  <a:srgbClr val="0000FF"/>
                </a:solidFill>
                <a:latin typeface="Arial" charset="0"/>
              </a:rPr>
              <a:t>dụng thành thạo ngoại ngữ đăng ký hành </a:t>
            </a:r>
            <a:r>
              <a:rPr lang="en-US" sz="1900" b="1" kern="0" smtClean="0">
                <a:solidFill>
                  <a:srgbClr val="0000FF"/>
                </a:solidFill>
                <a:latin typeface="Arial" charset="0"/>
              </a:rPr>
              <a:t>nghề.</a:t>
            </a:r>
          </a:p>
          <a:p>
            <a:pPr indent="-457200" algn="just" eaLnBrk="1" hangingPunct="1">
              <a:spcBef>
                <a:spcPts val="600"/>
              </a:spcBef>
              <a:spcAft>
                <a:spcPts val="0"/>
              </a:spcAft>
              <a:buClr>
                <a:srgbClr val="FF0000"/>
              </a:buClr>
              <a:buFont typeface="+mj-lt"/>
              <a:buAutoNum type="arabicPeriod" startAt="3"/>
              <a:defRPr/>
            </a:pPr>
            <a:r>
              <a:rPr lang="en-US" sz="1900" b="1" kern="0" smtClean="0">
                <a:solidFill>
                  <a:srgbClr val="FF0066"/>
                </a:solidFill>
                <a:latin typeface="Arial" charset="0"/>
              </a:rPr>
              <a:t>Điều</a:t>
            </a:r>
            <a:r>
              <a:rPr lang="vi-VN" sz="1900" b="1" kern="0" smtClean="0">
                <a:solidFill>
                  <a:srgbClr val="FF0066"/>
                </a:solidFill>
                <a:latin typeface="Arial" charset="0"/>
              </a:rPr>
              <a:t> </a:t>
            </a:r>
            <a:r>
              <a:rPr lang="vi-VN" sz="1900" b="1" kern="0">
                <a:solidFill>
                  <a:srgbClr val="FF0066"/>
                </a:solidFill>
                <a:latin typeface="Arial" charset="0"/>
              </a:rPr>
              <a:t>kiện cấp thẻ hướng dẫn vi</a:t>
            </a:r>
            <a:r>
              <a:rPr lang="en-US" sz="1900" b="1" kern="0">
                <a:solidFill>
                  <a:srgbClr val="FF0066"/>
                </a:solidFill>
                <a:latin typeface="Arial" charset="0"/>
              </a:rPr>
              <a:t>ên du l</a:t>
            </a:r>
            <a:r>
              <a:rPr lang="vi-VN" sz="1900" b="1" kern="0">
                <a:solidFill>
                  <a:srgbClr val="FF0066"/>
                </a:solidFill>
                <a:latin typeface="Arial" charset="0"/>
              </a:rPr>
              <a:t>ịch tại điểm bao </a:t>
            </a:r>
            <a:r>
              <a:rPr lang="vi-VN" sz="1900" b="1" kern="0" smtClean="0">
                <a:solidFill>
                  <a:srgbClr val="FF0066"/>
                </a:solidFill>
                <a:latin typeface="Arial" charset="0"/>
              </a:rPr>
              <a:t>gồm:</a:t>
            </a:r>
            <a:endParaRPr lang="en-US" sz="1900" b="1" kern="0" smtClean="0">
              <a:solidFill>
                <a:srgbClr val="FF0066"/>
              </a:solidFill>
              <a:latin typeface="Arial" charset="0"/>
            </a:endParaRP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Điều</a:t>
            </a:r>
            <a:r>
              <a:rPr lang="vi-VN" sz="1900" b="1" kern="0" smtClean="0">
                <a:solidFill>
                  <a:srgbClr val="0000FF"/>
                </a:solidFill>
                <a:latin typeface="Arial" charset="0"/>
              </a:rPr>
              <a:t> </a:t>
            </a:r>
            <a:r>
              <a:rPr lang="vi-VN" sz="1900" b="1" kern="0">
                <a:solidFill>
                  <a:srgbClr val="0000FF"/>
                </a:solidFill>
                <a:latin typeface="Arial" charset="0"/>
              </a:rPr>
              <a:t>kiện quy định tại c</a:t>
            </a:r>
            <a:r>
              <a:rPr lang="en-US" sz="1900" b="1" kern="0">
                <a:solidFill>
                  <a:srgbClr val="0000FF"/>
                </a:solidFill>
                <a:latin typeface="Arial" charset="0"/>
              </a:rPr>
              <a:t>ác điểm</a:t>
            </a:r>
            <a:r>
              <a:rPr lang="vi-VN" sz="1900" b="1" kern="0">
                <a:solidFill>
                  <a:srgbClr val="0000FF"/>
                </a:solidFill>
                <a:latin typeface="Arial" charset="0"/>
              </a:rPr>
              <a:t> a, b v</a:t>
            </a:r>
            <a:r>
              <a:rPr lang="en-US" sz="1900" b="1" kern="0">
                <a:solidFill>
                  <a:srgbClr val="0000FF"/>
                </a:solidFill>
                <a:latin typeface="Arial" charset="0"/>
              </a:rPr>
              <a:t>à c khoản</a:t>
            </a:r>
            <a:r>
              <a:rPr lang="vi-VN" sz="1900" b="1" kern="0">
                <a:solidFill>
                  <a:srgbClr val="0000FF"/>
                </a:solidFill>
                <a:latin typeface="Arial" charset="0"/>
              </a:rPr>
              <a:t> 1 Điều n</a:t>
            </a:r>
            <a:r>
              <a:rPr lang="en-US" sz="1900" b="1" kern="0" smtClean="0">
                <a:solidFill>
                  <a:srgbClr val="0000FF"/>
                </a:solidFill>
                <a:latin typeface="Arial" charset="0"/>
              </a:rPr>
              <a:t>ày;</a:t>
            </a: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Đ</a:t>
            </a:r>
            <a:r>
              <a:rPr lang="vi-VN" sz="1900" b="1" kern="0">
                <a:solidFill>
                  <a:srgbClr val="0000FF"/>
                </a:solidFill>
                <a:latin typeface="Arial" charset="0"/>
              </a:rPr>
              <a:t>ạt y</a:t>
            </a:r>
            <a:r>
              <a:rPr lang="en-US" sz="1900" b="1" kern="0">
                <a:solidFill>
                  <a:srgbClr val="0000FF"/>
                </a:solidFill>
                <a:latin typeface="Arial" charset="0"/>
              </a:rPr>
              <a:t>êu c</a:t>
            </a:r>
            <a:r>
              <a:rPr lang="vi-VN" sz="1900" b="1" kern="0">
                <a:solidFill>
                  <a:srgbClr val="0000FF"/>
                </a:solidFill>
                <a:latin typeface="Arial" charset="0"/>
              </a:rPr>
              <a:t>ầu kiểm tra nghiệp vụ hướng dẫn du lịch tại điểm do cơ quan chuy</a:t>
            </a:r>
            <a:r>
              <a:rPr lang="en-US" sz="1900" b="1" kern="0">
                <a:solidFill>
                  <a:srgbClr val="0000FF"/>
                </a:solidFill>
                <a:latin typeface="Arial" charset="0"/>
              </a:rPr>
              <a:t>ên môn v</a:t>
            </a:r>
            <a:r>
              <a:rPr lang="vi-VN" sz="1900" b="1" kern="0">
                <a:solidFill>
                  <a:srgbClr val="0000FF"/>
                </a:solidFill>
                <a:latin typeface="Arial" charset="0"/>
              </a:rPr>
              <a:t>ề du lịch cấp tỉnh tổ chức</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2049955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600"/>
              </a:spcBef>
              <a:spcAft>
                <a:spcPts val="0"/>
              </a:spcAft>
              <a:buClr>
                <a:srgbClr val="FF0000"/>
              </a:buClr>
              <a:buNone/>
              <a:defRPr/>
            </a:pPr>
            <a:r>
              <a:rPr lang="en-US" sz="2500" b="1" kern="0" smtClean="0">
                <a:solidFill>
                  <a:srgbClr val="0000FF"/>
                </a:solidFill>
                <a:latin typeface="Arial" panose="020B0604020202020204" pitchFamily="34" charset="0"/>
                <a:cs typeface="Arial" panose="020B0604020202020204" pitchFamily="34" charset="0"/>
              </a:rPr>
              <a:t>Xem các video clip minh họa</a:t>
            </a:r>
            <a:endParaRPr lang="en-US" sz="2500" b="1" ker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7846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800"/>
              </a:spcBef>
              <a:spcAft>
                <a:spcPts val="0"/>
              </a:spcAft>
              <a:defRPr/>
            </a:pPr>
            <a:r>
              <a:rPr lang="en-US" sz="2400" b="1" smtClean="0">
                <a:solidFill>
                  <a:srgbClr val="FF0066"/>
                </a:solidFill>
                <a:latin typeface="Arial" charset="0"/>
              </a:rPr>
              <a:t>Điều </a:t>
            </a:r>
            <a:r>
              <a:rPr lang="en-US" sz="2400" b="1">
                <a:solidFill>
                  <a:srgbClr val="FF0066"/>
                </a:solidFill>
                <a:latin typeface="Arial" charset="0"/>
              </a:rPr>
              <a:t>65. Quyền và nghĩa vụ của hướng dẫn viên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a:defRPr/>
            </a:pPr>
            <a:r>
              <a:rPr lang="en-US" sz="2000" b="1" kern="0" smtClean="0">
                <a:solidFill>
                  <a:srgbClr val="FF0066"/>
                </a:solidFill>
                <a:latin typeface="Arial" charset="0"/>
              </a:rPr>
              <a:t>Hư</a:t>
            </a:r>
            <a:r>
              <a:rPr lang="vi-VN" sz="2000" b="1" kern="0">
                <a:solidFill>
                  <a:srgbClr val="FF0066"/>
                </a:solidFill>
                <a:latin typeface="Arial" charset="0"/>
              </a:rPr>
              <a:t>ớng dẫn vi</a:t>
            </a:r>
            <a:r>
              <a:rPr lang="en-US" sz="2000" b="1" kern="0">
                <a:solidFill>
                  <a:srgbClr val="FF0066"/>
                </a:solidFill>
                <a:latin typeface="Arial" charset="0"/>
              </a:rPr>
              <a:t>ên du l</a:t>
            </a:r>
            <a:r>
              <a:rPr lang="vi-VN" sz="2000" b="1" kern="0">
                <a:solidFill>
                  <a:srgbClr val="FF0066"/>
                </a:solidFill>
                <a:latin typeface="Arial" charset="0"/>
              </a:rPr>
              <a:t>ịch c</a:t>
            </a:r>
            <a:r>
              <a:rPr lang="en-US" sz="2000" b="1" kern="0">
                <a:solidFill>
                  <a:srgbClr val="FF0066"/>
                </a:solidFill>
                <a:latin typeface="Arial" charset="0"/>
              </a:rPr>
              <a:t>ó quy</a:t>
            </a:r>
            <a:r>
              <a:rPr lang="vi-VN" sz="2000" b="1" kern="0">
                <a:solidFill>
                  <a:srgbClr val="FF0066"/>
                </a:solidFill>
                <a:latin typeface="Arial" charset="0"/>
              </a:rPr>
              <a:t>ền sau đ</a:t>
            </a:r>
            <a:r>
              <a:rPr lang="en-US" sz="2000" b="1" kern="0" smtClean="0">
                <a:solidFill>
                  <a:srgbClr val="FF0066"/>
                </a:solidFill>
                <a:latin typeface="Arial" charset="0"/>
              </a:rPr>
              <a:t>ây:</a:t>
            </a: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Tham </a:t>
            </a:r>
            <a:r>
              <a:rPr lang="en-US" sz="2000" b="1" kern="0">
                <a:solidFill>
                  <a:srgbClr val="0000FF"/>
                </a:solidFill>
                <a:latin typeface="Arial" charset="0"/>
              </a:rPr>
              <a:t>gia t</a:t>
            </a:r>
            <a:r>
              <a:rPr lang="vi-VN" sz="2000" b="1" kern="0">
                <a:solidFill>
                  <a:srgbClr val="0000FF"/>
                </a:solidFill>
                <a:latin typeface="Arial" charset="0"/>
              </a:rPr>
              <a:t>ổ chức x</a:t>
            </a:r>
            <a:r>
              <a:rPr lang="en-US" sz="2000" b="1" kern="0">
                <a:solidFill>
                  <a:srgbClr val="0000FF"/>
                </a:solidFill>
                <a:latin typeface="Arial" charset="0"/>
              </a:rPr>
              <a:t>ã h</a:t>
            </a:r>
            <a:r>
              <a:rPr lang="vi-VN" sz="2000" b="1" kern="0">
                <a:solidFill>
                  <a:srgbClr val="0000FF"/>
                </a:solidFill>
                <a:latin typeface="Arial" charset="0"/>
              </a:rPr>
              <a:t>ội - nghề nghiệp về hướng dẫn du </a:t>
            </a:r>
            <a:r>
              <a:rPr lang="vi-VN" sz="2000" b="1" kern="0" smtClean="0">
                <a:solidFill>
                  <a:srgbClr val="0000FF"/>
                </a:solidFill>
                <a:latin typeface="Arial" charset="0"/>
              </a:rPr>
              <a:t>lịch;</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Nh</a:t>
            </a:r>
            <a:r>
              <a:rPr lang="vi-VN" sz="2000" b="1" kern="0">
                <a:solidFill>
                  <a:srgbClr val="0000FF"/>
                </a:solidFill>
                <a:latin typeface="Arial" charset="0"/>
              </a:rPr>
              <a:t>ận tiền lương v</a:t>
            </a:r>
            <a:r>
              <a:rPr lang="en-US" sz="2000" b="1" kern="0">
                <a:solidFill>
                  <a:srgbClr val="0000FF"/>
                </a:solidFill>
                <a:latin typeface="Arial" charset="0"/>
              </a:rPr>
              <a:t>à khoản</a:t>
            </a:r>
            <a:r>
              <a:rPr lang="vi-VN" sz="2000" b="1" kern="0">
                <a:solidFill>
                  <a:srgbClr val="0000FF"/>
                </a:solidFill>
                <a:latin typeface="Arial" charset="0"/>
              </a:rPr>
              <a:t> th</a:t>
            </a:r>
            <a:r>
              <a:rPr lang="en-US" sz="2000" b="1" kern="0">
                <a:solidFill>
                  <a:srgbClr val="0000FF"/>
                </a:solidFill>
                <a:latin typeface="Arial" charset="0"/>
              </a:rPr>
              <a:t>ù lao khác theo h</a:t>
            </a:r>
            <a:r>
              <a:rPr lang="vi-VN" sz="2000" b="1" kern="0">
                <a:solidFill>
                  <a:srgbClr val="0000FF"/>
                </a:solidFill>
                <a:latin typeface="Arial" charset="0"/>
              </a:rPr>
              <a:t>ợp </a:t>
            </a:r>
            <a:r>
              <a:rPr lang="vi-VN" sz="2000" b="1" kern="0" smtClean="0">
                <a:solidFill>
                  <a:srgbClr val="0000FF"/>
                </a:solidFill>
                <a:latin typeface="Arial" charset="0"/>
              </a:rPr>
              <a:t>đồng;</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Tham </a:t>
            </a:r>
            <a:r>
              <a:rPr lang="en-US" sz="2000" b="1" kern="0">
                <a:solidFill>
                  <a:srgbClr val="0000FF"/>
                </a:solidFill>
                <a:latin typeface="Arial" charset="0"/>
              </a:rPr>
              <a:t>gia các khóa b</a:t>
            </a:r>
            <a:r>
              <a:rPr lang="vi-VN" sz="2000" b="1" kern="0">
                <a:solidFill>
                  <a:srgbClr val="0000FF"/>
                </a:solidFill>
                <a:latin typeface="Arial" charset="0"/>
              </a:rPr>
              <a:t>ồi dưỡng kiến thức, chuy</a:t>
            </a:r>
            <a:r>
              <a:rPr lang="en-US" sz="2000" b="1" kern="0">
                <a:solidFill>
                  <a:srgbClr val="0000FF"/>
                </a:solidFill>
                <a:latin typeface="Arial" charset="0"/>
              </a:rPr>
              <a:t>ên môn, nghi</a:t>
            </a:r>
            <a:r>
              <a:rPr lang="vi-VN" sz="2000" b="1" kern="0">
                <a:solidFill>
                  <a:srgbClr val="0000FF"/>
                </a:solidFill>
                <a:latin typeface="Arial" charset="0"/>
              </a:rPr>
              <a:t>ệp vụ, kỹ năng h</a:t>
            </a:r>
            <a:r>
              <a:rPr lang="en-US" sz="2000" b="1" kern="0">
                <a:solidFill>
                  <a:srgbClr val="0000FF"/>
                </a:solidFill>
                <a:latin typeface="Arial" charset="0"/>
              </a:rPr>
              <a:t>ành ngh</a:t>
            </a:r>
            <a:r>
              <a:rPr lang="vi-VN" sz="2000" b="1" kern="0">
                <a:solidFill>
                  <a:srgbClr val="0000FF"/>
                </a:solidFill>
                <a:latin typeface="Arial" charset="0"/>
              </a:rPr>
              <a:t>ề hướng dẫn du </a:t>
            </a:r>
            <a:r>
              <a:rPr lang="vi-VN" sz="2000" b="1" kern="0" smtClean="0">
                <a:solidFill>
                  <a:srgbClr val="0000FF"/>
                </a:solidFill>
                <a:latin typeface="Arial" charset="0"/>
              </a:rPr>
              <a:t>lịch;</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Trong </a:t>
            </a:r>
            <a:r>
              <a:rPr lang="en-US" sz="2000" b="1" kern="0">
                <a:solidFill>
                  <a:srgbClr val="0000FF"/>
                </a:solidFill>
                <a:latin typeface="Arial" charset="0"/>
              </a:rPr>
              <a:t>trư</a:t>
            </a:r>
            <a:r>
              <a:rPr lang="vi-VN" sz="2000" b="1" kern="0">
                <a:solidFill>
                  <a:srgbClr val="0000FF"/>
                </a:solidFill>
                <a:latin typeface="Arial" charset="0"/>
              </a:rPr>
              <a:t>ờng hợp khẩn cấp hoặc bất khả kh</a:t>
            </a:r>
            <a:r>
              <a:rPr lang="en-US" sz="2000" b="1" kern="0">
                <a:solidFill>
                  <a:srgbClr val="0000FF"/>
                </a:solidFill>
                <a:latin typeface="Arial" charset="0"/>
              </a:rPr>
              <a:t>áng, đư</a:t>
            </a:r>
            <a:r>
              <a:rPr lang="vi-VN" sz="2000" b="1" kern="0">
                <a:solidFill>
                  <a:srgbClr val="0000FF"/>
                </a:solidFill>
                <a:latin typeface="Arial" charset="0"/>
              </a:rPr>
              <a:t>ợc quyền thay đổi chương tr</a:t>
            </a:r>
            <a:r>
              <a:rPr lang="en-US" sz="2000" b="1" kern="0">
                <a:solidFill>
                  <a:srgbClr val="0000FF"/>
                </a:solidFill>
                <a:latin typeface="Arial" charset="0"/>
              </a:rPr>
              <a:t>ình du l</a:t>
            </a:r>
            <a:r>
              <a:rPr lang="vi-VN" sz="2000" b="1" kern="0">
                <a:solidFill>
                  <a:srgbClr val="0000FF"/>
                </a:solidFill>
                <a:latin typeface="Arial" charset="0"/>
              </a:rPr>
              <a:t>ịch, điều chỉnh ti</a:t>
            </a:r>
            <a:r>
              <a:rPr lang="en-US" sz="2000" b="1" kern="0">
                <a:solidFill>
                  <a:srgbClr val="0000FF"/>
                </a:solidFill>
                <a:latin typeface="Arial" charset="0"/>
              </a:rPr>
              <a:t>êu chu</a:t>
            </a:r>
            <a:r>
              <a:rPr lang="vi-VN" sz="2000" b="1" kern="0">
                <a:solidFill>
                  <a:srgbClr val="0000FF"/>
                </a:solidFill>
                <a:latin typeface="Arial" charset="0"/>
              </a:rPr>
              <a:t>ẩn, dịch vụ của kh</a:t>
            </a:r>
            <a:r>
              <a:rPr lang="en-US" sz="2000" b="1" kern="0">
                <a:solidFill>
                  <a:srgbClr val="0000FF"/>
                </a:solidFill>
                <a:latin typeface="Arial" charset="0"/>
              </a:rPr>
              <a:t>ách du l</a:t>
            </a:r>
            <a:r>
              <a:rPr lang="vi-VN" sz="2000" b="1" kern="0" smtClean="0">
                <a:solidFill>
                  <a:srgbClr val="0000FF"/>
                </a:solidFill>
                <a:latin typeface="Arial" charset="0"/>
              </a:rPr>
              <a:t>ịch.</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2"/>
              <a:defRPr/>
            </a:pPr>
            <a:r>
              <a:rPr lang="en-US" sz="2000" b="1" kern="0" smtClean="0">
                <a:solidFill>
                  <a:srgbClr val="FF0066"/>
                </a:solidFill>
                <a:latin typeface="Arial" charset="0"/>
              </a:rPr>
              <a:t>Hướng </a:t>
            </a:r>
            <a:r>
              <a:rPr lang="en-US" sz="2000" b="1" kern="0">
                <a:solidFill>
                  <a:srgbClr val="FF0066"/>
                </a:solidFill>
                <a:latin typeface="Arial" charset="0"/>
              </a:rPr>
              <a:t>dẫn viên du lịch có nghĩa vụ sau </a:t>
            </a:r>
            <a:r>
              <a:rPr lang="en-US" sz="2000" b="1" kern="0" smtClean="0">
                <a:solidFill>
                  <a:srgbClr val="FF0066"/>
                </a:solidFill>
                <a:latin typeface="Arial" charset="0"/>
              </a:rPr>
              <a:t>đây:</a:t>
            </a: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Hư</a:t>
            </a:r>
            <a:r>
              <a:rPr lang="vi-VN" sz="2000" b="1" kern="0">
                <a:solidFill>
                  <a:srgbClr val="0000FF"/>
                </a:solidFill>
                <a:latin typeface="Arial" charset="0"/>
              </a:rPr>
              <a:t>ớng dẫn kh</a:t>
            </a:r>
            <a:r>
              <a:rPr lang="en-US" sz="2000" b="1" kern="0">
                <a:solidFill>
                  <a:srgbClr val="0000FF"/>
                </a:solidFill>
                <a:latin typeface="Arial" charset="0"/>
              </a:rPr>
              <a:t>ách du l</a:t>
            </a:r>
            <a:r>
              <a:rPr lang="vi-VN" sz="2000" b="1" kern="0">
                <a:solidFill>
                  <a:srgbClr val="0000FF"/>
                </a:solidFill>
                <a:latin typeface="Arial" charset="0"/>
              </a:rPr>
              <a:t>ịch theo nhiệm vụ được giao hoặc theo hợp đồng hướng </a:t>
            </a:r>
            <a:r>
              <a:rPr lang="vi-VN" sz="2000" b="1" kern="0" smtClean="0">
                <a:solidFill>
                  <a:srgbClr val="0000FF"/>
                </a:solidFill>
                <a:latin typeface="Arial" charset="0"/>
              </a:rPr>
              <a:t>dẫn;</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lphaLcParenR"/>
              <a:defRPr/>
            </a:pPr>
            <a:r>
              <a:rPr lang="en-US" sz="2000" b="1" kern="0" smtClean="0">
                <a:solidFill>
                  <a:srgbClr val="0000FF"/>
                </a:solidFill>
                <a:latin typeface="Arial" charset="0"/>
              </a:rPr>
              <a:t>Tuân </a:t>
            </a:r>
            <a:r>
              <a:rPr lang="en-US" sz="2000" b="1" kern="0">
                <a:solidFill>
                  <a:srgbClr val="0000FF"/>
                </a:solidFill>
                <a:latin typeface="Arial" charset="0"/>
              </a:rPr>
              <a:t>th</a:t>
            </a:r>
            <a:r>
              <a:rPr lang="vi-VN" sz="2000" b="1" kern="0">
                <a:solidFill>
                  <a:srgbClr val="0000FF"/>
                </a:solidFill>
                <a:latin typeface="Arial" charset="0"/>
              </a:rPr>
              <a:t>ủ, hướng dẫn kh</a:t>
            </a:r>
            <a:r>
              <a:rPr lang="en-US" sz="2000" b="1" kern="0">
                <a:solidFill>
                  <a:srgbClr val="0000FF"/>
                </a:solidFill>
                <a:latin typeface="Arial" charset="0"/>
              </a:rPr>
              <a:t>ách du l</a:t>
            </a:r>
            <a:r>
              <a:rPr lang="vi-VN" sz="2000" b="1" kern="0">
                <a:solidFill>
                  <a:srgbClr val="0000FF"/>
                </a:solidFill>
                <a:latin typeface="Arial" charset="0"/>
              </a:rPr>
              <a:t>ịch tu</a:t>
            </a:r>
            <a:r>
              <a:rPr lang="en-US" sz="2000" b="1" kern="0">
                <a:solidFill>
                  <a:srgbClr val="0000FF"/>
                </a:solidFill>
                <a:latin typeface="Arial" charset="0"/>
              </a:rPr>
              <a:t>ân th</a:t>
            </a:r>
            <a:r>
              <a:rPr lang="vi-VN" sz="2000" b="1" kern="0">
                <a:solidFill>
                  <a:srgbClr val="0000FF"/>
                </a:solidFill>
                <a:latin typeface="Arial" charset="0"/>
              </a:rPr>
              <a:t>ủ ph</a:t>
            </a:r>
            <a:r>
              <a:rPr lang="en-US" sz="2000" b="1" kern="0">
                <a:solidFill>
                  <a:srgbClr val="0000FF"/>
                </a:solidFill>
                <a:latin typeface="Arial" charset="0"/>
              </a:rPr>
              <a:t>áp luật </a:t>
            </a:r>
            <a:r>
              <a:rPr lang="vi-VN" sz="2000" b="1" kern="0">
                <a:solidFill>
                  <a:srgbClr val="0000FF"/>
                </a:solidFill>
                <a:latin typeface="Arial" charset="0"/>
              </a:rPr>
              <a:t>Việt Nam, ph</a:t>
            </a:r>
            <a:r>
              <a:rPr lang="en-US" sz="2000" b="1" kern="0">
                <a:solidFill>
                  <a:srgbClr val="0000FF"/>
                </a:solidFill>
                <a:latin typeface="Arial" charset="0"/>
              </a:rPr>
              <a:t>áp luật </a:t>
            </a:r>
            <a:r>
              <a:rPr lang="vi-VN" sz="2000" b="1" kern="0">
                <a:solidFill>
                  <a:srgbClr val="0000FF"/>
                </a:solidFill>
                <a:latin typeface="Arial" charset="0"/>
              </a:rPr>
              <a:t>nơi đến du lịch, nội quy nơi đến tham quan; t</a:t>
            </a:r>
            <a:r>
              <a:rPr lang="en-US" sz="2000" b="1" kern="0">
                <a:solidFill>
                  <a:srgbClr val="0000FF"/>
                </a:solidFill>
                <a:latin typeface="Arial" charset="0"/>
              </a:rPr>
              <a:t>ôn tr</a:t>
            </a:r>
            <a:r>
              <a:rPr lang="vi-VN" sz="2000" b="1" kern="0">
                <a:solidFill>
                  <a:srgbClr val="0000FF"/>
                </a:solidFill>
                <a:latin typeface="Arial" charset="0"/>
              </a:rPr>
              <a:t>ọng phong tục, tập qu</a:t>
            </a:r>
            <a:r>
              <a:rPr lang="en-US" sz="2000" b="1" kern="0">
                <a:solidFill>
                  <a:srgbClr val="0000FF"/>
                </a:solidFill>
                <a:latin typeface="Arial" charset="0"/>
              </a:rPr>
              <a:t>án c</a:t>
            </a:r>
            <a:r>
              <a:rPr lang="vi-VN" sz="2000" b="1" kern="0">
                <a:solidFill>
                  <a:srgbClr val="0000FF"/>
                </a:solidFill>
                <a:latin typeface="Arial" charset="0"/>
              </a:rPr>
              <a:t>ủa địa phương</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988726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eaLnBrk="1" hangingPunct="1">
              <a:lnSpc>
                <a:spcPct val="110000"/>
              </a:lnSpc>
              <a:spcBef>
                <a:spcPts val="800"/>
              </a:spcBef>
              <a:spcAft>
                <a:spcPts val="0"/>
              </a:spcAft>
              <a:buFont typeface="+mj-lt"/>
              <a:buAutoNum type="arabicPeriod" startAt="2"/>
              <a:defRPr/>
            </a:pPr>
            <a:r>
              <a:rPr lang="en-US" sz="2400" b="1">
                <a:solidFill>
                  <a:srgbClr val="FF0066"/>
                </a:solidFill>
                <a:latin typeface="Arial" charset="0"/>
              </a:rPr>
              <a:t>Hướng dẫn viên du lịch có nghĩa vụ sau đây:</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9000"/>
              </a:lnSpc>
              <a:spcBef>
                <a:spcPts val="600"/>
              </a:spcBef>
              <a:spcAft>
                <a:spcPts val="0"/>
              </a:spcAft>
              <a:buClr>
                <a:srgbClr val="FF0000"/>
              </a:buClr>
              <a:buFont typeface="+mj-lt"/>
              <a:buAutoNum type="alphaLcParenR" startAt="3"/>
              <a:defRPr/>
            </a:pPr>
            <a:r>
              <a:rPr lang="en-US" sz="1900" b="1" kern="0" smtClean="0">
                <a:solidFill>
                  <a:srgbClr val="0000FF"/>
                </a:solidFill>
                <a:latin typeface="Arial" charset="0"/>
              </a:rPr>
              <a:t>Thông </a:t>
            </a:r>
            <a:r>
              <a:rPr lang="en-US" sz="1900" b="1" kern="0">
                <a:solidFill>
                  <a:srgbClr val="0000FF"/>
                </a:solidFill>
                <a:latin typeface="Arial" charset="0"/>
              </a:rPr>
              <a:t>tin cho khách du l</a:t>
            </a:r>
            <a:r>
              <a:rPr lang="vi-VN" sz="1900" b="1" kern="0">
                <a:solidFill>
                  <a:srgbClr val="0000FF"/>
                </a:solidFill>
                <a:latin typeface="Arial" charset="0"/>
              </a:rPr>
              <a:t>ịch về chương tr</a:t>
            </a:r>
            <a:r>
              <a:rPr lang="en-US" sz="1900" b="1" kern="0">
                <a:solidFill>
                  <a:srgbClr val="0000FF"/>
                </a:solidFill>
                <a:latin typeface="Arial" charset="0"/>
              </a:rPr>
              <a:t>ình du l</a:t>
            </a:r>
            <a:r>
              <a:rPr lang="vi-VN" sz="1900" b="1" kern="0">
                <a:solidFill>
                  <a:srgbClr val="0000FF"/>
                </a:solidFill>
                <a:latin typeface="Arial" charset="0"/>
              </a:rPr>
              <a:t>ịch, dịch vụ v</a:t>
            </a:r>
            <a:r>
              <a:rPr lang="en-US" sz="1900" b="1" kern="0">
                <a:solidFill>
                  <a:srgbClr val="0000FF"/>
                </a:solidFill>
                <a:latin typeface="Arial" charset="0"/>
              </a:rPr>
              <a:t>à các quy</a:t>
            </a:r>
            <a:r>
              <a:rPr lang="vi-VN" sz="1900" b="1" kern="0">
                <a:solidFill>
                  <a:srgbClr val="0000FF"/>
                </a:solidFill>
                <a:latin typeface="Arial" charset="0"/>
              </a:rPr>
              <a:t>ền, lợi </a:t>
            </a:r>
            <a:r>
              <a:rPr lang="en-US" sz="1900" b="1" kern="0">
                <a:solidFill>
                  <a:srgbClr val="0000FF"/>
                </a:solidFill>
                <a:latin typeface="Arial" charset="0"/>
              </a:rPr>
              <a:t>ích h</a:t>
            </a:r>
            <a:r>
              <a:rPr lang="vi-VN" sz="1900" b="1" kern="0">
                <a:solidFill>
                  <a:srgbClr val="0000FF"/>
                </a:solidFill>
                <a:latin typeface="Arial" charset="0"/>
              </a:rPr>
              <a:t>ợp ph</a:t>
            </a:r>
            <a:r>
              <a:rPr lang="en-US" sz="1900" b="1" kern="0">
                <a:solidFill>
                  <a:srgbClr val="0000FF"/>
                </a:solidFill>
                <a:latin typeface="Arial" charset="0"/>
              </a:rPr>
              <a:t>áp c</a:t>
            </a:r>
            <a:r>
              <a:rPr lang="vi-VN" sz="1900" b="1" kern="0">
                <a:solidFill>
                  <a:srgbClr val="0000FF"/>
                </a:solidFill>
                <a:latin typeface="Arial" charset="0"/>
              </a:rPr>
              <a:t>ủa kh</a:t>
            </a:r>
            <a:r>
              <a:rPr lang="en-US" sz="1900" b="1" kern="0">
                <a:solidFill>
                  <a:srgbClr val="0000FF"/>
                </a:solidFill>
                <a:latin typeface="Arial" charset="0"/>
              </a:rPr>
              <a:t>ách du l</a:t>
            </a:r>
            <a:r>
              <a:rPr lang="vi-VN" sz="1900" b="1" kern="0" smtClean="0">
                <a:solidFill>
                  <a:srgbClr val="0000FF"/>
                </a:solidFill>
                <a:latin typeface="Arial" charset="0"/>
              </a:rPr>
              <a:t>ịch;</a:t>
            </a:r>
            <a:endParaRPr lang="en-US" sz="1900" b="1" kern="0" smtClean="0">
              <a:solidFill>
                <a:srgbClr val="0000FF"/>
              </a:solidFill>
              <a:latin typeface="Arial" charset="0"/>
            </a:endParaRPr>
          </a:p>
          <a:p>
            <a:pPr indent="-457200" algn="just" eaLnBrk="1" hangingPunct="1">
              <a:lnSpc>
                <a:spcPct val="109000"/>
              </a:lnSpc>
              <a:spcBef>
                <a:spcPts val="600"/>
              </a:spcBef>
              <a:spcAft>
                <a:spcPts val="0"/>
              </a:spcAft>
              <a:buClr>
                <a:srgbClr val="FF0000"/>
              </a:buClr>
              <a:buFont typeface="+mj-lt"/>
              <a:buAutoNum type="alphaLcParenR" startAt="3"/>
              <a:defRPr/>
            </a:pPr>
            <a:r>
              <a:rPr lang="en-US" sz="1900" b="1" kern="0" smtClean="0">
                <a:solidFill>
                  <a:srgbClr val="0000FF"/>
                </a:solidFill>
                <a:latin typeface="Arial" charset="0"/>
              </a:rPr>
              <a:t>Hư</a:t>
            </a:r>
            <a:r>
              <a:rPr lang="vi-VN" sz="1900" b="1" kern="0">
                <a:solidFill>
                  <a:srgbClr val="0000FF"/>
                </a:solidFill>
                <a:latin typeface="Arial" charset="0"/>
              </a:rPr>
              <a:t>ớng dẫn kh</a:t>
            </a:r>
            <a:r>
              <a:rPr lang="en-US" sz="1900" b="1" kern="0">
                <a:solidFill>
                  <a:srgbClr val="0000FF"/>
                </a:solidFill>
                <a:latin typeface="Arial" charset="0"/>
              </a:rPr>
              <a:t>ách du l</a:t>
            </a:r>
            <a:r>
              <a:rPr lang="vi-VN" sz="1900" b="1" kern="0">
                <a:solidFill>
                  <a:srgbClr val="0000FF"/>
                </a:solidFill>
                <a:latin typeface="Arial" charset="0"/>
              </a:rPr>
              <a:t>ịch theo đ</a:t>
            </a:r>
            <a:r>
              <a:rPr lang="en-US" sz="1900" b="1" kern="0">
                <a:solidFill>
                  <a:srgbClr val="0000FF"/>
                </a:solidFill>
                <a:latin typeface="Arial" charset="0"/>
              </a:rPr>
              <a:t>úng chương trình du l</a:t>
            </a:r>
            <a:r>
              <a:rPr lang="vi-VN" sz="1900" b="1" kern="0">
                <a:solidFill>
                  <a:srgbClr val="0000FF"/>
                </a:solidFill>
                <a:latin typeface="Arial" charset="0"/>
              </a:rPr>
              <a:t>ịch, c</a:t>
            </a:r>
            <a:r>
              <a:rPr lang="en-US" sz="1900" b="1" kern="0">
                <a:solidFill>
                  <a:srgbClr val="0000FF"/>
                </a:solidFill>
                <a:latin typeface="Arial" charset="0"/>
              </a:rPr>
              <a:t>ó thái đ</a:t>
            </a:r>
            <a:r>
              <a:rPr lang="vi-VN" sz="1900" b="1" kern="0">
                <a:solidFill>
                  <a:srgbClr val="0000FF"/>
                </a:solidFill>
                <a:latin typeface="Arial" charset="0"/>
              </a:rPr>
              <a:t>ộ văn minh, tận t</a:t>
            </a:r>
            <a:r>
              <a:rPr lang="en-US" sz="1900" b="1" kern="0">
                <a:solidFill>
                  <a:srgbClr val="0000FF"/>
                </a:solidFill>
                <a:latin typeface="Arial" charset="0"/>
              </a:rPr>
              <a:t>ình và chu đáo v</a:t>
            </a:r>
            <a:r>
              <a:rPr lang="vi-VN" sz="1900" b="1" kern="0">
                <a:solidFill>
                  <a:srgbClr val="0000FF"/>
                </a:solidFill>
                <a:latin typeface="Arial" charset="0"/>
              </a:rPr>
              <a:t>ới kh</a:t>
            </a:r>
            <a:r>
              <a:rPr lang="en-US" sz="1900" b="1" kern="0">
                <a:solidFill>
                  <a:srgbClr val="0000FF"/>
                </a:solidFill>
                <a:latin typeface="Arial" charset="0"/>
              </a:rPr>
              <a:t>ách du l</a:t>
            </a:r>
            <a:r>
              <a:rPr lang="vi-VN" sz="1900" b="1" kern="0">
                <a:solidFill>
                  <a:srgbClr val="0000FF"/>
                </a:solidFill>
                <a:latin typeface="Arial" charset="0"/>
              </a:rPr>
              <a:t>ịch; </a:t>
            </a:r>
            <a:r>
              <a:rPr lang="vi-VN" sz="1900" b="1" kern="0">
                <a:solidFill>
                  <a:srgbClr val="008000"/>
                </a:solidFill>
                <a:latin typeface="Arial" charset="0"/>
              </a:rPr>
              <a:t>b</a:t>
            </a:r>
            <a:r>
              <a:rPr lang="en-US" sz="1900" b="1" kern="0">
                <a:solidFill>
                  <a:srgbClr val="008000"/>
                </a:solidFill>
                <a:latin typeface="Arial" charset="0"/>
              </a:rPr>
              <a:t>áo cáo ngư</a:t>
            </a:r>
            <a:r>
              <a:rPr lang="vi-VN" sz="1900" b="1" kern="0">
                <a:solidFill>
                  <a:srgbClr val="008000"/>
                </a:solidFill>
                <a:latin typeface="Arial" charset="0"/>
              </a:rPr>
              <a:t>ời phụ tr</a:t>
            </a:r>
            <a:r>
              <a:rPr lang="en-US" sz="1900" b="1" kern="0">
                <a:solidFill>
                  <a:srgbClr val="008000"/>
                </a:solidFill>
                <a:latin typeface="Arial" charset="0"/>
              </a:rPr>
              <a:t>ách kinh doanh d</a:t>
            </a:r>
            <a:r>
              <a:rPr lang="vi-VN" sz="1900" b="1" kern="0">
                <a:solidFill>
                  <a:srgbClr val="008000"/>
                </a:solidFill>
                <a:latin typeface="Arial" charset="0"/>
              </a:rPr>
              <a:t>ịch vụ lữ h</a:t>
            </a:r>
            <a:r>
              <a:rPr lang="en-US" sz="1900" b="1" kern="0">
                <a:solidFill>
                  <a:srgbClr val="008000"/>
                </a:solidFill>
                <a:latin typeface="Arial" charset="0"/>
              </a:rPr>
              <a:t>ành quy</a:t>
            </a:r>
            <a:r>
              <a:rPr lang="vi-VN" sz="1900" b="1" kern="0">
                <a:solidFill>
                  <a:srgbClr val="008000"/>
                </a:solidFill>
                <a:latin typeface="Arial" charset="0"/>
              </a:rPr>
              <a:t>ết định thay đổi chương tr</a:t>
            </a:r>
            <a:r>
              <a:rPr lang="en-US" sz="1900" b="1" kern="0">
                <a:solidFill>
                  <a:srgbClr val="008000"/>
                </a:solidFill>
                <a:latin typeface="Arial" charset="0"/>
              </a:rPr>
              <a:t>ình du l</a:t>
            </a:r>
            <a:r>
              <a:rPr lang="vi-VN" sz="1900" b="1" kern="0">
                <a:solidFill>
                  <a:srgbClr val="008000"/>
                </a:solidFill>
                <a:latin typeface="Arial" charset="0"/>
              </a:rPr>
              <a:t>ịch trong trường hợp kh</a:t>
            </a:r>
            <a:r>
              <a:rPr lang="en-US" sz="1900" b="1" kern="0">
                <a:solidFill>
                  <a:srgbClr val="008000"/>
                </a:solidFill>
                <a:latin typeface="Arial" charset="0"/>
              </a:rPr>
              <a:t>ách du l</a:t>
            </a:r>
            <a:r>
              <a:rPr lang="vi-VN" sz="1900" b="1" kern="0">
                <a:solidFill>
                  <a:srgbClr val="008000"/>
                </a:solidFill>
                <a:latin typeface="Arial" charset="0"/>
              </a:rPr>
              <a:t>ịch c</a:t>
            </a:r>
            <a:r>
              <a:rPr lang="en-US" sz="1900" b="1" kern="0">
                <a:solidFill>
                  <a:srgbClr val="008000"/>
                </a:solidFill>
                <a:latin typeface="Arial" charset="0"/>
              </a:rPr>
              <a:t>ó yêu c</a:t>
            </a:r>
            <a:r>
              <a:rPr lang="vi-VN" sz="1900" b="1" kern="0" smtClean="0">
                <a:solidFill>
                  <a:srgbClr val="008000"/>
                </a:solidFill>
                <a:latin typeface="Arial" charset="0"/>
              </a:rPr>
              <a:t>ầu</a:t>
            </a:r>
            <a:r>
              <a:rPr lang="vi-VN" sz="1900" b="1" kern="0" smtClean="0">
                <a:solidFill>
                  <a:srgbClr val="0000FF"/>
                </a:solidFill>
                <a:latin typeface="Arial" charset="0"/>
              </a:rPr>
              <a:t>;</a:t>
            </a:r>
            <a:endParaRPr lang="en-US" sz="1900" b="1" kern="0" smtClean="0">
              <a:solidFill>
                <a:srgbClr val="0000FF"/>
              </a:solidFill>
              <a:latin typeface="Arial" charset="0"/>
            </a:endParaRPr>
          </a:p>
          <a:p>
            <a:pPr marL="577850" indent="-468313" algn="just" eaLnBrk="1" hangingPunct="1">
              <a:lnSpc>
                <a:spcPct val="109000"/>
              </a:lnSpc>
              <a:spcBef>
                <a:spcPts val="600"/>
              </a:spcBef>
              <a:spcAft>
                <a:spcPts val="0"/>
              </a:spcAft>
              <a:buClr>
                <a:srgbClr val="FF0000"/>
              </a:buClr>
              <a:buNone/>
              <a:defRPr/>
            </a:pPr>
            <a:r>
              <a:rPr lang="en-US" sz="1900" b="1" kern="0" smtClean="0">
                <a:solidFill>
                  <a:srgbClr val="FF0000"/>
                </a:solidFill>
                <a:latin typeface="Arial" charset="0"/>
              </a:rPr>
              <a:t>đ</a:t>
            </a:r>
            <a:r>
              <a:rPr lang="en-US" sz="1900" b="1" kern="0">
                <a:solidFill>
                  <a:srgbClr val="FF0000"/>
                </a:solidFill>
                <a:latin typeface="Arial" charset="0"/>
              </a:rPr>
              <a:t>)</a:t>
            </a:r>
            <a:r>
              <a:rPr lang="en-US" sz="1900" b="1" kern="0">
                <a:solidFill>
                  <a:srgbClr val="0000FF"/>
                </a:solidFill>
                <a:latin typeface="Arial" charset="0"/>
              </a:rPr>
              <a:t> </a:t>
            </a:r>
            <a:r>
              <a:rPr lang="en-US" sz="1900" b="1" kern="0" smtClean="0">
                <a:solidFill>
                  <a:srgbClr val="0000FF"/>
                </a:solidFill>
                <a:latin typeface="Arial" charset="0"/>
              </a:rPr>
              <a:t> Có </a:t>
            </a:r>
            <a:r>
              <a:rPr lang="en-US" sz="1900" b="1" kern="0">
                <a:solidFill>
                  <a:srgbClr val="0000FF"/>
                </a:solidFill>
                <a:latin typeface="Arial" charset="0"/>
              </a:rPr>
              <a:t>trách nhi</a:t>
            </a:r>
            <a:r>
              <a:rPr lang="vi-VN" sz="1900" b="1" kern="0">
                <a:solidFill>
                  <a:srgbClr val="0000FF"/>
                </a:solidFill>
                <a:latin typeface="Arial" charset="0"/>
              </a:rPr>
              <a:t>ệm hỗ trợ trong việc bảo đảm an to</a:t>
            </a:r>
            <a:r>
              <a:rPr lang="en-US" sz="1900" b="1" kern="0">
                <a:solidFill>
                  <a:srgbClr val="0000FF"/>
                </a:solidFill>
                <a:latin typeface="Arial" charset="0"/>
              </a:rPr>
              <a:t>àn tính m</a:t>
            </a:r>
            <a:r>
              <a:rPr lang="vi-VN" sz="1900" b="1" kern="0">
                <a:solidFill>
                  <a:srgbClr val="0000FF"/>
                </a:solidFill>
                <a:latin typeface="Arial" charset="0"/>
              </a:rPr>
              <a:t>ạng, sức khỏe, t</a:t>
            </a:r>
            <a:r>
              <a:rPr lang="en-US" sz="1900" b="1" kern="0">
                <a:solidFill>
                  <a:srgbClr val="0000FF"/>
                </a:solidFill>
                <a:latin typeface="Arial" charset="0"/>
              </a:rPr>
              <a:t>ài s</a:t>
            </a:r>
            <a:r>
              <a:rPr lang="vi-VN" sz="1900" b="1" kern="0">
                <a:solidFill>
                  <a:srgbClr val="0000FF"/>
                </a:solidFill>
                <a:latin typeface="Arial" charset="0"/>
              </a:rPr>
              <a:t>ản của kh</a:t>
            </a:r>
            <a:r>
              <a:rPr lang="en-US" sz="1900" b="1" kern="0">
                <a:solidFill>
                  <a:srgbClr val="0000FF"/>
                </a:solidFill>
                <a:latin typeface="Arial" charset="0"/>
              </a:rPr>
              <a:t>ách du l</a:t>
            </a:r>
            <a:r>
              <a:rPr lang="vi-VN" sz="1900" b="1" kern="0" smtClean="0">
                <a:solidFill>
                  <a:srgbClr val="0000FF"/>
                </a:solidFill>
                <a:latin typeface="Arial" charset="0"/>
              </a:rPr>
              <a:t>ịch;</a:t>
            </a:r>
            <a:endParaRPr lang="en-US" sz="1900" b="1" kern="0" smtClean="0">
              <a:solidFill>
                <a:srgbClr val="0000FF"/>
              </a:solidFill>
              <a:latin typeface="Arial" charset="0"/>
            </a:endParaRPr>
          </a:p>
          <a:p>
            <a:pPr marL="577850" indent="-468313" algn="just" eaLnBrk="1" hangingPunct="1">
              <a:lnSpc>
                <a:spcPct val="109000"/>
              </a:lnSpc>
              <a:spcBef>
                <a:spcPts val="600"/>
              </a:spcBef>
              <a:spcAft>
                <a:spcPts val="0"/>
              </a:spcAft>
              <a:buClr>
                <a:srgbClr val="FF0000"/>
              </a:buClr>
              <a:buAutoNum type="alphaLcParenR" startAt="5"/>
              <a:defRPr/>
            </a:pPr>
            <a:r>
              <a:rPr lang="en-US" sz="1900" b="1" kern="0" smtClean="0">
                <a:solidFill>
                  <a:srgbClr val="0000FF"/>
                </a:solidFill>
                <a:latin typeface="Arial" charset="0"/>
              </a:rPr>
              <a:t>Tham </a:t>
            </a:r>
            <a:r>
              <a:rPr lang="en-US" sz="1900" b="1" kern="0">
                <a:solidFill>
                  <a:srgbClr val="0000FF"/>
                </a:solidFill>
                <a:latin typeface="Arial" charset="0"/>
              </a:rPr>
              <a:t>gia khóa cập nhật kiến thức theo quy định tại khoản 4 Điều 62 của Luật </a:t>
            </a:r>
            <a:r>
              <a:rPr lang="en-US" sz="1900" b="1" kern="0" smtClean="0">
                <a:solidFill>
                  <a:srgbClr val="0000FF"/>
                </a:solidFill>
                <a:latin typeface="Arial" charset="0"/>
              </a:rPr>
              <a:t>này;</a:t>
            </a:r>
          </a:p>
          <a:p>
            <a:pPr indent="-461963" algn="just" eaLnBrk="1" hangingPunct="1">
              <a:lnSpc>
                <a:spcPct val="109000"/>
              </a:lnSpc>
              <a:spcBef>
                <a:spcPts val="600"/>
              </a:spcBef>
              <a:spcAft>
                <a:spcPts val="0"/>
              </a:spcAft>
              <a:buClr>
                <a:srgbClr val="FF0000"/>
              </a:buClr>
              <a:buAutoNum type="alphaLcParenR" startAt="7"/>
              <a:defRPr/>
            </a:pPr>
            <a:r>
              <a:rPr lang="en-US" sz="1900" b="1" kern="0" smtClean="0">
                <a:solidFill>
                  <a:srgbClr val="008000"/>
                </a:solidFill>
                <a:latin typeface="Arial" charset="0"/>
              </a:rPr>
              <a:t>Đeo </a:t>
            </a:r>
            <a:r>
              <a:rPr lang="en-US" sz="1900" b="1" kern="0">
                <a:solidFill>
                  <a:srgbClr val="008000"/>
                </a:solidFill>
                <a:latin typeface="Arial" charset="0"/>
              </a:rPr>
              <a:t>th</a:t>
            </a:r>
            <a:r>
              <a:rPr lang="vi-VN" sz="1900" b="1" kern="0">
                <a:solidFill>
                  <a:srgbClr val="008000"/>
                </a:solidFill>
                <a:latin typeface="Arial" charset="0"/>
              </a:rPr>
              <a:t>ẻ hướng dẫn vi</a:t>
            </a:r>
            <a:r>
              <a:rPr lang="en-US" sz="1900" b="1" kern="0">
                <a:solidFill>
                  <a:srgbClr val="008000"/>
                </a:solidFill>
                <a:latin typeface="Arial" charset="0"/>
              </a:rPr>
              <a:t>ên du l</a:t>
            </a:r>
            <a:r>
              <a:rPr lang="vi-VN" sz="1900" b="1" kern="0">
                <a:solidFill>
                  <a:srgbClr val="008000"/>
                </a:solidFill>
                <a:latin typeface="Arial" charset="0"/>
              </a:rPr>
              <a:t>ịch trong khi h</a:t>
            </a:r>
            <a:r>
              <a:rPr lang="en-US" sz="1900" b="1" kern="0">
                <a:solidFill>
                  <a:srgbClr val="008000"/>
                </a:solidFill>
                <a:latin typeface="Arial" charset="0"/>
              </a:rPr>
              <a:t>ành ngh</a:t>
            </a:r>
            <a:r>
              <a:rPr lang="vi-VN" sz="1900" b="1" kern="0">
                <a:solidFill>
                  <a:srgbClr val="008000"/>
                </a:solidFill>
                <a:latin typeface="Arial" charset="0"/>
              </a:rPr>
              <a:t>ề hướng dẫn </a:t>
            </a:r>
            <a:r>
              <a:rPr lang="en-US" sz="1900" b="1" kern="0" smtClean="0">
                <a:solidFill>
                  <a:srgbClr val="008000"/>
                </a:solidFill>
                <a:latin typeface="Arial" charset="0"/>
              </a:rPr>
              <a:t>DL</a:t>
            </a:r>
            <a:r>
              <a:rPr lang="vi-VN" sz="1900" b="1" kern="0" smtClean="0">
                <a:solidFill>
                  <a:srgbClr val="008000"/>
                </a:solidFill>
                <a:latin typeface="Arial" charset="0"/>
              </a:rPr>
              <a:t>;</a:t>
            </a:r>
            <a:endParaRPr lang="en-US" sz="1900" b="1" kern="0" smtClean="0">
              <a:solidFill>
                <a:srgbClr val="008000"/>
              </a:solidFill>
              <a:latin typeface="Arial" charset="0"/>
            </a:endParaRPr>
          </a:p>
          <a:p>
            <a:pPr indent="-461963" algn="just" eaLnBrk="1" hangingPunct="1">
              <a:lnSpc>
                <a:spcPct val="109000"/>
              </a:lnSpc>
              <a:spcBef>
                <a:spcPts val="600"/>
              </a:spcBef>
              <a:spcAft>
                <a:spcPts val="0"/>
              </a:spcAft>
              <a:buClr>
                <a:srgbClr val="FF0000"/>
              </a:buClr>
              <a:buAutoNum type="alphaLcParenR" startAt="7"/>
              <a:defRPr/>
            </a:pPr>
            <a:r>
              <a:rPr lang="en-US" sz="1900" b="1" kern="0" smtClean="0">
                <a:solidFill>
                  <a:srgbClr val="0000FF"/>
                </a:solidFill>
                <a:latin typeface="Arial" charset="0"/>
              </a:rPr>
              <a:t>HDV du </a:t>
            </a:r>
            <a:r>
              <a:rPr lang="en-US" sz="1900" b="1" kern="0">
                <a:solidFill>
                  <a:srgbClr val="0000FF"/>
                </a:solidFill>
                <a:latin typeface="Arial" charset="0"/>
              </a:rPr>
              <a:t>l</a:t>
            </a:r>
            <a:r>
              <a:rPr lang="vi-VN" sz="1900" b="1" kern="0">
                <a:solidFill>
                  <a:srgbClr val="0000FF"/>
                </a:solidFill>
                <a:latin typeface="Arial" charset="0"/>
              </a:rPr>
              <a:t>ịch quốc tế v</a:t>
            </a:r>
            <a:r>
              <a:rPr lang="en-US" sz="1900" b="1" kern="0">
                <a:solidFill>
                  <a:srgbClr val="0000FF"/>
                </a:solidFill>
                <a:latin typeface="Arial" charset="0"/>
              </a:rPr>
              <a:t>à </a:t>
            </a:r>
            <a:r>
              <a:rPr lang="en-US" sz="1900" b="1" kern="0" smtClean="0">
                <a:solidFill>
                  <a:srgbClr val="0000FF"/>
                </a:solidFill>
                <a:latin typeface="Arial" charset="0"/>
              </a:rPr>
              <a:t>HDV du </a:t>
            </a:r>
            <a:r>
              <a:rPr lang="en-US" sz="1900" b="1" kern="0">
                <a:solidFill>
                  <a:srgbClr val="0000FF"/>
                </a:solidFill>
                <a:latin typeface="Arial" charset="0"/>
              </a:rPr>
              <a:t>l</a:t>
            </a:r>
            <a:r>
              <a:rPr lang="vi-VN" sz="1900" b="1" kern="0">
                <a:solidFill>
                  <a:srgbClr val="0000FF"/>
                </a:solidFill>
                <a:latin typeface="Arial" charset="0"/>
              </a:rPr>
              <a:t>ịch nội địa phải mang theo giấy tờ ph</a:t>
            </a:r>
            <a:r>
              <a:rPr lang="en-US" sz="1900" b="1" kern="0">
                <a:solidFill>
                  <a:srgbClr val="0000FF"/>
                </a:solidFill>
                <a:latin typeface="Arial" charset="0"/>
              </a:rPr>
              <a:t>ân công nhi</a:t>
            </a:r>
            <a:r>
              <a:rPr lang="vi-VN" sz="1900" b="1" kern="0">
                <a:solidFill>
                  <a:srgbClr val="0000FF"/>
                </a:solidFill>
                <a:latin typeface="Arial" charset="0"/>
              </a:rPr>
              <a:t>ệm vụ của doanh nghiệp tổ chức chương tr</a:t>
            </a:r>
            <a:r>
              <a:rPr lang="en-US" sz="1900" b="1" kern="0">
                <a:solidFill>
                  <a:srgbClr val="0000FF"/>
                </a:solidFill>
                <a:latin typeface="Arial" charset="0"/>
              </a:rPr>
              <a:t>ình du l</a:t>
            </a:r>
            <a:r>
              <a:rPr lang="vi-VN" sz="1900" b="1" kern="0">
                <a:solidFill>
                  <a:srgbClr val="0000FF"/>
                </a:solidFill>
                <a:latin typeface="Arial" charset="0"/>
              </a:rPr>
              <a:t>ịch v</a:t>
            </a:r>
            <a:r>
              <a:rPr lang="en-US" sz="1900" b="1" kern="0">
                <a:solidFill>
                  <a:srgbClr val="0000FF"/>
                </a:solidFill>
                <a:latin typeface="Arial" charset="0"/>
              </a:rPr>
              <a:t>à chương trình du l</a:t>
            </a:r>
            <a:r>
              <a:rPr lang="vi-VN" sz="1900" b="1" kern="0">
                <a:solidFill>
                  <a:srgbClr val="0000FF"/>
                </a:solidFill>
                <a:latin typeface="Arial" charset="0"/>
              </a:rPr>
              <a:t>ịch bằng tiếng Việt trong khi h</a:t>
            </a:r>
            <a:r>
              <a:rPr lang="en-US" sz="1900" b="1" kern="0">
                <a:solidFill>
                  <a:srgbClr val="0000FF"/>
                </a:solidFill>
                <a:latin typeface="Arial" charset="0"/>
              </a:rPr>
              <a:t>ành ngh</a:t>
            </a:r>
            <a:r>
              <a:rPr lang="vi-VN" sz="1900" b="1" kern="0">
                <a:solidFill>
                  <a:srgbClr val="0000FF"/>
                </a:solidFill>
                <a:latin typeface="Arial" charset="0"/>
              </a:rPr>
              <a:t>ề. </a:t>
            </a:r>
            <a:r>
              <a:rPr lang="vi-VN" sz="1900" b="1" kern="0">
                <a:solidFill>
                  <a:srgbClr val="008000"/>
                </a:solidFill>
                <a:latin typeface="Arial" charset="0"/>
              </a:rPr>
              <a:t>Trường hợp hướng dẫn kh</a:t>
            </a:r>
            <a:r>
              <a:rPr lang="en-US" sz="1900" b="1" kern="0">
                <a:solidFill>
                  <a:srgbClr val="008000"/>
                </a:solidFill>
                <a:latin typeface="Arial" charset="0"/>
              </a:rPr>
              <a:t>ách du l</a:t>
            </a:r>
            <a:r>
              <a:rPr lang="vi-VN" sz="1900" b="1" kern="0">
                <a:solidFill>
                  <a:srgbClr val="008000"/>
                </a:solidFill>
                <a:latin typeface="Arial" charset="0"/>
              </a:rPr>
              <a:t>ịch quốc tế th</a:t>
            </a:r>
            <a:r>
              <a:rPr lang="en-US" sz="1900" b="1" kern="0">
                <a:solidFill>
                  <a:srgbClr val="008000"/>
                </a:solidFill>
                <a:latin typeface="Arial" charset="0"/>
              </a:rPr>
              <a:t>ì </a:t>
            </a:r>
            <a:r>
              <a:rPr lang="en-US" sz="1900" b="1" kern="0" smtClean="0">
                <a:solidFill>
                  <a:srgbClr val="008000"/>
                </a:solidFill>
                <a:latin typeface="Arial" charset="0"/>
              </a:rPr>
              <a:t>HDV du </a:t>
            </a:r>
            <a:r>
              <a:rPr lang="en-US" sz="1900" b="1" kern="0">
                <a:solidFill>
                  <a:srgbClr val="008000"/>
                </a:solidFill>
                <a:latin typeface="Arial" charset="0"/>
              </a:rPr>
              <a:t>l</a:t>
            </a:r>
            <a:r>
              <a:rPr lang="vi-VN" sz="1900" b="1" kern="0">
                <a:solidFill>
                  <a:srgbClr val="008000"/>
                </a:solidFill>
                <a:latin typeface="Arial" charset="0"/>
              </a:rPr>
              <a:t>ịch phải mang theo chương tr</a:t>
            </a:r>
            <a:r>
              <a:rPr lang="en-US" sz="1900" b="1" kern="0">
                <a:solidFill>
                  <a:srgbClr val="008000"/>
                </a:solidFill>
                <a:latin typeface="Arial" charset="0"/>
              </a:rPr>
              <a:t>ình du l</a:t>
            </a:r>
            <a:r>
              <a:rPr lang="vi-VN" sz="1900" b="1" kern="0">
                <a:solidFill>
                  <a:srgbClr val="008000"/>
                </a:solidFill>
                <a:latin typeface="Arial" charset="0"/>
              </a:rPr>
              <a:t>ịch bằng tiếng Việt v</a:t>
            </a:r>
            <a:r>
              <a:rPr lang="en-US" sz="1900" b="1" kern="0">
                <a:solidFill>
                  <a:srgbClr val="008000"/>
                </a:solidFill>
                <a:latin typeface="Arial" charset="0"/>
              </a:rPr>
              <a:t>à ti</a:t>
            </a:r>
            <a:r>
              <a:rPr lang="vi-VN" sz="1900" b="1" kern="0">
                <a:solidFill>
                  <a:srgbClr val="008000"/>
                </a:solidFill>
                <a:latin typeface="Arial" charset="0"/>
              </a:rPr>
              <a:t>ếng nước ngo</a:t>
            </a:r>
            <a:r>
              <a:rPr lang="en-US" sz="1900" b="1" kern="0">
                <a:solidFill>
                  <a:srgbClr val="008000"/>
                </a:solidFill>
                <a:latin typeface="Arial" charset="0"/>
              </a:rPr>
              <a:t>ài</a:t>
            </a:r>
            <a:r>
              <a:rPr lang="en-US" sz="1900" b="1" kern="0" smtClean="0">
                <a:solidFill>
                  <a:srgbClr val="008000"/>
                </a:solidFill>
                <a:latin typeface="Arial" charset="0"/>
              </a:rPr>
              <a:t>.</a:t>
            </a:r>
            <a:endParaRPr lang="en-US" sz="1900" b="1" kern="0">
              <a:solidFill>
                <a:srgbClr val="008000"/>
              </a:solidFill>
              <a:latin typeface="Arial" charset="0"/>
            </a:endParaRPr>
          </a:p>
        </p:txBody>
      </p:sp>
    </p:spTree>
    <p:extLst>
      <p:ext uri="{BB962C8B-B14F-4D97-AF65-F5344CB8AC3E}">
        <p14:creationId xmlns:p14="http://schemas.microsoft.com/office/powerpoint/2010/main" val="3590835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CHƯƠNG </a:t>
            </a:r>
            <a:r>
              <a:rPr lang="en-US" sz="2400" b="1" smtClean="0">
                <a:solidFill>
                  <a:srgbClr val="FF0000"/>
                </a:solidFill>
                <a:latin typeface="Arial" panose="020B0604020202020204" pitchFamily="34" charset="0"/>
                <a:cs typeface="Arial" panose="020B0604020202020204" pitchFamily="34" charset="0"/>
              </a:rPr>
              <a:t>VII. </a:t>
            </a:r>
            <a:r>
              <a:rPr lang="en-US" sz="2400" b="1">
                <a:solidFill>
                  <a:srgbClr val="FF0000"/>
                </a:solidFill>
                <a:latin typeface="Arial" panose="020B0604020202020204" pitchFamily="34" charset="0"/>
                <a:cs typeface="Arial" panose="020B0604020202020204" pitchFamily="34" charset="0"/>
              </a:rPr>
              <a:t>XÚC TIẾN DU LỊCH, QUỸ HỖ TRỢ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PHÁT </a:t>
            </a:r>
            <a:r>
              <a:rPr lang="en-US" sz="2400" b="1">
                <a:solidFill>
                  <a:srgbClr val="FF0000"/>
                </a:solidFill>
                <a:latin typeface="Arial" panose="020B0604020202020204" pitchFamily="34" charset="0"/>
                <a:cs typeface="Arial" panose="020B0604020202020204" pitchFamily="34" charset="0"/>
              </a:rPr>
              <a:t>TRIỂN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q"/>
              <a:defRPr/>
            </a:pPr>
            <a:r>
              <a:rPr lang="en-US" sz="2200" b="1" kern="0" smtClean="0">
                <a:solidFill>
                  <a:srgbClr val="FF0066"/>
                </a:solidFill>
                <a:latin typeface="Arial" charset="0"/>
              </a:rPr>
              <a:t>Mục </a:t>
            </a:r>
            <a:r>
              <a:rPr lang="en-US" sz="2200" b="1" kern="0">
                <a:solidFill>
                  <a:srgbClr val="FF0066"/>
                </a:solidFill>
                <a:latin typeface="Arial" charset="0"/>
              </a:rPr>
              <a:t>1. XÚC TIẾN DU </a:t>
            </a:r>
            <a:r>
              <a:rPr lang="en-US" sz="2200" b="1" kern="0" smtClean="0">
                <a:solidFill>
                  <a:srgbClr val="FF0066"/>
                </a:solidFill>
                <a:latin typeface="Arial" charset="0"/>
              </a:rPr>
              <a:t>LỊCH</a:t>
            </a:r>
          </a:p>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en-US" sz="2200" b="1" kern="0" smtClean="0">
                <a:solidFill>
                  <a:srgbClr val="0000FF"/>
                </a:solidFill>
                <a:latin typeface="Arial" charset="0"/>
              </a:rPr>
              <a:t>Điều </a:t>
            </a:r>
            <a:r>
              <a:rPr lang="en-US" sz="2200" b="1" kern="0">
                <a:solidFill>
                  <a:srgbClr val="0000FF"/>
                </a:solidFill>
                <a:latin typeface="Arial" charset="0"/>
              </a:rPr>
              <a:t>67. Nội dung xúc tiến du </a:t>
            </a:r>
            <a:r>
              <a:rPr lang="en-US" sz="2200" b="1" kern="0" smtClean="0">
                <a:solidFill>
                  <a:srgbClr val="0000FF"/>
                </a:solidFill>
                <a:latin typeface="Arial" charset="0"/>
              </a:rPr>
              <a:t>lịch</a:t>
            </a:r>
          </a:p>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en-US" sz="2200" b="1" kern="0" smtClean="0">
                <a:solidFill>
                  <a:srgbClr val="0000FF"/>
                </a:solidFill>
                <a:latin typeface="Arial" charset="0"/>
              </a:rPr>
              <a:t>Điều </a:t>
            </a:r>
            <a:r>
              <a:rPr lang="en-US" sz="2200" b="1" kern="0">
                <a:solidFill>
                  <a:srgbClr val="0000FF"/>
                </a:solidFill>
                <a:latin typeface="Arial" charset="0"/>
              </a:rPr>
              <a:t>68. Hoạt động xúc tiến du </a:t>
            </a:r>
            <a:r>
              <a:rPr lang="en-US" sz="2200" b="1" kern="0" smtClean="0">
                <a:solidFill>
                  <a:srgbClr val="0000FF"/>
                </a:solidFill>
                <a:latin typeface="Arial" charset="0"/>
              </a:rPr>
              <a:t>lịch</a:t>
            </a:r>
          </a:p>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en-US" sz="2200" b="1" kern="0" smtClean="0">
                <a:solidFill>
                  <a:srgbClr val="0000FF"/>
                </a:solidFill>
                <a:latin typeface="Arial" charset="0"/>
              </a:rPr>
              <a:t>Điều </a:t>
            </a:r>
            <a:r>
              <a:rPr lang="en-US" sz="2200" b="1" kern="0">
                <a:solidFill>
                  <a:srgbClr val="0000FF"/>
                </a:solidFill>
                <a:latin typeface="Arial" charset="0"/>
              </a:rPr>
              <a:t>69. Thành lập văn phòng đại diện tại Việt Nam của cơ quan du lịch nước ngoài, tổ chức du lịch quốc tế và khu </a:t>
            </a:r>
            <a:r>
              <a:rPr lang="en-US" sz="2200" b="1" kern="0" smtClean="0">
                <a:solidFill>
                  <a:srgbClr val="0000FF"/>
                </a:solidFill>
                <a:latin typeface="Arial" charset="0"/>
              </a:rPr>
              <a:t>vực</a:t>
            </a:r>
          </a:p>
          <a:p>
            <a:pPr indent="-457200" algn="just" eaLnBrk="1" hangingPunct="1">
              <a:lnSpc>
                <a:spcPct val="114000"/>
              </a:lnSpc>
              <a:spcBef>
                <a:spcPts val="1200"/>
              </a:spcBef>
              <a:spcAft>
                <a:spcPts val="0"/>
              </a:spcAft>
              <a:buClr>
                <a:srgbClr val="FF0000"/>
              </a:buClr>
              <a:buFont typeface="Wingdings" panose="05000000000000000000" pitchFamily="2" charset="2"/>
              <a:buChar char="q"/>
              <a:defRPr/>
            </a:pPr>
            <a:r>
              <a:rPr lang="en-US" sz="2200" b="1" kern="0" smtClean="0">
                <a:solidFill>
                  <a:srgbClr val="FF0066"/>
                </a:solidFill>
                <a:latin typeface="Arial" charset="0"/>
              </a:rPr>
              <a:t>Mục </a:t>
            </a:r>
            <a:r>
              <a:rPr lang="en-US" sz="2200" b="1" kern="0">
                <a:solidFill>
                  <a:srgbClr val="FF0066"/>
                </a:solidFill>
                <a:latin typeface="Arial" charset="0"/>
              </a:rPr>
              <a:t>2. QUỸ HỖ TRỢ PHÁT TRIỂN DU </a:t>
            </a:r>
            <a:r>
              <a:rPr lang="en-US" sz="2200" b="1" kern="0" smtClean="0">
                <a:solidFill>
                  <a:srgbClr val="FF0066"/>
                </a:solidFill>
                <a:latin typeface="Arial" charset="0"/>
              </a:rPr>
              <a:t>LỊCH</a:t>
            </a:r>
          </a:p>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en-US" sz="2200" b="1" kern="0" smtClean="0">
                <a:solidFill>
                  <a:srgbClr val="0000FF"/>
                </a:solidFill>
                <a:latin typeface="Arial" charset="0"/>
              </a:rPr>
              <a:t>Điều </a:t>
            </a:r>
            <a:r>
              <a:rPr lang="en-US" sz="2200" b="1" kern="0">
                <a:solidFill>
                  <a:srgbClr val="0000FF"/>
                </a:solidFill>
                <a:latin typeface="Arial" charset="0"/>
              </a:rPr>
              <a:t>70. Thành lập Quỹ hỗ trợ phát triển du </a:t>
            </a:r>
            <a:r>
              <a:rPr lang="en-US" sz="2200" b="1" kern="0" smtClean="0">
                <a:solidFill>
                  <a:srgbClr val="0000FF"/>
                </a:solidFill>
                <a:latin typeface="Arial" charset="0"/>
              </a:rPr>
              <a:t>lịch</a:t>
            </a:r>
          </a:p>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en-US" sz="2200" b="1" kern="0" smtClean="0">
                <a:solidFill>
                  <a:srgbClr val="0000FF"/>
                </a:solidFill>
                <a:latin typeface="Arial" charset="0"/>
              </a:rPr>
              <a:t>Điều </a:t>
            </a:r>
            <a:r>
              <a:rPr lang="en-US" sz="2200" b="1" kern="0">
                <a:solidFill>
                  <a:srgbClr val="0000FF"/>
                </a:solidFill>
                <a:latin typeface="Arial" charset="0"/>
              </a:rPr>
              <a:t>71. Mục đích của Quỹ hỗ trợ phát triển du </a:t>
            </a:r>
            <a:r>
              <a:rPr lang="en-US" sz="2200" b="1" kern="0" smtClean="0">
                <a:solidFill>
                  <a:srgbClr val="0000FF"/>
                </a:solidFill>
                <a:latin typeface="Arial" charset="0"/>
              </a:rPr>
              <a:t>lịch</a:t>
            </a:r>
          </a:p>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en-US" sz="2200" b="1" kern="0" smtClean="0">
                <a:solidFill>
                  <a:srgbClr val="0000FF"/>
                </a:solidFill>
                <a:latin typeface="Arial" charset="0"/>
              </a:rPr>
              <a:t>Điều </a:t>
            </a:r>
            <a:r>
              <a:rPr lang="en-US" sz="2200" b="1" kern="0">
                <a:solidFill>
                  <a:srgbClr val="0000FF"/>
                </a:solidFill>
                <a:latin typeface="Arial" charset="0"/>
              </a:rPr>
              <a:t>72. Nguyên tắc hoạt động của Quỹ hỗ trợ phát triển </a:t>
            </a:r>
            <a:r>
              <a:rPr lang="en-US" sz="2200" b="1" kern="0" smtClean="0">
                <a:solidFill>
                  <a:srgbClr val="0000FF"/>
                </a:solidFill>
                <a:latin typeface="Arial" charset="0"/>
              </a:rPr>
              <a:t/>
            </a:r>
            <a:br>
              <a:rPr lang="en-US" sz="2200" b="1" kern="0" smtClean="0">
                <a:solidFill>
                  <a:srgbClr val="0000FF"/>
                </a:solidFill>
                <a:latin typeface="Arial" charset="0"/>
              </a:rPr>
            </a:br>
            <a:r>
              <a:rPr lang="en-US" sz="2200" b="1" kern="0" smtClean="0">
                <a:solidFill>
                  <a:srgbClr val="0000FF"/>
                </a:solidFill>
                <a:latin typeface="Arial" charset="0"/>
              </a:rPr>
              <a:t>du lịch</a:t>
            </a:r>
            <a:endParaRPr lang="en-US" sz="2200" b="1" kern="0">
              <a:solidFill>
                <a:srgbClr val="0000FF"/>
              </a:solidFill>
              <a:latin typeface="Arial" charset="0"/>
            </a:endParaRPr>
          </a:p>
        </p:txBody>
      </p:sp>
    </p:spTree>
    <p:extLst>
      <p:ext uri="{BB962C8B-B14F-4D97-AF65-F5344CB8AC3E}">
        <p14:creationId xmlns:p14="http://schemas.microsoft.com/office/powerpoint/2010/main" val="26685183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CHƯƠNG </a:t>
            </a:r>
            <a:r>
              <a:rPr lang="en-US" sz="2400" b="1" smtClean="0">
                <a:solidFill>
                  <a:srgbClr val="FF0000"/>
                </a:solidFill>
                <a:latin typeface="Arial" panose="020B0604020202020204" pitchFamily="34" charset="0"/>
                <a:cs typeface="Arial" panose="020B0604020202020204" pitchFamily="34" charset="0"/>
              </a:rPr>
              <a:t>VIII. QUẢN </a:t>
            </a:r>
            <a:r>
              <a:rPr lang="en-US" sz="2400" b="1">
                <a:solidFill>
                  <a:srgbClr val="FF0000"/>
                </a:solidFill>
                <a:latin typeface="Arial" panose="020B0604020202020204" pitchFamily="34" charset="0"/>
                <a:cs typeface="Arial" panose="020B0604020202020204" pitchFamily="34" charset="0"/>
              </a:rPr>
              <a:t>LÝ NHÀ NƯỚC VỀ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Wingdings" panose="05000000000000000000"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75. Trách nhiệm </a:t>
            </a:r>
            <a:r>
              <a:rPr lang="en-US" sz="2200" b="1" kern="0" smtClean="0">
                <a:solidFill>
                  <a:srgbClr val="FF0066"/>
                </a:solidFill>
                <a:latin typeface="Arial" charset="0"/>
              </a:rPr>
              <a:t>QLNN về </a:t>
            </a:r>
            <a:r>
              <a:rPr lang="en-US" sz="2200" b="1" kern="0">
                <a:solidFill>
                  <a:srgbClr val="FF0066"/>
                </a:solidFill>
                <a:latin typeface="Arial" charset="0"/>
              </a:rPr>
              <a:t>du lịch của </a:t>
            </a:r>
            <a:r>
              <a:rPr lang="en-US" sz="2200" b="1" kern="0" smtClean="0">
                <a:solidFill>
                  <a:srgbClr val="FF0066"/>
                </a:solidFill>
                <a:latin typeface="Arial" charset="0"/>
              </a:rPr>
              <a:t>UBND các cấp</a:t>
            </a:r>
          </a:p>
          <a:p>
            <a:pPr indent="-457200" algn="just" eaLnBrk="1" hangingPunct="1">
              <a:lnSpc>
                <a:spcPct val="114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UBND c</a:t>
            </a:r>
            <a:r>
              <a:rPr lang="vi-VN" sz="2200" b="1" kern="0">
                <a:solidFill>
                  <a:srgbClr val="0000FF"/>
                </a:solidFill>
                <a:latin typeface="Arial" charset="0"/>
              </a:rPr>
              <a:t>ấp tỉnh, trong phạm vi nhiệm vụ, quyền hạn của m</a:t>
            </a:r>
            <a:r>
              <a:rPr lang="en-US" sz="2200" b="1" kern="0">
                <a:solidFill>
                  <a:srgbClr val="0000FF"/>
                </a:solidFill>
                <a:latin typeface="Arial" charset="0"/>
              </a:rPr>
              <a:t>ình, th</a:t>
            </a:r>
            <a:r>
              <a:rPr lang="vi-VN" sz="2200" b="1" kern="0">
                <a:solidFill>
                  <a:srgbClr val="0000FF"/>
                </a:solidFill>
                <a:latin typeface="Arial" charset="0"/>
              </a:rPr>
              <a:t>ực hiện quản l</a:t>
            </a:r>
            <a:r>
              <a:rPr lang="en-US" sz="2200" b="1" kern="0">
                <a:solidFill>
                  <a:srgbClr val="0000FF"/>
                </a:solidFill>
                <a:latin typeface="Arial" charset="0"/>
              </a:rPr>
              <a:t>ý nhà nư</a:t>
            </a:r>
            <a:r>
              <a:rPr lang="vi-VN" sz="2200" b="1" kern="0">
                <a:solidFill>
                  <a:srgbClr val="0000FF"/>
                </a:solidFill>
                <a:latin typeface="Arial" charset="0"/>
              </a:rPr>
              <a:t>ớc về du lịch tại địa phương; cụ thể h</a:t>
            </a:r>
            <a:r>
              <a:rPr lang="en-US" sz="2200" b="1" kern="0">
                <a:solidFill>
                  <a:srgbClr val="0000FF"/>
                </a:solidFill>
                <a:latin typeface="Arial" charset="0"/>
              </a:rPr>
              <a:t>óa chi</a:t>
            </a:r>
            <a:r>
              <a:rPr lang="vi-VN" sz="2200" b="1" kern="0">
                <a:solidFill>
                  <a:srgbClr val="0000FF"/>
                </a:solidFill>
                <a:latin typeface="Arial" charset="0"/>
              </a:rPr>
              <a:t>ến lược, quy hoạch, kế hoạch, ch</a:t>
            </a:r>
            <a:r>
              <a:rPr lang="en-US" sz="2200" b="1" kern="0">
                <a:solidFill>
                  <a:srgbClr val="0000FF"/>
                </a:solidFill>
                <a:latin typeface="Arial" charset="0"/>
              </a:rPr>
              <a:t>ính sách phát tri</a:t>
            </a:r>
            <a:r>
              <a:rPr lang="vi-VN" sz="2200" b="1" kern="0">
                <a:solidFill>
                  <a:srgbClr val="0000FF"/>
                </a:solidFill>
                <a:latin typeface="Arial" charset="0"/>
              </a:rPr>
              <a:t>ển du lịch ph</a:t>
            </a:r>
            <a:r>
              <a:rPr lang="en-US" sz="2200" b="1" kern="0">
                <a:solidFill>
                  <a:srgbClr val="0000FF"/>
                </a:solidFill>
                <a:latin typeface="Arial" charset="0"/>
              </a:rPr>
              <a:t>ù h</a:t>
            </a:r>
            <a:r>
              <a:rPr lang="vi-VN" sz="2200" b="1" kern="0">
                <a:solidFill>
                  <a:srgbClr val="0000FF"/>
                </a:solidFill>
                <a:latin typeface="Arial" charset="0"/>
              </a:rPr>
              <a:t>ợp với thực tế tại địa </a:t>
            </a:r>
            <a:r>
              <a:rPr lang="vi-VN" sz="2200" b="1" kern="0" smtClean="0">
                <a:solidFill>
                  <a:srgbClr val="0000FF"/>
                </a:solidFill>
                <a:latin typeface="Arial" charset="0"/>
              </a:rPr>
              <a:t>phương.</a:t>
            </a:r>
            <a:endParaRPr lang="en-US" sz="22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UBND các </a:t>
            </a:r>
            <a:r>
              <a:rPr lang="en-US" sz="2200" b="1" kern="0">
                <a:solidFill>
                  <a:srgbClr val="0000FF"/>
                </a:solidFill>
                <a:latin typeface="Arial" charset="0"/>
              </a:rPr>
              <a:t>c</a:t>
            </a:r>
            <a:r>
              <a:rPr lang="vi-VN" sz="2200" b="1" kern="0">
                <a:solidFill>
                  <a:srgbClr val="0000FF"/>
                </a:solidFill>
                <a:latin typeface="Arial" charset="0"/>
              </a:rPr>
              <a:t>ấp c</a:t>
            </a:r>
            <a:r>
              <a:rPr lang="en-US" sz="2200" b="1" kern="0">
                <a:solidFill>
                  <a:srgbClr val="0000FF"/>
                </a:solidFill>
                <a:latin typeface="Arial" charset="0"/>
              </a:rPr>
              <a:t>ó nhi</a:t>
            </a:r>
            <a:r>
              <a:rPr lang="vi-VN" sz="2200" b="1" kern="0">
                <a:solidFill>
                  <a:srgbClr val="0000FF"/>
                </a:solidFill>
                <a:latin typeface="Arial" charset="0"/>
              </a:rPr>
              <a:t>ệm vụ, quyền hạn sau đ</a:t>
            </a:r>
            <a:r>
              <a:rPr lang="en-US" sz="2200" b="1" kern="0" smtClean="0">
                <a:solidFill>
                  <a:srgbClr val="0000FF"/>
                </a:solidFill>
                <a:latin typeface="Arial" charset="0"/>
              </a:rPr>
              <a:t>ây:</a:t>
            </a:r>
          </a:p>
          <a:p>
            <a:pPr indent="-457200" algn="just" eaLnBrk="1" hangingPunct="1">
              <a:lnSpc>
                <a:spcPct val="114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Ban </a:t>
            </a:r>
            <a:r>
              <a:rPr lang="en-US" sz="2200" b="1" kern="0">
                <a:solidFill>
                  <a:srgbClr val="0000FF"/>
                </a:solidFill>
                <a:latin typeface="Arial" charset="0"/>
              </a:rPr>
              <a:t>hành ho</a:t>
            </a:r>
            <a:r>
              <a:rPr lang="vi-VN" sz="2200" b="1" kern="0">
                <a:solidFill>
                  <a:srgbClr val="0000FF"/>
                </a:solidFill>
                <a:latin typeface="Arial" charset="0"/>
              </a:rPr>
              <a:t>ặc tr</a:t>
            </a:r>
            <a:r>
              <a:rPr lang="en-US" sz="2200" b="1" kern="0">
                <a:solidFill>
                  <a:srgbClr val="0000FF"/>
                </a:solidFill>
                <a:latin typeface="Arial" charset="0"/>
              </a:rPr>
              <a:t>ình cơ quan nhà nư</a:t>
            </a:r>
            <a:r>
              <a:rPr lang="vi-VN" sz="2200" b="1" kern="0">
                <a:solidFill>
                  <a:srgbClr val="0000FF"/>
                </a:solidFill>
                <a:latin typeface="Arial" charset="0"/>
              </a:rPr>
              <a:t>ớc c</a:t>
            </a:r>
            <a:r>
              <a:rPr lang="en-US" sz="2200" b="1" kern="0">
                <a:solidFill>
                  <a:srgbClr val="0000FF"/>
                </a:solidFill>
                <a:latin typeface="Arial" charset="0"/>
              </a:rPr>
              <a:t>ó th</a:t>
            </a:r>
            <a:r>
              <a:rPr lang="vi-VN" sz="2200" b="1" kern="0">
                <a:solidFill>
                  <a:srgbClr val="0000FF"/>
                </a:solidFill>
                <a:latin typeface="Arial" charset="0"/>
              </a:rPr>
              <a:t>ẩm quyền ban h</a:t>
            </a:r>
            <a:r>
              <a:rPr lang="en-US" sz="2200" b="1" kern="0">
                <a:solidFill>
                  <a:srgbClr val="0000FF"/>
                </a:solidFill>
                <a:latin typeface="Arial" charset="0"/>
              </a:rPr>
              <a:t>ành các chính sách ưu đãi, thu hút đ</a:t>
            </a:r>
            <a:r>
              <a:rPr lang="vi-VN" sz="2200" b="1" kern="0">
                <a:solidFill>
                  <a:srgbClr val="0000FF"/>
                </a:solidFill>
                <a:latin typeface="Arial" charset="0"/>
              </a:rPr>
              <a:t>ầu tư để khai th</a:t>
            </a:r>
            <a:r>
              <a:rPr lang="en-US" sz="2200" b="1" kern="0">
                <a:solidFill>
                  <a:srgbClr val="0000FF"/>
                </a:solidFill>
                <a:latin typeface="Arial" charset="0"/>
              </a:rPr>
              <a:t>ác ti</a:t>
            </a:r>
            <a:r>
              <a:rPr lang="vi-VN" sz="2200" b="1" kern="0">
                <a:solidFill>
                  <a:srgbClr val="0000FF"/>
                </a:solidFill>
                <a:latin typeface="Arial" charset="0"/>
              </a:rPr>
              <a:t>ềm năng, thế mạnh về du lịch của địa phương; hỗ trợ ph</a:t>
            </a:r>
            <a:r>
              <a:rPr lang="en-US" sz="2200" b="1" kern="0">
                <a:solidFill>
                  <a:srgbClr val="0000FF"/>
                </a:solidFill>
                <a:latin typeface="Arial" charset="0"/>
              </a:rPr>
              <a:t>át tri</a:t>
            </a:r>
            <a:r>
              <a:rPr lang="vi-VN" sz="2200" b="1" kern="0">
                <a:solidFill>
                  <a:srgbClr val="0000FF"/>
                </a:solidFill>
                <a:latin typeface="Arial" charset="0"/>
              </a:rPr>
              <a:t>ển du lịch cộng </a:t>
            </a:r>
            <a:r>
              <a:rPr lang="vi-VN" sz="2200" b="1" kern="0" smtClean="0">
                <a:solidFill>
                  <a:srgbClr val="0000FF"/>
                </a:solidFill>
                <a:latin typeface="Arial" charset="0"/>
              </a:rPr>
              <a:t>đồng;</a:t>
            </a:r>
            <a:endParaRPr lang="en-US" sz="22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Qu</a:t>
            </a:r>
            <a:r>
              <a:rPr lang="vi-VN" sz="2200" b="1" kern="0">
                <a:solidFill>
                  <a:srgbClr val="0000FF"/>
                </a:solidFill>
                <a:latin typeface="Arial" charset="0"/>
              </a:rPr>
              <a:t>ản l</a:t>
            </a:r>
            <a:r>
              <a:rPr lang="en-US" sz="2200" b="1" kern="0">
                <a:solidFill>
                  <a:srgbClr val="0000FF"/>
                </a:solidFill>
                <a:latin typeface="Arial" charset="0"/>
              </a:rPr>
              <a:t>ý tài nguyên du l</a:t>
            </a:r>
            <a:r>
              <a:rPr lang="vi-VN" sz="2200" b="1" kern="0">
                <a:solidFill>
                  <a:srgbClr val="0000FF"/>
                </a:solidFill>
                <a:latin typeface="Arial" charset="0"/>
              </a:rPr>
              <a:t>ịch, khu du lịch, điểm du lịch, hoạt động kinh doanh du lịch v</a:t>
            </a:r>
            <a:r>
              <a:rPr lang="en-US" sz="2200" b="1" kern="0">
                <a:solidFill>
                  <a:srgbClr val="0000FF"/>
                </a:solidFill>
                <a:latin typeface="Arial" charset="0"/>
              </a:rPr>
              <a:t>à hư</a:t>
            </a:r>
            <a:r>
              <a:rPr lang="vi-VN" sz="2200" b="1" kern="0">
                <a:solidFill>
                  <a:srgbClr val="0000FF"/>
                </a:solidFill>
                <a:latin typeface="Arial" charset="0"/>
              </a:rPr>
              <a:t>ớng dẫn du lịch tr</a:t>
            </a:r>
            <a:r>
              <a:rPr lang="en-US" sz="2200" b="1" kern="0">
                <a:solidFill>
                  <a:srgbClr val="0000FF"/>
                </a:solidFill>
                <a:latin typeface="Arial" charset="0"/>
              </a:rPr>
              <a:t>ên đ</a:t>
            </a:r>
            <a:r>
              <a:rPr lang="vi-VN" sz="2200" b="1" kern="0">
                <a:solidFill>
                  <a:srgbClr val="0000FF"/>
                </a:solidFill>
                <a:latin typeface="Arial" charset="0"/>
              </a:rPr>
              <a:t>ịa b</a:t>
            </a:r>
            <a:r>
              <a:rPr lang="en-US" sz="2200" b="1" kern="0" smtClean="0">
                <a:solidFill>
                  <a:srgbClr val="0000FF"/>
                </a:solidFill>
                <a:latin typeface="Arial" charset="0"/>
              </a:rPr>
              <a:t>àn;</a:t>
            </a:r>
            <a:endParaRPr lang="en-US" sz="2200" b="1" kern="0">
              <a:solidFill>
                <a:srgbClr val="0000FF"/>
              </a:solidFill>
              <a:latin typeface="Arial" charset="0"/>
            </a:endParaRPr>
          </a:p>
        </p:txBody>
      </p:sp>
    </p:spTree>
    <p:extLst>
      <p:ext uri="{BB962C8B-B14F-4D97-AF65-F5344CB8AC3E}">
        <p14:creationId xmlns:p14="http://schemas.microsoft.com/office/powerpoint/2010/main" val="36932910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CHƯƠNG </a:t>
            </a:r>
            <a:r>
              <a:rPr lang="en-US" sz="2400" b="1" smtClean="0">
                <a:solidFill>
                  <a:srgbClr val="FF0000"/>
                </a:solidFill>
                <a:latin typeface="Arial" panose="020B0604020202020204" pitchFamily="34" charset="0"/>
                <a:cs typeface="Arial" panose="020B0604020202020204" pitchFamily="34" charset="0"/>
              </a:rPr>
              <a:t>VIII. QUẢN </a:t>
            </a:r>
            <a:r>
              <a:rPr lang="en-US" sz="2400" b="1">
                <a:solidFill>
                  <a:srgbClr val="FF0000"/>
                </a:solidFill>
                <a:latin typeface="Arial" panose="020B0604020202020204" pitchFamily="34" charset="0"/>
                <a:cs typeface="Arial" panose="020B0604020202020204" pitchFamily="34" charset="0"/>
              </a:rPr>
              <a:t>LÝ NHÀ NƯỚC VỀ DU LỊCH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Wingdings" panose="05000000000000000000" pitchFamily="2" charset="2"/>
              <a:buChar char="v"/>
              <a:defRPr/>
            </a:pPr>
            <a:r>
              <a:rPr lang="en-US" sz="2050" b="1" kern="0" smtClean="0">
                <a:solidFill>
                  <a:srgbClr val="FF0066"/>
                </a:solidFill>
                <a:latin typeface="Arial" charset="0"/>
              </a:rPr>
              <a:t>Điều </a:t>
            </a:r>
            <a:r>
              <a:rPr lang="en-US" sz="2050" b="1" kern="0">
                <a:solidFill>
                  <a:srgbClr val="FF0066"/>
                </a:solidFill>
                <a:latin typeface="Arial" charset="0"/>
              </a:rPr>
              <a:t>75. Trách nhiệm </a:t>
            </a:r>
            <a:r>
              <a:rPr lang="en-US" sz="2050" b="1" kern="0" smtClean="0">
                <a:solidFill>
                  <a:srgbClr val="FF0066"/>
                </a:solidFill>
                <a:latin typeface="Arial" charset="0"/>
              </a:rPr>
              <a:t>QLNN về </a:t>
            </a:r>
            <a:r>
              <a:rPr lang="en-US" sz="2050" b="1" kern="0">
                <a:solidFill>
                  <a:srgbClr val="FF0066"/>
                </a:solidFill>
                <a:latin typeface="Arial" charset="0"/>
              </a:rPr>
              <a:t>du lịch của </a:t>
            </a:r>
            <a:r>
              <a:rPr lang="en-US" sz="2050" b="1" kern="0" smtClean="0">
                <a:solidFill>
                  <a:srgbClr val="FF0066"/>
                </a:solidFill>
                <a:latin typeface="Arial" charset="0"/>
              </a:rPr>
              <a:t>UBND các cấp</a:t>
            </a:r>
          </a:p>
          <a:p>
            <a:pPr indent="-457200" algn="just" eaLnBrk="1" hangingPunct="1">
              <a:lnSpc>
                <a:spcPct val="114000"/>
              </a:lnSpc>
              <a:spcBef>
                <a:spcPts val="1000"/>
              </a:spcBef>
              <a:spcAft>
                <a:spcPts val="0"/>
              </a:spcAft>
              <a:buClr>
                <a:srgbClr val="FF0000"/>
              </a:buClr>
              <a:buFont typeface="+mj-lt"/>
              <a:buAutoNum type="alphaLcParenR" startAt="3"/>
              <a:defRPr/>
            </a:pPr>
            <a:r>
              <a:rPr lang="en-US" sz="2050" b="1" kern="0" smtClean="0">
                <a:solidFill>
                  <a:srgbClr val="0000FF"/>
                </a:solidFill>
                <a:latin typeface="Arial" charset="0"/>
              </a:rPr>
              <a:t>B</a:t>
            </a:r>
            <a:r>
              <a:rPr lang="vi-VN" sz="2050" b="1" kern="0">
                <a:solidFill>
                  <a:srgbClr val="0000FF"/>
                </a:solidFill>
                <a:latin typeface="Arial" charset="0"/>
              </a:rPr>
              <a:t>ảo đảm an ninh, trật tự, an to</a:t>
            </a:r>
            <a:r>
              <a:rPr lang="en-US" sz="2050" b="1" kern="0">
                <a:solidFill>
                  <a:srgbClr val="0000FF"/>
                </a:solidFill>
                <a:latin typeface="Arial" charset="0"/>
              </a:rPr>
              <a:t>àn xã h</a:t>
            </a:r>
            <a:r>
              <a:rPr lang="vi-VN" sz="2050" b="1" kern="0">
                <a:solidFill>
                  <a:srgbClr val="0000FF"/>
                </a:solidFill>
                <a:latin typeface="Arial" charset="0"/>
              </a:rPr>
              <a:t>ội, m</a:t>
            </a:r>
            <a:r>
              <a:rPr lang="en-US" sz="2050" b="1" kern="0">
                <a:solidFill>
                  <a:srgbClr val="0000FF"/>
                </a:solidFill>
                <a:latin typeface="Arial" charset="0"/>
              </a:rPr>
              <a:t>ôi trư</a:t>
            </a:r>
            <a:r>
              <a:rPr lang="vi-VN" sz="2050" b="1" kern="0">
                <a:solidFill>
                  <a:srgbClr val="0000FF"/>
                </a:solidFill>
                <a:latin typeface="Arial" charset="0"/>
              </a:rPr>
              <a:t>ờng, an to</a:t>
            </a:r>
            <a:r>
              <a:rPr lang="en-US" sz="2050" b="1" kern="0">
                <a:solidFill>
                  <a:srgbClr val="0000FF"/>
                </a:solidFill>
                <a:latin typeface="Arial" charset="0"/>
              </a:rPr>
              <a:t>àn th</a:t>
            </a:r>
            <a:r>
              <a:rPr lang="vi-VN" sz="2050" b="1" kern="0">
                <a:solidFill>
                  <a:srgbClr val="0000FF"/>
                </a:solidFill>
                <a:latin typeface="Arial" charset="0"/>
              </a:rPr>
              <a:t>ực phẩm tại khu du lịch, điểm du lịch, nơi tập trung nhiều kh</a:t>
            </a:r>
            <a:r>
              <a:rPr lang="en-US" sz="2050" b="1" kern="0">
                <a:solidFill>
                  <a:srgbClr val="0000FF"/>
                </a:solidFill>
                <a:latin typeface="Arial" charset="0"/>
              </a:rPr>
              <a:t>ách du l</a:t>
            </a:r>
            <a:r>
              <a:rPr lang="vi-VN" sz="2050" b="1" kern="0" smtClean="0">
                <a:solidFill>
                  <a:srgbClr val="0000FF"/>
                </a:solidFill>
                <a:latin typeface="Arial" charset="0"/>
              </a:rPr>
              <a:t>ịch;</a:t>
            </a:r>
            <a:endParaRPr lang="en-US" sz="205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lphaLcParenR" startAt="3"/>
              <a:defRPr/>
            </a:pPr>
            <a:r>
              <a:rPr lang="en-US" sz="2050" b="1" kern="0" smtClean="0">
                <a:solidFill>
                  <a:srgbClr val="0000FF"/>
                </a:solidFill>
                <a:latin typeface="Arial" charset="0"/>
              </a:rPr>
              <a:t>Tuyên </a:t>
            </a:r>
            <a:r>
              <a:rPr lang="en-US" sz="2050" b="1" kern="0">
                <a:solidFill>
                  <a:srgbClr val="0000FF"/>
                </a:solidFill>
                <a:latin typeface="Arial" charset="0"/>
              </a:rPr>
              <a:t>truy</a:t>
            </a:r>
            <a:r>
              <a:rPr lang="vi-VN" sz="2050" b="1" kern="0">
                <a:solidFill>
                  <a:srgbClr val="0000FF"/>
                </a:solidFill>
                <a:latin typeface="Arial" charset="0"/>
              </a:rPr>
              <a:t>ền, n</a:t>
            </a:r>
            <a:r>
              <a:rPr lang="en-US" sz="2050" b="1" kern="0">
                <a:solidFill>
                  <a:srgbClr val="0000FF"/>
                </a:solidFill>
                <a:latin typeface="Arial" charset="0"/>
              </a:rPr>
              <a:t>âng cao nh</a:t>
            </a:r>
            <a:r>
              <a:rPr lang="vi-VN" sz="2050" b="1" kern="0">
                <a:solidFill>
                  <a:srgbClr val="0000FF"/>
                </a:solidFill>
                <a:latin typeface="Arial" charset="0"/>
              </a:rPr>
              <a:t>ận thức của người d</a:t>
            </a:r>
            <a:r>
              <a:rPr lang="en-US" sz="2050" b="1" kern="0">
                <a:solidFill>
                  <a:srgbClr val="0000FF"/>
                </a:solidFill>
                <a:latin typeface="Arial" charset="0"/>
              </a:rPr>
              <a:t>ân đ</a:t>
            </a:r>
            <a:r>
              <a:rPr lang="vi-VN" sz="2050" b="1" kern="0">
                <a:solidFill>
                  <a:srgbClr val="0000FF"/>
                </a:solidFill>
                <a:latin typeface="Arial" charset="0"/>
              </a:rPr>
              <a:t>ể bảo đảm m</a:t>
            </a:r>
            <a:r>
              <a:rPr lang="en-US" sz="2050" b="1" kern="0">
                <a:solidFill>
                  <a:srgbClr val="0000FF"/>
                </a:solidFill>
                <a:latin typeface="Arial" charset="0"/>
              </a:rPr>
              <a:t>ôi trư</a:t>
            </a:r>
            <a:r>
              <a:rPr lang="vi-VN" sz="2050" b="1" kern="0">
                <a:solidFill>
                  <a:srgbClr val="0000FF"/>
                </a:solidFill>
                <a:latin typeface="Arial" charset="0"/>
              </a:rPr>
              <a:t>ờng du lịch th</a:t>
            </a:r>
            <a:r>
              <a:rPr lang="en-US" sz="2050" b="1" kern="0">
                <a:solidFill>
                  <a:srgbClr val="0000FF"/>
                </a:solidFill>
                <a:latin typeface="Arial" charset="0"/>
              </a:rPr>
              <a:t>ân thi</a:t>
            </a:r>
            <a:r>
              <a:rPr lang="vi-VN" sz="2050" b="1" kern="0">
                <a:solidFill>
                  <a:srgbClr val="0000FF"/>
                </a:solidFill>
                <a:latin typeface="Arial" charset="0"/>
              </a:rPr>
              <a:t>ện, l</a:t>
            </a:r>
            <a:r>
              <a:rPr lang="en-US" sz="2050" b="1" kern="0">
                <a:solidFill>
                  <a:srgbClr val="0000FF"/>
                </a:solidFill>
                <a:latin typeface="Arial" charset="0"/>
              </a:rPr>
              <a:t>ành m</a:t>
            </a:r>
            <a:r>
              <a:rPr lang="vi-VN" sz="2050" b="1" kern="0">
                <a:solidFill>
                  <a:srgbClr val="0000FF"/>
                </a:solidFill>
                <a:latin typeface="Arial" charset="0"/>
              </a:rPr>
              <a:t>ạnh v</a:t>
            </a:r>
            <a:r>
              <a:rPr lang="en-US" sz="2050" b="1" kern="0">
                <a:solidFill>
                  <a:srgbClr val="0000FF"/>
                </a:solidFill>
                <a:latin typeface="Arial" charset="0"/>
              </a:rPr>
              <a:t>à văn </a:t>
            </a:r>
            <a:r>
              <a:rPr lang="en-US" sz="2050" b="1" kern="0" smtClean="0">
                <a:solidFill>
                  <a:srgbClr val="0000FF"/>
                </a:solidFill>
                <a:latin typeface="Arial" charset="0"/>
              </a:rPr>
              <a:t>minh;</a:t>
            </a:r>
          </a:p>
          <a:p>
            <a:pPr marL="577850" indent="-468313" algn="just" eaLnBrk="1" hangingPunct="1">
              <a:lnSpc>
                <a:spcPct val="114000"/>
              </a:lnSpc>
              <a:spcBef>
                <a:spcPts val="1000"/>
              </a:spcBef>
              <a:spcAft>
                <a:spcPts val="0"/>
              </a:spcAft>
              <a:buClr>
                <a:srgbClr val="FF0000"/>
              </a:buClr>
              <a:buNone/>
              <a:defRPr/>
            </a:pPr>
            <a:r>
              <a:rPr lang="en-US" sz="2050" b="1" kern="0" smtClean="0">
                <a:solidFill>
                  <a:srgbClr val="FF0000"/>
                </a:solidFill>
                <a:latin typeface="Arial" charset="0"/>
              </a:rPr>
              <a:t>đ</a:t>
            </a:r>
            <a:r>
              <a:rPr lang="en-US" sz="2050" b="1" kern="0">
                <a:solidFill>
                  <a:srgbClr val="FF0000"/>
                </a:solidFill>
                <a:latin typeface="Arial" charset="0"/>
              </a:rPr>
              <a:t>)</a:t>
            </a:r>
            <a:r>
              <a:rPr lang="en-US" sz="2050" b="1" kern="0">
                <a:solidFill>
                  <a:srgbClr val="0000FF"/>
                </a:solidFill>
                <a:latin typeface="Arial" charset="0"/>
              </a:rPr>
              <a:t> </a:t>
            </a:r>
            <a:r>
              <a:rPr lang="en-US" sz="2050" b="1" kern="0" smtClean="0">
                <a:solidFill>
                  <a:srgbClr val="0000FF"/>
                </a:solidFill>
                <a:latin typeface="Arial" charset="0"/>
              </a:rPr>
              <a:t> T</a:t>
            </a:r>
            <a:r>
              <a:rPr lang="vi-VN" sz="2050" b="1" kern="0">
                <a:solidFill>
                  <a:srgbClr val="0000FF"/>
                </a:solidFill>
                <a:latin typeface="Arial" charset="0"/>
              </a:rPr>
              <a:t>ổ chức bố tr</a:t>
            </a:r>
            <a:r>
              <a:rPr lang="en-US" sz="2050" b="1" kern="0">
                <a:solidFill>
                  <a:srgbClr val="0000FF"/>
                </a:solidFill>
                <a:latin typeface="Arial" charset="0"/>
              </a:rPr>
              <a:t>í nơi d</a:t>
            </a:r>
            <a:r>
              <a:rPr lang="vi-VN" sz="2050" b="1" kern="0">
                <a:solidFill>
                  <a:srgbClr val="0000FF"/>
                </a:solidFill>
                <a:latin typeface="Arial" charset="0"/>
              </a:rPr>
              <a:t>ừng, đỗ cho c</a:t>
            </a:r>
            <a:r>
              <a:rPr lang="en-US" sz="2050" b="1" kern="0">
                <a:solidFill>
                  <a:srgbClr val="0000FF"/>
                </a:solidFill>
                <a:latin typeface="Arial" charset="0"/>
              </a:rPr>
              <a:t>ác phương ti</a:t>
            </a:r>
            <a:r>
              <a:rPr lang="vi-VN" sz="2050" b="1" kern="0">
                <a:solidFill>
                  <a:srgbClr val="0000FF"/>
                </a:solidFill>
                <a:latin typeface="Arial" charset="0"/>
              </a:rPr>
              <a:t>ện giao th</a:t>
            </a:r>
            <a:r>
              <a:rPr lang="en-US" sz="2050" b="1" kern="0">
                <a:solidFill>
                  <a:srgbClr val="0000FF"/>
                </a:solidFill>
                <a:latin typeface="Arial" charset="0"/>
              </a:rPr>
              <a:t>ông đã đư</a:t>
            </a:r>
            <a:r>
              <a:rPr lang="vi-VN" sz="2050" b="1" kern="0">
                <a:solidFill>
                  <a:srgbClr val="0000FF"/>
                </a:solidFill>
                <a:latin typeface="Arial" charset="0"/>
              </a:rPr>
              <a:t>ợc cấp biển hiệu phương tiện vận tải kh</a:t>
            </a:r>
            <a:r>
              <a:rPr lang="en-US" sz="2050" b="1" kern="0">
                <a:solidFill>
                  <a:srgbClr val="0000FF"/>
                </a:solidFill>
                <a:latin typeface="Arial" charset="0"/>
              </a:rPr>
              <a:t>ách du l</a:t>
            </a:r>
            <a:r>
              <a:rPr lang="vi-VN" sz="2050" b="1" kern="0">
                <a:solidFill>
                  <a:srgbClr val="0000FF"/>
                </a:solidFill>
                <a:latin typeface="Arial" charset="0"/>
              </a:rPr>
              <a:t>ịch để tiếp cận điểm tham quan du lịch, cơ sở lưu tr</a:t>
            </a:r>
            <a:r>
              <a:rPr lang="en-US" sz="2050" b="1" kern="0">
                <a:solidFill>
                  <a:srgbClr val="0000FF"/>
                </a:solidFill>
                <a:latin typeface="Arial" charset="0"/>
              </a:rPr>
              <a:t>ú du l</a:t>
            </a:r>
            <a:r>
              <a:rPr lang="vi-VN" sz="2050" b="1" kern="0">
                <a:solidFill>
                  <a:srgbClr val="0000FF"/>
                </a:solidFill>
                <a:latin typeface="Arial" charset="0"/>
              </a:rPr>
              <a:t>ịch; tổ chức r</a:t>
            </a:r>
            <a:r>
              <a:rPr lang="en-US" sz="2050" b="1" kern="0">
                <a:solidFill>
                  <a:srgbClr val="0000FF"/>
                </a:solidFill>
                <a:latin typeface="Arial" charset="0"/>
              </a:rPr>
              <a:t>à soát, l</a:t>
            </a:r>
            <a:r>
              <a:rPr lang="vi-VN" sz="2050" b="1" kern="0">
                <a:solidFill>
                  <a:srgbClr val="0000FF"/>
                </a:solidFill>
                <a:latin typeface="Arial" charset="0"/>
              </a:rPr>
              <a:t>ắp đặt biển b</a:t>
            </a:r>
            <a:r>
              <a:rPr lang="en-US" sz="2050" b="1" kern="0">
                <a:solidFill>
                  <a:srgbClr val="0000FF"/>
                </a:solidFill>
                <a:latin typeface="Arial" charset="0"/>
              </a:rPr>
              <a:t>áo, bi</a:t>
            </a:r>
            <a:r>
              <a:rPr lang="vi-VN" sz="2050" b="1" kern="0">
                <a:solidFill>
                  <a:srgbClr val="0000FF"/>
                </a:solidFill>
                <a:latin typeface="Arial" charset="0"/>
              </a:rPr>
              <a:t>ển chỉ dẫn v</a:t>
            </a:r>
            <a:r>
              <a:rPr lang="en-US" sz="2050" b="1" kern="0">
                <a:solidFill>
                  <a:srgbClr val="0000FF"/>
                </a:solidFill>
                <a:latin typeface="Arial" charset="0"/>
              </a:rPr>
              <a:t>ào khu du l</a:t>
            </a:r>
            <a:r>
              <a:rPr lang="vi-VN" sz="2050" b="1" kern="0">
                <a:solidFill>
                  <a:srgbClr val="0000FF"/>
                </a:solidFill>
                <a:latin typeface="Arial" charset="0"/>
              </a:rPr>
              <a:t>ịch, điểm du </a:t>
            </a:r>
            <a:r>
              <a:rPr lang="vi-VN" sz="2050" b="1" kern="0" smtClean="0">
                <a:solidFill>
                  <a:srgbClr val="0000FF"/>
                </a:solidFill>
                <a:latin typeface="Arial" charset="0"/>
              </a:rPr>
              <a:t>lịch;</a:t>
            </a:r>
            <a:endParaRPr lang="en-US" sz="2050" b="1" kern="0" smtClean="0">
              <a:solidFill>
                <a:srgbClr val="0000FF"/>
              </a:solidFill>
              <a:latin typeface="Arial" charset="0"/>
            </a:endParaRPr>
          </a:p>
          <a:p>
            <a:pPr marL="577850" indent="-468313" algn="just" eaLnBrk="1" hangingPunct="1">
              <a:lnSpc>
                <a:spcPct val="114000"/>
              </a:lnSpc>
              <a:spcBef>
                <a:spcPts val="1000"/>
              </a:spcBef>
              <a:spcAft>
                <a:spcPts val="0"/>
              </a:spcAft>
              <a:buClr>
                <a:srgbClr val="FF0000"/>
              </a:buClr>
              <a:buAutoNum type="alphaLcParenR" startAt="5"/>
              <a:defRPr/>
            </a:pPr>
            <a:r>
              <a:rPr lang="en-US" sz="2050" b="1" kern="0" smtClean="0">
                <a:solidFill>
                  <a:srgbClr val="0000FF"/>
                </a:solidFill>
                <a:latin typeface="Arial" charset="0"/>
              </a:rPr>
              <a:t>T</a:t>
            </a:r>
            <a:r>
              <a:rPr lang="vi-VN" sz="2050" b="1" kern="0">
                <a:solidFill>
                  <a:srgbClr val="0000FF"/>
                </a:solidFill>
                <a:latin typeface="Arial" charset="0"/>
              </a:rPr>
              <a:t>ổ chức tiếp nhận v</a:t>
            </a:r>
            <a:r>
              <a:rPr lang="en-US" sz="2050" b="1" kern="0">
                <a:solidFill>
                  <a:srgbClr val="0000FF"/>
                </a:solidFill>
                <a:latin typeface="Arial" charset="0"/>
              </a:rPr>
              <a:t>à gi</a:t>
            </a:r>
            <a:r>
              <a:rPr lang="vi-VN" sz="2050" b="1" kern="0">
                <a:solidFill>
                  <a:srgbClr val="0000FF"/>
                </a:solidFill>
                <a:latin typeface="Arial" charset="0"/>
              </a:rPr>
              <a:t>ải quyết kiến nghị của kh</a:t>
            </a:r>
            <a:r>
              <a:rPr lang="en-US" sz="2050" b="1" kern="0">
                <a:solidFill>
                  <a:srgbClr val="0000FF"/>
                </a:solidFill>
                <a:latin typeface="Arial" charset="0"/>
              </a:rPr>
              <a:t>ách du l</a:t>
            </a:r>
            <a:r>
              <a:rPr lang="vi-VN" sz="2050" b="1" kern="0" smtClean="0">
                <a:solidFill>
                  <a:srgbClr val="0000FF"/>
                </a:solidFill>
                <a:latin typeface="Arial" charset="0"/>
              </a:rPr>
              <a:t>ịch;</a:t>
            </a:r>
            <a:endParaRPr lang="en-US" sz="2050" b="1" kern="0" smtClean="0">
              <a:solidFill>
                <a:srgbClr val="0000FF"/>
              </a:solidFill>
              <a:latin typeface="Arial" charset="0"/>
            </a:endParaRPr>
          </a:p>
          <a:p>
            <a:pPr indent="-461963" algn="just" eaLnBrk="1" hangingPunct="1">
              <a:lnSpc>
                <a:spcPct val="114000"/>
              </a:lnSpc>
              <a:spcBef>
                <a:spcPts val="1000"/>
              </a:spcBef>
              <a:spcAft>
                <a:spcPts val="0"/>
              </a:spcAft>
              <a:buClr>
                <a:srgbClr val="FF0000"/>
              </a:buClr>
              <a:buNone/>
              <a:defRPr/>
            </a:pPr>
            <a:r>
              <a:rPr lang="en-US" sz="2050" b="1" kern="0" smtClean="0">
                <a:solidFill>
                  <a:srgbClr val="FF0000"/>
                </a:solidFill>
                <a:latin typeface="Arial" charset="0"/>
              </a:rPr>
              <a:t>g</a:t>
            </a:r>
            <a:r>
              <a:rPr lang="en-US" sz="2050" b="1" kern="0">
                <a:solidFill>
                  <a:srgbClr val="FF0000"/>
                </a:solidFill>
                <a:latin typeface="Arial" charset="0"/>
              </a:rPr>
              <a:t>)</a:t>
            </a:r>
            <a:r>
              <a:rPr lang="en-US" sz="2050" b="1" kern="0">
                <a:solidFill>
                  <a:srgbClr val="0000FF"/>
                </a:solidFill>
                <a:latin typeface="Arial" charset="0"/>
              </a:rPr>
              <a:t> </a:t>
            </a:r>
            <a:r>
              <a:rPr lang="en-US" sz="2050" b="1" kern="0" smtClean="0">
                <a:solidFill>
                  <a:srgbClr val="0000FF"/>
                </a:solidFill>
                <a:latin typeface="Arial" charset="0"/>
              </a:rPr>
              <a:t>  Th</a:t>
            </a:r>
            <a:r>
              <a:rPr lang="vi-VN" sz="2050" b="1" kern="0">
                <a:solidFill>
                  <a:srgbClr val="0000FF"/>
                </a:solidFill>
                <a:latin typeface="Arial" charset="0"/>
              </a:rPr>
              <a:t>ực hiện c</a:t>
            </a:r>
            <a:r>
              <a:rPr lang="en-US" sz="2050" b="1" kern="0">
                <a:solidFill>
                  <a:srgbClr val="0000FF"/>
                </a:solidFill>
                <a:latin typeface="Arial" charset="0"/>
              </a:rPr>
              <a:t>ác nhi</a:t>
            </a:r>
            <a:r>
              <a:rPr lang="vi-VN" sz="2050" b="1" kern="0">
                <a:solidFill>
                  <a:srgbClr val="0000FF"/>
                </a:solidFill>
                <a:latin typeface="Arial" charset="0"/>
              </a:rPr>
              <a:t>ệm vụ kh</a:t>
            </a:r>
            <a:r>
              <a:rPr lang="en-US" sz="2050" b="1" kern="0">
                <a:solidFill>
                  <a:srgbClr val="0000FF"/>
                </a:solidFill>
                <a:latin typeface="Arial" charset="0"/>
              </a:rPr>
              <a:t>ác theo quy đ</a:t>
            </a:r>
            <a:r>
              <a:rPr lang="vi-VN" sz="2050" b="1" kern="0">
                <a:solidFill>
                  <a:srgbClr val="0000FF"/>
                </a:solidFill>
                <a:latin typeface="Arial" charset="0"/>
              </a:rPr>
              <a:t>ịnh của Luật n</a:t>
            </a:r>
            <a:r>
              <a:rPr lang="en-US" sz="2050" b="1" kern="0">
                <a:solidFill>
                  <a:srgbClr val="0000FF"/>
                </a:solidFill>
                <a:latin typeface="Arial" charset="0"/>
              </a:rPr>
              <a:t>ày</a:t>
            </a:r>
            <a:r>
              <a:rPr lang="en-US" sz="2050" b="1" kern="0" smtClean="0">
                <a:solidFill>
                  <a:srgbClr val="0000FF"/>
                </a:solidFill>
                <a:latin typeface="Arial" charset="0"/>
              </a:rPr>
              <a:t>.</a:t>
            </a:r>
            <a:endParaRPr lang="en-US" sz="2050" b="1" kern="0">
              <a:solidFill>
                <a:srgbClr val="0000FF"/>
              </a:solidFill>
              <a:latin typeface="Arial" charset="0"/>
            </a:endParaRPr>
          </a:p>
        </p:txBody>
      </p:sp>
    </p:spTree>
    <p:extLst>
      <p:ext uri="{BB962C8B-B14F-4D97-AF65-F5344CB8AC3E}">
        <p14:creationId xmlns:p14="http://schemas.microsoft.com/office/powerpoint/2010/main" val="29968903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45</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00266" y="3733800"/>
            <a:ext cx="5302447" cy="2968388"/>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347663"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Luật Du lịch số </a:t>
            </a:r>
            <a:r>
              <a:rPr lang="en-US" sz="2100" b="1" kern="0" smtClean="0">
                <a:solidFill>
                  <a:srgbClr val="FF0000"/>
                </a:solidFill>
                <a:latin typeface="Arial" charset="0"/>
              </a:rPr>
              <a:t>09/2017/QH14</a:t>
            </a:r>
            <a:r>
              <a:rPr lang="en-US" sz="2100" smtClean="0"/>
              <a:t> </a:t>
            </a:r>
            <a:r>
              <a:rPr lang="en-US" sz="2100" b="1" kern="0" smtClean="0">
                <a:solidFill>
                  <a:srgbClr val="0000FF"/>
                </a:solidFill>
                <a:latin typeface="Arial" charset="0"/>
              </a:rPr>
              <a:t>đã được </a:t>
            </a:r>
            <a:r>
              <a:rPr lang="en-US" sz="2100" b="1" kern="0">
                <a:solidFill>
                  <a:srgbClr val="0000FF"/>
                </a:solidFill>
                <a:latin typeface="Arial" charset="0"/>
              </a:rPr>
              <a:t>Quốc hội </a:t>
            </a:r>
            <a:r>
              <a:rPr lang="en-US" sz="2100" b="1" kern="0" smtClean="0">
                <a:solidFill>
                  <a:srgbClr val="0000FF"/>
                </a:solidFill>
                <a:latin typeface="Arial" charset="0"/>
              </a:rPr>
              <a:t>khóa </a:t>
            </a:r>
            <a:r>
              <a:rPr lang="en-US" sz="2100" b="1" kern="0">
                <a:solidFill>
                  <a:srgbClr val="0000FF"/>
                </a:solidFill>
                <a:latin typeface="Arial" charset="0"/>
              </a:rPr>
              <a:t>XIV thông qua ngày </a:t>
            </a:r>
            <a:r>
              <a:rPr lang="en-US" sz="2100" b="1" kern="0" smtClean="0">
                <a:solidFill>
                  <a:srgbClr val="FF0000"/>
                </a:solidFill>
                <a:latin typeface="Arial" charset="0"/>
              </a:rPr>
              <a:t>19/6/2017 </a:t>
            </a:r>
            <a:r>
              <a:rPr lang="en-US" sz="2100" b="1" kern="0">
                <a:solidFill>
                  <a:srgbClr val="0000FF"/>
                </a:solidFill>
                <a:latin typeface="Arial" charset="0"/>
              </a:rPr>
              <a:t>tại kỳ họp thứ </a:t>
            </a:r>
            <a:r>
              <a:rPr lang="en-US" sz="2100" b="1" kern="0" smtClean="0">
                <a:solidFill>
                  <a:srgbClr val="0000FF"/>
                </a:solidFill>
                <a:latin typeface="Arial" charset="0"/>
              </a:rPr>
              <a:t>3, thay thế cho Luật Du lịch năm 2005.</a:t>
            </a:r>
          </a:p>
          <a:p>
            <a:pPr marL="347663" indent="-3429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Luật </a:t>
            </a:r>
            <a:r>
              <a:rPr lang="en-US" sz="2100" b="1" kern="0">
                <a:solidFill>
                  <a:srgbClr val="0000FF"/>
                </a:solidFill>
                <a:latin typeface="Arial" charset="0"/>
              </a:rPr>
              <a:t>được Chủ tịch nước ký lệnh công bố số 05/2017/L-CTN ngày </a:t>
            </a:r>
            <a:r>
              <a:rPr lang="en-US" sz="2100" b="1" kern="0" smtClean="0">
                <a:solidFill>
                  <a:srgbClr val="0000FF"/>
                </a:solidFill>
                <a:latin typeface="Arial" charset="0"/>
              </a:rPr>
              <a:t>29/6/2017. Luật </a:t>
            </a:r>
            <a:r>
              <a:rPr lang="en-US" sz="2100" b="1" kern="0">
                <a:solidFill>
                  <a:srgbClr val="0000FF"/>
                </a:solidFill>
                <a:latin typeface="Arial" charset="0"/>
              </a:rPr>
              <a:t>có hiệu lực thi hành kể từ ngày </a:t>
            </a:r>
            <a:r>
              <a:rPr lang="en-US" sz="2100" b="1" kern="0" smtClean="0">
                <a:solidFill>
                  <a:srgbClr val="FF0000"/>
                </a:solidFill>
                <a:latin typeface="Arial" charset="0"/>
              </a:rPr>
              <a:t>01/01/2018.</a:t>
            </a:r>
            <a:endParaRPr lang="en-US" sz="2100" b="1" kern="0">
              <a:solidFill>
                <a:srgbClr val="FF0066"/>
              </a:solidFill>
              <a:latin typeface="Arial" charset="0"/>
            </a:endParaRPr>
          </a:p>
        </p:txBody>
      </p:sp>
      <p:sp>
        <p:nvSpPr>
          <p:cNvPr id="9"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GIỚI </a:t>
            </a:r>
            <a:r>
              <a:rPr lang="en-US" sz="2500" b="1">
                <a:solidFill>
                  <a:srgbClr val="FF0000"/>
                </a:solidFill>
                <a:latin typeface="Arial" panose="020B0604020202020204" pitchFamily="34" charset="0"/>
                <a:cs typeface="Arial" panose="020B0604020202020204" pitchFamily="34" charset="0"/>
              </a:rPr>
              <a:t>THIỆU LUẬT </a:t>
            </a:r>
            <a:r>
              <a:rPr lang="en-US" sz="2500" b="1" smtClean="0">
                <a:solidFill>
                  <a:srgbClr val="FF0000"/>
                </a:solidFill>
                <a:latin typeface="Arial" panose="020B0604020202020204" pitchFamily="34" charset="0"/>
                <a:cs typeface="Arial" panose="020B0604020202020204" pitchFamily="34" charset="0"/>
              </a:rPr>
              <a:t>DU LỊCH 2017</a:t>
            </a:r>
            <a:endParaRPr lang="en-US" sz="2500" b="1">
              <a:solidFill>
                <a:srgbClr val="FF0000"/>
              </a:solidFill>
              <a:latin typeface="Arial" panose="020B0604020202020204" pitchFamily="34" charset="0"/>
              <a:cs typeface="Arial" panose="020B0604020202020204" pitchFamily="34" charset="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52400" y="1288940"/>
            <a:ext cx="3502152" cy="54132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178" y="1295400"/>
            <a:ext cx="4670622" cy="2373758"/>
          </a:xfrm>
          <a:prstGeom prst="rect">
            <a:avLst/>
          </a:prstGeom>
        </p:spPr>
      </p:pic>
    </p:spTree>
    <p:extLst>
      <p:ext uri="{BB962C8B-B14F-4D97-AF65-F5344CB8AC3E}">
        <p14:creationId xmlns:p14="http://schemas.microsoft.com/office/powerpoint/2010/main" val="2465659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20000"/>
              </a:lnSpc>
              <a:spcBef>
                <a:spcPts val="1200"/>
              </a:spcBef>
              <a:spcAft>
                <a:spcPts val="0"/>
              </a:spcAft>
              <a:buClr>
                <a:srgbClr val="FF0000"/>
              </a:buClr>
              <a:buFont typeface="+mj-lt"/>
              <a:buAutoNum type="arabicPeriod"/>
              <a:defRPr/>
            </a:pPr>
            <a:r>
              <a:rPr lang="vi-VN" sz="2300" b="1" kern="0" smtClean="0">
                <a:solidFill>
                  <a:srgbClr val="FF0066"/>
                </a:solidFill>
                <a:latin typeface="Arial" charset="0"/>
              </a:rPr>
              <a:t>Chương </a:t>
            </a:r>
            <a:r>
              <a:rPr lang="en-US" sz="2300" b="1" kern="0">
                <a:solidFill>
                  <a:srgbClr val="FF0066"/>
                </a:solidFill>
                <a:latin typeface="Arial" charset="0"/>
              </a:rPr>
              <a:t>I</a:t>
            </a:r>
            <a:r>
              <a:rPr lang="vi-VN" sz="2300" b="1" kern="0" smtClean="0">
                <a:solidFill>
                  <a:srgbClr val="FF0066"/>
                </a:solidFill>
                <a:latin typeface="Arial" charset="0"/>
              </a:rPr>
              <a:t>: </a:t>
            </a:r>
            <a:r>
              <a:rPr lang="en-US" sz="2300" b="1" kern="0">
                <a:solidFill>
                  <a:srgbClr val="FF0066"/>
                </a:solidFill>
                <a:latin typeface="Arial" charset="0"/>
              </a:rPr>
              <a:t>N</a:t>
            </a:r>
            <a:r>
              <a:rPr lang="vi-VN" sz="2300" b="1" kern="0" smtClean="0">
                <a:solidFill>
                  <a:srgbClr val="FF0066"/>
                </a:solidFill>
                <a:latin typeface="Arial" charset="0"/>
              </a:rPr>
              <a:t>hững </a:t>
            </a:r>
            <a:r>
              <a:rPr lang="vi-VN" sz="2300" b="1" kern="0">
                <a:solidFill>
                  <a:srgbClr val="FF0066"/>
                </a:solidFill>
                <a:latin typeface="Arial" charset="0"/>
              </a:rPr>
              <a:t>quy định </a:t>
            </a:r>
            <a:r>
              <a:rPr lang="vi-VN" sz="2300" b="1" kern="0" smtClean="0">
                <a:solidFill>
                  <a:srgbClr val="FF0066"/>
                </a:solidFill>
                <a:latin typeface="Arial" charset="0"/>
              </a:rPr>
              <a:t>chung</a:t>
            </a:r>
            <a:endParaRPr lang="en-US" sz="2300" b="1" kern="0" smtClean="0">
              <a:solidFill>
                <a:srgbClr val="FF0066"/>
              </a:solidFill>
              <a:latin typeface="Arial" charset="0"/>
            </a:endParaRPr>
          </a:p>
          <a:p>
            <a:pPr indent="-457200" algn="just" eaLnBrk="1" hangingPunct="1">
              <a:lnSpc>
                <a:spcPct val="120000"/>
              </a:lnSpc>
              <a:spcBef>
                <a:spcPts val="1200"/>
              </a:spcBef>
              <a:spcAft>
                <a:spcPts val="0"/>
              </a:spcAft>
              <a:buClr>
                <a:srgbClr val="FF0000"/>
              </a:buClr>
              <a:buFont typeface="+mj-lt"/>
              <a:buAutoNum type="arabicPeriod"/>
              <a:defRPr/>
            </a:pPr>
            <a:r>
              <a:rPr lang="vi-VN" sz="2300" b="1" kern="0">
                <a:solidFill>
                  <a:srgbClr val="FF0066"/>
                </a:solidFill>
                <a:latin typeface="Arial" charset="0"/>
              </a:rPr>
              <a:t>Chương </a:t>
            </a:r>
            <a:r>
              <a:rPr lang="en-US" sz="2300" b="1" kern="0">
                <a:solidFill>
                  <a:srgbClr val="FF0066"/>
                </a:solidFill>
                <a:latin typeface="Arial" charset="0"/>
              </a:rPr>
              <a:t>II</a:t>
            </a:r>
            <a:r>
              <a:rPr lang="vi-VN" sz="2300" b="1" kern="0">
                <a:solidFill>
                  <a:srgbClr val="FF0066"/>
                </a:solidFill>
                <a:latin typeface="Arial" charset="0"/>
              </a:rPr>
              <a:t>: </a:t>
            </a:r>
            <a:r>
              <a:rPr lang="en-US" sz="2300" b="1" kern="0">
                <a:solidFill>
                  <a:srgbClr val="FF0066"/>
                </a:solidFill>
                <a:latin typeface="Arial" charset="0"/>
              </a:rPr>
              <a:t>Khách du </a:t>
            </a:r>
            <a:r>
              <a:rPr lang="en-US" sz="2300" b="1" kern="0" smtClean="0">
                <a:solidFill>
                  <a:srgbClr val="FF0066"/>
                </a:solidFill>
                <a:latin typeface="Arial" charset="0"/>
              </a:rPr>
              <a:t>lịch</a:t>
            </a:r>
          </a:p>
          <a:p>
            <a:pPr indent="-457200" algn="just" eaLnBrk="1" hangingPunct="1">
              <a:lnSpc>
                <a:spcPct val="120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Chương </a:t>
            </a:r>
            <a:r>
              <a:rPr lang="en-US" sz="2300" b="1" kern="0">
                <a:solidFill>
                  <a:srgbClr val="0000FF"/>
                </a:solidFill>
                <a:latin typeface="Arial" charset="0"/>
              </a:rPr>
              <a:t>III: </a:t>
            </a:r>
            <a:r>
              <a:rPr lang="en-US" sz="2300" b="1" kern="0" smtClean="0">
                <a:solidFill>
                  <a:srgbClr val="0000FF"/>
                </a:solidFill>
                <a:latin typeface="Arial" charset="0"/>
              </a:rPr>
              <a:t>Tài </a:t>
            </a:r>
            <a:r>
              <a:rPr lang="en-US" sz="2300" b="1" kern="0">
                <a:solidFill>
                  <a:srgbClr val="0000FF"/>
                </a:solidFill>
                <a:latin typeface="Arial" charset="0"/>
              </a:rPr>
              <a:t>nguyên du lịch, phát triển sản phẩm du lịch và quy hoạch về du </a:t>
            </a:r>
            <a:r>
              <a:rPr lang="en-US" sz="2300" b="1" kern="0" smtClean="0">
                <a:solidFill>
                  <a:srgbClr val="0000FF"/>
                </a:solidFill>
                <a:latin typeface="Arial" charset="0"/>
              </a:rPr>
              <a:t>lịch</a:t>
            </a:r>
          </a:p>
          <a:p>
            <a:pPr indent="-457200" algn="just" eaLnBrk="1" hangingPunct="1">
              <a:lnSpc>
                <a:spcPct val="120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C</a:t>
            </a:r>
            <a:r>
              <a:rPr lang="vi-VN" sz="2300" b="1" kern="0" smtClean="0">
                <a:solidFill>
                  <a:srgbClr val="0000FF"/>
                </a:solidFill>
                <a:latin typeface="Arial" charset="0"/>
              </a:rPr>
              <a:t>hương </a:t>
            </a:r>
            <a:r>
              <a:rPr lang="en-US" sz="2300" b="1" kern="0" smtClean="0">
                <a:solidFill>
                  <a:srgbClr val="0000FF"/>
                </a:solidFill>
                <a:latin typeface="Arial" charset="0"/>
              </a:rPr>
              <a:t>IV</a:t>
            </a:r>
            <a:r>
              <a:rPr lang="vi-VN" sz="2300" b="1" kern="0" smtClean="0">
                <a:solidFill>
                  <a:srgbClr val="0000FF"/>
                </a:solidFill>
                <a:latin typeface="Arial" charset="0"/>
              </a:rPr>
              <a:t>: </a:t>
            </a:r>
            <a:r>
              <a:rPr lang="en-US" sz="2300" b="1" kern="0">
                <a:solidFill>
                  <a:srgbClr val="0000FF"/>
                </a:solidFill>
                <a:latin typeface="Arial" charset="0"/>
              </a:rPr>
              <a:t>Đ</a:t>
            </a:r>
            <a:r>
              <a:rPr lang="vi-VN" sz="2300" b="1" kern="0" smtClean="0">
                <a:solidFill>
                  <a:srgbClr val="0000FF"/>
                </a:solidFill>
                <a:latin typeface="Arial" charset="0"/>
              </a:rPr>
              <a:t>iểm </a:t>
            </a:r>
            <a:r>
              <a:rPr lang="vi-VN" sz="2300" b="1" kern="0">
                <a:solidFill>
                  <a:srgbClr val="0000FF"/>
                </a:solidFill>
                <a:latin typeface="Arial" charset="0"/>
              </a:rPr>
              <a:t>du lịch, khu du </a:t>
            </a:r>
            <a:r>
              <a:rPr lang="vi-VN" sz="2300" b="1" kern="0" smtClean="0">
                <a:solidFill>
                  <a:srgbClr val="0000FF"/>
                </a:solidFill>
                <a:latin typeface="Arial" charset="0"/>
              </a:rPr>
              <a:t>lịch</a:t>
            </a:r>
            <a:endParaRPr lang="en-US" sz="2300" b="1" kern="0" smtClean="0">
              <a:solidFill>
                <a:srgbClr val="0000FF"/>
              </a:solidFill>
              <a:latin typeface="Arial" charset="0"/>
            </a:endParaRPr>
          </a:p>
          <a:p>
            <a:pPr indent="-457200" algn="just" eaLnBrk="1" hangingPunct="1">
              <a:lnSpc>
                <a:spcPct val="120000"/>
              </a:lnSpc>
              <a:spcBef>
                <a:spcPts val="1200"/>
              </a:spcBef>
              <a:spcAft>
                <a:spcPts val="0"/>
              </a:spcAft>
              <a:buClr>
                <a:srgbClr val="FF0000"/>
              </a:buClr>
              <a:buFont typeface="+mj-lt"/>
              <a:buAutoNum type="arabicPeriod"/>
              <a:defRPr/>
            </a:pPr>
            <a:r>
              <a:rPr lang="en-US" sz="2300" b="1" kern="0" smtClean="0">
                <a:solidFill>
                  <a:srgbClr val="FF0066"/>
                </a:solidFill>
                <a:latin typeface="Arial" charset="0"/>
              </a:rPr>
              <a:t>C</a:t>
            </a:r>
            <a:r>
              <a:rPr lang="vi-VN" sz="2300" b="1" kern="0" smtClean="0">
                <a:solidFill>
                  <a:srgbClr val="FF0066"/>
                </a:solidFill>
                <a:latin typeface="Arial" charset="0"/>
              </a:rPr>
              <a:t>hương </a:t>
            </a:r>
            <a:r>
              <a:rPr lang="en-US" sz="2300" b="1" kern="0">
                <a:solidFill>
                  <a:srgbClr val="FF0066"/>
                </a:solidFill>
                <a:latin typeface="Arial" charset="0"/>
              </a:rPr>
              <a:t>V</a:t>
            </a:r>
            <a:r>
              <a:rPr lang="vi-VN" sz="2300" b="1" kern="0" smtClean="0">
                <a:solidFill>
                  <a:srgbClr val="FF0066"/>
                </a:solidFill>
                <a:latin typeface="Arial" charset="0"/>
              </a:rPr>
              <a:t>: </a:t>
            </a:r>
            <a:r>
              <a:rPr lang="en-US" sz="2300" b="1" kern="0">
                <a:solidFill>
                  <a:srgbClr val="FF0066"/>
                </a:solidFill>
                <a:latin typeface="Arial" charset="0"/>
              </a:rPr>
              <a:t>K</a:t>
            </a:r>
            <a:r>
              <a:rPr lang="vi-VN" sz="2300" b="1" kern="0" smtClean="0">
                <a:solidFill>
                  <a:srgbClr val="FF0066"/>
                </a:solidFill>
                <a:latin typeface="Arial" charset="0"/>
              </a:rPr>
              <a:t>inh </a:t>
            </a:r>
            <a:r>
              <a:rPr lang="vi-VN" sz="2300" b="1" kern="0">
                <a:solidFill>
                  <a:srgbClr val="FF0066"/>
                </a:solidFill>
                <a:latin typeface="Arial" charset="0"/>
              </a:rPr>
              <a:t>doanh du </a:t>
            </a:r>
            <a:r>
              <a:rPr lang="vi-VN" sz="2300" b="1" kern="0" smtClean="0">
                <a:solidFill>
                  <a:srgbClr val="FF0066"/>
                </a:solidFill>
                <a:latin typeface="Arial" charset="0"/>
              </a:rPr>
              <a:t>lịch</a:t>
            </a:r>
            <a:endParaRPr lang="en-US" sz="2300" b="1" kern="0" smtClean="0">
              <a:solidFill>
                <a:srgbClr val="FF0066"/>
              </a:solidFill>
              <a:latin typeface="Arial" charset="0"/>
            </a:endParaRPr>
          </a:p>
          <a:p>
            <a:pPr indent="-457200" algn="just" eaLnBrk="1" hangingPunct="1">
              <a:lnSpc>
                <a:spcPct val="120000"/>
              </a:lnSpc>
              <a:spcBef>
                <a:spcPts val="1200"/>
              </a:spcBef>
              <a:spcAft>
                <a:spcPts val="0"/>
              </a:spcAft>
              <a:buClr>
                <a:srgbClr val="FF0000"/>
              </a:buClr>
              <a:buFont typeface="+mj-lt"/>
              <a:buAutoNum type="arabicPeriod"/>
              <a:defRPr/>
            </a:pPr>
            <a:r>
              <a:rPr lang="en-US" sz="2300" b="1" kern="0" smtClean="0">
                <a:solidFill>
                  <a:srgbClr val="FF0066"/>
                </a:solidFill>
                <a:latin typeface="Arial" charset="0"/>
              </a:rPr>
              <a:t>C</a:t>
            </a:r>
            <a:r>
              <a:rPr lang="vi-VN" sz="2300" b="1" kern="0" smtClean="0">
                <a:solidFill>
                  <a:srgbClr val="FF0066"/>
                </a:solidFill>
                <a:latin typeface="Arial" charset="0"/>
              </a:rPr>
              <a:t>hương </a:t>
            </a:r>
            <a:r>
              <a:rPr lang="en-US" sz="2300" b="1" kern="0" smtClean="0">
                <a:solidFill>
                  <a:srgbClr val="FF0066"/>
                </a:solidFill>
                <a:latin typeface="Arial" charset="0"/>
              </a:rPr>
              <a:t>VI</a:t>
            </a:r>
            <a:r>
              <a:rPr lang="vi-VN" sz="2300" b="1" kern="0" smtClean="0">
                <a:solidFill>
                  <a:srgbClr val="FF0066"/>
                </a:solidFill>
                <a:latin typeface="Arial" charset="0"/>
              </a:rPr>
              <a:t>: </a:t>
            </a:r>
            <a:r>
              <a:rPr lang="en-US" sz="2300" b="1" kern="0">
                <a:solidFill>
                  <a:srgbClr val="FF0066"/>
                </a:solidFill>
                <a:latin typeface="Arial" charset="0"/>
              </a:rPr>
              <a:t>H</a:t>
            </a:r>
            <a:r>
              <a:rPr lang="vi-VN" sz="2300" b="1" kern="0" smtClean="0">
                <a:solidFill>
                  <a:srgbClr val="FF0066"/>
                </a:solidFill>
                <a:latin typeface="Arial" charset="0"/>
              </a:rPr>
              <a:t>ướng </a:t>
            </a:r>
            <a:r>
              <a:rPr lang="vi-VN" sz="2300" b="1" kern="0">
                <a:solidFill>
                  <a:srgbClr val="FF0066"/>
                </a:solidFill>
                <a:latin typeface="Arial" charset="0"/>
              </a:rPr>
              <a:t>dẫn viên du </a:t>
            </a:r>
            <a:r>
              <a:rPr lang="vi-VN" sz="2300" b="1" kern="0" smtClean="0">
                <a:solidFill>
                  <a:srgbClr val="FF0066"/>
                </a:solidFill>
                <a:latin typeface="Arial" charset="0"/>
              </a:rPr>
              <a:t>lịch</a:t>
            </a:r>
            <a:endParaRPr lang="en-US" sz="2300" b="1" kern="0" smtClean="0">
              <a:solidFill>
                <a:srgbClr val="FF0066"/>
              </a:solidFill>
              <a:latin typeface="Arial" charset="0"/>
            </a:endParaRPr>
          </a:p>
          <a:p>
            <a:pPr indent="-457200" algn="just" eaLnBrk="1" hangingPunct="1">
              <a:lnSpc>
                <a:spcPct val="120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C</a:t>
            </a:r>
            <a:r>
              <a:rPr lang="vi-VN" sz="2300" b="1" kern="0" smtClean="0">
                <a:solidFill>
                  <a:srgbClr val="0000FF"/>
                </a:solidFill>
                <a:latin typeface="Arial" charset="0"/>
              </a:rPr>
              <a:t>hương </a:t>
            </a:r>
            <a:r>
              <a:rPr lang="en-US" sz="2300" b="1" kern="0" smtClean="0">
                <a:solidFill>
                  <a:srgbClr val="0000FF"/>
                </a:solidFill>
                <a:latin typeface="Arial" charset="0"/>
              </a:rPr>
              <a:t>VII</a:t>
            </a:r>
            <a:r>
              <a:rPr lang="vi-VN" sz="2300" b="1" kern="0" smtClean="0">
                <a:solidFill>
                  <a:srgbClr val="0000FF"/>
                </a:solidFill>
                <a:latin typeface="Arial" charset="0"/>
              </a:rPr>
              <a:t>: </a:t>
            </a:r>
            <a:r>
              <a:rPr lang="en-US" sz="2300" b="1" kern="0" smtClean="0">
                <a:solidFill>
                  <a:srgbClr val="0000FF"/>
                </a:solidFill>
                <a:latin typeface="Arial" charset="0"/>
              </a:rPr>
              <a:t>X</a:t>
            </a:r>
            <a:r>
              <a:rPr lang="vi-VN" sz="2300" b="1" kern="0" smtClean="0">
                <a:solidFill>
                  <a:srgbClr val="0000FF"/>
                </a:solidFill>
                <a:latin typeface="Arial" charset="0"/>
              </a:rPr>
              <a:t>úc </a:t>
            </a:r>
            <a:r>
              <a:rPr lang="vi-VN" sz="2300" b="1" kern="0">
                <a:solidFill>
                  <a:srgbClr val="0000FF"/>
                </a:solidFill>
                <a:latin typeface="Arial" charset="0"/>
              </a:rPr>
              <a:t>tiến du lịch, quỹ hỗ trợ phát triển du </a:t>
            </a:r>
            <a:r>
              <a:rPr lang="vi-VN" sz="2300" b="1" kern="0" smtClean="0">
                <a:solidFill>
                  <a:srgbClr val="0000FF"/>
                </a:solidFill>
                <a:latin typeface="Arial" charset="0"/>
              </a:rPr>
              <a:t>lịch</a:t>
            </a:r>
            <a:endParaRPr lang="en-US" sz="2300" b="1" kern="0" smtClean="0">
              <a:solidFill>
                <a:srgbClr val="0000FF"/>
              </a:solidFill>
              <a:latin typeface="Arial" charset="0"/>
            </a:endParaRPr>
          </a:p>
          <a:p>
            <a:pPr indent="-457200" algn="just" eaLnBrk="1" hangingPunct="1">
              <a:lnSpc>
                <a:spcPct val="120000"/>
              </a:lnSpc>
              <a:spcBef>
                <a:spcPts val="1200"/>
              </a:spcBef>
              <a:spcAft>
                <a:spcPts val="0"/>
              </a:spcAft>
              <a:buClr>
                <a:srgbClr val="FF0000"/>
              </a:buClr>
              <a:buFont typeface="+mj-lt"/>
              <a:buAutoNum type="arabicPeriod"/>
              <a:defRPr/>
            </a:pPr>
            <a:r>
              <a:rPr lang="en-US" sz="2300" b="1" kern="0" smtClean="0">
                <a:solidFill>
                  <a:srgbClr val="FF0066"/>
                </a:solidFill>
                <a:latin typeface="Arial" charset="0"/>
              </a:rPr>
              <a:t>C</a:t>
            </a:r>
            <a:r>
              <a:rPr lang="vi-VN" sz="2300" b="1" kern="0" smtClean="0">
                <a:solidFill>
                  <a:srgbClr val="FF0066"/>
                </a:solidFill>
                <a:latin typeface="Arial" charset="0"/>
              </a:rPr>
              <a:t>hương </a:t>
            </a:r>
            <a:r>
              <a:rPr lang="en-US" sz="2300" b="1" kern="0" smtClean="0">
                <a:solidFill>
                  <a:srgbClr val="FF0066"/>
                </a:solidFill>
                <a:latin typeface="Arial" charset="0"/>
              </a:rPr>
              <a:t>VIII</a:t>
            </a:r>
            <a:r>
              <a:rPr lang="vi-VN" sz="2300" b="1" kern="0" smtClean="0">
                <a:solidFill>
                  <a:srgbClr val="FF0066"/>
                </a:solidFill>
                <a:latin typeface="Arial" charset="0"/>
              </a:rPr>
              <a:t>: </a:t>
            </a:r>
            <a:r>
              <a:rPr lang="en-US" sz="2300" b="1" kern="0" smtClean="0">
                <a:solidFill>
                  <a:srgbClr val="FF0066"/>
                </a:solidFill>
                <a:latin typeface="Arial" charset="0"/>
              </a:rPr>
              <a:t>Q</a:t>
            </a:r>
            <a:r>
              <a:rPr lang="vi-VN" sz="2300" b="1" kern="0" smtClean="0">
                <a:solidFill>
                  <a:srgbClr val="FF0066"/>
                </a:solidFill>
                <a:latin typeface="Arial" charset="0"/>
              </a:rPr>
              <a:t>uản </a:t>
            </a:r>
            <a:r>
              <a:rPr lang="vi-VN" sz="2300" b="1" kern="0">
                <a:solidFill>
                  <a:srgbClr val="FF0066"/>
                </a:solidFill>
                <a:latin typeface="Arial" charset="0"/>
              </a:rPr>
              <a:t>lý nhà nước về du </a:t>
            </a:r>
            <a:r>
              <a:rPr lang="vi-VN" sz="2300" b="1" kern="0" smtClean="0">
                <a:solidFill>
                  <a:srgbClr val="FF0066"/>
                </a:solidFill>
                <a:latin typeface="Arial" charset="0"/>
              </a:rPr>
              <a:t>lịch</a:t>
            </a:r>
            <a:endParaRPr lang="en-US" sz="2300" b="1" kern="0" smtClean="0">
              <a:solidFill>
                <a:srgbClr val="FF0066"/>
              </a:solidFill>
              <a:latin typeface="Arial" charset="0"/>
            </a:endParaRPr>
          </a:p>
          <a:p>
            <a:pPr indent="-457200" algn="just" eaLnBrk="1" hangingPunct="1">
              <a:lnSpc>
                <a:spcPct val="120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C</a:t>
            </a:r>
            <a:r>
              <a:rPr lang="vi-VN" sz="2300" b="1" kern="0" smtClean="0">
                <a:solidFill>
                  <a:srgbClr val="0000FF"/>
                </a:solidFill>
                <a:latin typeface="Arial" charset="0"/>
              </a:rPr>
              <a:t>hương </a:t>
            </a:r>
            <a:r>
              <a:rPr lang="en-US" sz="2300" b="1" kern="0" smtClean="0">
                <a:solidFill>
                  <a:srgbClr val="0000FF"/>
                </a:solidFill>
                <a:latin typeface="Arial" charset="0"/>
              </a:rPr>
              <a:t>IX</a:t>
            </a:r>
            <a:r>
              <a:rPr lang="vi-VN" sz="2300" b="1" kern="0" smtClean="0">
                <a:solidFill>
                  <a:srgbClr val="0000FF"/>
                </a:solidFill>
                <a:latin typeface="Arial" charset="0"/>
              </a:rPr>
              <a:t>: </a:t>
            </a:r>
            <a:r>
              <a:rPr lang="en-US" sz="2300" b="1" kern="0">
                <a:solidFill>
                  <a:srgbClr val="0000FF"/>
                </a:solidFill>
                <a:latin typeface="Arial" charset="0"/>
              </a:rPr>
              <a:t>Đ</a:t>
            </a:r>
            <a:r>
              <a:rPr lang="vi-VN" sz="2300" b="1" kern="0" smtClean="0">
                <a:solidFill>
                  <a:srgbClr val="0000FF"/>
                </a:solidFill>
                <a:latin typeface="Arial" charset="0"/>
              </a:rPr>
              <a:t>iều </a:t>
            </a:r>
            <a:r>
              <a:rPr lang="vi-VN" sz="2300" b="1" kern="0">
                <a:solidFill>
                  <a:srgbClr val="0000FF"/>
                </a:solidFill>
                <a:latin typeface="Arial" charset="0"/>
              </a:rPr>
              <a:t>khoản thi hành</a:t>
            </a:r>
            <a:endParaRPr lang="en-US" sz="2300" b="1" kern="0">
              <a:solidFill>
                <a:srgbClr val="0000FF"/>
              </a:solidFill>
              <a:latin typeface="Arial" charset="0"/>
            </a:endParaRPr>
          </a:p>
        </p:txBody>
      </p:sp>
      <p:sp>
        <p:nvSpPr>
          <p:cNvPr id="5" name="Title 1"/>
          <p:cNvSpPr>
            <a:spLocks noGrp="1"/>
          </p:cNvSpPr>
          <p:nvPr>
            <p:ph type="title"/>
          </p:nvPr>
        </p:nvSpPr>
        <p:spPr>
          <a:xfrm>
            <a:off x="6350" y="55983"/>
            <a:ext cx="9137650" cy="1066800"/>
          </a:xfrm>
        </p:spPr>
        <p:txBody>
          <a:bodyPr anchor="ctr"/>
          <a:lstStyle/>
          <a:p>
            <a:pPr algn="ctr">
              <a:lnSpc>
                <a:spcPct val="105000"/>
              </a:lnSpc>
              <a:spcBef>
                <a:spcPts val="600"/>
              </a:spcBef>
              <a:spcAft>
                <a:spcPts val="600"/>
              </a:spcAft>
            </a:pPr>
            <a:r>
              <a:rPr lang="en-US" sz="2400" b="1" smtClean="0">
                <a:solidFill>
                  <a:srgbClr val="FF0000"/>
                </a:solidFill>
                <a:latin typeface="Arial" panose="020B0604020202020204" pitchFamily="34" charset="0"/>
                <a:cs typeface="Arial" panose="020B0604020202020204" pitchFamily="34" charset="0"/>
              </a:rPr>
              <a:t>BỐ CỤC CỦA LUẬT DU LỊCH NĂM 2017</a:t>
            </a:r>
            <a:br>
              <a:rPr lang="en-US" sz="2400" b="1" smtClean="0">
                <a:solidFill>
                  <a:srgbClr val="FF0000"/>
                </a:solidFill>
                <a:latin typeface="Arial" panose="020B0604020202020204" pitchFamily="34" charset="0"/>
                <a:cs typeface="Arial" panose="020B0604020202020204" pitchFamily="34" charset="0"/>
              </a:rPr>
            </a:br>
            <a:r>
              <a:rPr lang="es-MX" sz="2100" b="1" smtClean="0">
                <a:solidFill>
                  <a:srgbClr val="0000FF"/>
                </a:solidFill>
                <a:latin typeface="Arial" panose="020B0604020202020204" pitchFamily="34" charset="0"/>
                <a:cs typeface="Arial" panose="020B0604020202020204" pitchFamily="34" charset="0"/>
              </a:rPr>
              <a:t>gồm </a:t>
            </a:r>
            <a:r>
              <a:rPr lang="en-US" sz="2100" b="1" smtClean="0">
                <a:solidFill>
                  <a:srgbClr val="FF0000"/>
                </a:solidFill>
                <a:latin typeface="Arial" panose="020B0604020202020204" pitchFamily="34" charset="0"/>
                <a:cs typeface="Arial" panose="020B0604020202020204" pitchFamily="34" charset="0"/>
              </a:rPr>
              <a:t>09 chương, 78 điều </a:t>
            </a:r>
            <a:r>
              <a:rPr lang="en-US" sz="2100" b="1" smtClean="0">
                <a:solidFill>
                  <a:srgbClr val="008000"/>
                </a:solidFill>
                <a:latin typeface="Arial" panose="020B0604020202020204" pitchFamily="34" charset="0"/>
                <a:cs typeface="Arial" panose="020B0604020202020204" pitchFamily="34" charset="0"/>
              </a:rPr>
              <a:t>(giảm 02 chương, 10 điều so với năm 2005)</a:t>
            </a:r>
            <a:endParaRPr lang="en-US" sz="2100" b="1">
              <a:solidFill>
                <a:srgbClr val="008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013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vi-VN" sz="2600" b="1" smtClean="0">
                <a:solidFill>
                  <a:srgbClr val="FF0000"/>
                </a:solidFill>
                <a:latin typeface="Arial" panose="020B0604020202020204" pitchFamily="34" charset="0"/>
                <a:cs typeface="Arial" panose="020B0604020202020204" pitchFamily="34" charset="0"/>
              </a:rPr>
              <a:t>C</a:t>
            </a:r>
            <a:r>
              <a:rPr lang="en-US" sz="2600" b="1" smtClean="0">
                <a:solidFill>
                  <a:srgbClr val="FF0000"/>
                </a:solidFill>
                <a:latin typeface="Arial" panose="020B0604020202020204" pitchFamily="34" charset="0"/>
                <a:cs typeface="Arial" panose="020B0604020202020204" pitchFamily="34" charset="0"/>
              </a:rPr>
              <a:t>HƯƠNG I. NHỮNG QUY ĐỊNH CHUNG</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a:t>
            </a:r>
            <a:r>
              <a:rPr lang="vi-VN" sz="2200" b="1" kern="0">
                <a:solidFill>
                  <a:srgbClr val="FF0066"/>
                </a:solidFill>
                <a:latin typeface="Arial" charset="0"/>
              </a:rPr>
              <a:t>1. Phạm vi điều </a:t>
            </a:r>
            <a:r>
              <a:rPr lang="vi-VN" sz="2200" b="1" kern="0" smtClean="0">
                <a:solidFill>
                  <a:srgbClr val="FF0066"/>
                </a:solidFill>
                <a:latin typeface="Arial" charset="0"/>
              </a:rPr>
              <a:t>chỉnh</a:t>
            </a:r>
            <a:endParaRPr lang="en-US" sz="2200" b="1" kern="0" smtClean="0">
              <a:solidFill>
                <a:srgbClr val="0000FF"/>
              </a:solidFill>
              <a:latin typeface="Arial" charset="0"/>
            </a:endParaRPr>
          </a:p>
          <a:p>
            <a:pPr marL="577850" indent="0" algn="just" eaLnBrk="1" hangingPunct="1">
              <a:lnSpc>
                <a:spcPct val="105000"/>
              </a:lnSpc>
              <a:spcBef>
                <a:spcPts val="800"/>
              </a:spcBef>
              <a:spcAft>
                <a:spcPts val="0"/>
              </a:spcAft>
              <a:buClr>
                <a:srgbClr val="FF0000"/>
              </a:buClr>
              <a:buNone/>
              <a:defRPr/>
            </a:pPr>
            <a:r>
              <a:rPr lang="en-US" sz="2200" b="1" kern="0" smtClean="0">
                <a:solidFill>
                  <a:srgbClr val="0000FF"/>
                </a:solidFill>
                <a:latin typeface="Arial" charset="0"/>
              </a:rPr>
              <a:t>Luật </a:t>
            </a:r>
            <a:r>
              <a:rPr lang="en-US" sz="2200" b="1" kern="0">
                <a:solidFill>
                  <a:srgbClr val="0000FF"/>
                </a:solidFill>
                <a:latin typeface="Arial" charset="0"/>
              </a:rPr>
              <a:t>này quy định về tài nguyên du lịch, phát triển sản phẩm du lịch và hoạt động du lịch; quyền, nghĩa vụ của khách du lịch, tổ chức, cá nhân kinh doanh du lịch, cơ quan, tổ chức, cá nhân khác, cộng đồng dân cư có hoạt động liên quan đến du lịch; quản lý nhà nước về du </a:t>
            </a:r>
            <a:r>
              <a:rPr lang="en-US" sz="2200" b="1" kern="0" smtClean="0">
                <a:solidFill>
                  <a:srgbClr val="0000FF"/>
                </a:solidFill>
                <a:latin typeface="Arial" charset="0"/>
              </a:rPr>
              <a:t>lịch.</a:t>
            </a:r>
          </a:p>
          <a:p>
            <a:pPr indent="-457200" algn="just" eaLnBrk="1" hangingPunct="1">
              <a:lnSpc>
                <a:spcPct val="105000"/>
              </a:lnSpc>
              <a:spcBef>
                <a:spcPts val="800"/>
              </a:spcBef>
              <a:spcAft>
                <a:spcPts val="0"/>
              </a:spcAft>
              <a:buClr>
                <a:srgbClr val="FF0000"/>
              </a:buClr>
              <a:buFont typeface="Wingdings" panose="05000000000000000000"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2. Đối tượng áp </a:t>
            </a:r>
            <a:r>
              <a:rPr lang="en-US" sz="2200" b="1" kern="0" smtClean="0">
                <a:solidFill>
                  <a:srgbClr val="FF0066"/>
                </a:solidFill>
                <a:latin typeface="Arial" charset="0"/>
              </a:rPr>
              <a:t>dụng</a:t>
            </a:r>
          </a:p>
          <a:p>
            <a:pPr indent="-457200" algn="just" eaLnBrk="1" hangingPunct="1">
              <a:lnSpc>
                <a:spcPct val="105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Cơ </a:t>
            </a:r>
            <a:r>
              <a:rPr lang="en-US" sz="2200" b="1" kern="0">
                <a:solidFill>
                  <a:srgbClr val="0000FF"/>
                </a:solidFill>
                <a:latin typeface="Arial" charset="0"/>
              </a:rPr>
              <a:t>quan, t</a:t>
            </a:r>
            <a:r>
              <a:rPr lang="vi-VN" sz="2200" b="1" kern="0">
                <a:solidFill>
                  <a:srgbClr val="0000FF"/>
                </a:solidFill>
                <a:latin typeface="Arial" charset="0"/>
              </a:rPr>
              <a:t>ổ chức, c</a:t>
            </a:r>
            <a:r>
              <a:rPr lang="en-US" sz="2200" b="1" kern="0">
                <a:solidFill>
                  <a:srgbClr val="0000FF"/>
                </a:solidFill>
                <a:latin typeface="Arial" charset="0"/>
              </a:rPr>
              <a:t>á nhân Vi</a:t>
            </a:r>
            <a:r>
              <a:rPr lang="vi-VN" sz="2200" b="1" kern="0">
                <a:solidFill>
                  <a:srgbClr val="0000FF"/>
                </a:solidFill>
                <a:latin typeface="Arial" charset="0"/>
              </a:rPr>
              <a:t>ệt Nam hoạt động du lịch tr</a:t>
            </a:r>
            <a:r>
              <a:rPr lang="en-US" sz="2200" b="1" kern="0">
                <a:solidFill>
                  <a:srgbClr val="0000FF"/>
                </a:solidFill>
                <a:latin typeface="Arial" charset="0"/>
              </a:rPr>
              <a:t>ên lãnh th</a:t>
            </a:r>
            <a:r>
              <a:rPr lang="vi-VN" sz="2200" b="1" kern="0">
                <a:solidFill>
                  <a:srgbClr val="0000FF"/>
                </a:solidFill>
                <a:latin typeface="Arial" charset="0"/>
              </a:rPr>
              <a:t>ổ Việt Nam v</a:t>
            </a:r>
            <a:r>
              <a:rPr lang="en-US" sz="2200" b="1" kern="0">
                <a:solidFill>
                  <a:srgbClr val="0000FF"/>
                </a:solidFill>
                <a:latin typeface="Arial" charset="0"/>
              </a:rPr>
              <a:t>à </a:t>
            </a:r>
            <a:r>
              <a:rPr lang="vi-VN" sz="2200" b="1" kern="0">
                <a:solidFill>
                  <a:srgbClr val="0000FF"/>
                </a:solidFill>
                <a:latin typeface="Arial" charset="0"/>
              </a:rPr>
              <a:t>ở nước ngo</a:t>
            </a:r>
            <a:r>
              <a:rPr lang="en-US" sz="2200" b="1" kern="0" smtClean="0">
                <a:solidFill>
                  <a:srgbClr val="0000FF"/>
                </a:solidFill>
                <a:latin typeface="Arial" charset="0"/>
              </a:rPr>
              <a:t>ài.</a:t>
            </a:r>
          </a:p>
          <a:p>
            <a:pPr indent="-457200" algn="just" eaLnBrk="1" hangingPunct="1">
              <a:lnSpc>
                <a:spcPct val="105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T</a:t>
            </a:r>
            <a:r>
              <a:rPr lang="vi-VN" sz="2200" b="1" kern="0">
                <a:solidFill>
                  <a:srgbClr val="0000FF"/>
                </a:solidFill>
                <a:latin typeface="Arial" charset="0"/>
              </a:rPr>
              <a:t>ổ chức, c</a:t>
            </a:r>
            <a:r>
              <a:rPr lang="en-US" sz="2200" b="1" kern="0">
                <a:solidFill>
                  <a:srgbClr val="0000FF"/>
                </a:solidFill>
                <a:latin typeface="Arial" charset="0"/>
              </a:rPr>
              <a:t>á nhân nư</a:t>
            </a:r>
            <a:r>
              <a:rPr lang="vi-VN" sz="2200" b="1" kern="0">
                <a:solidFill>
                  <a:srgbClr val="0000FF"/>
                </a:solidFill>
                <a:latin typeface="Arial" charset="0"/>
              </a:rPr>
              <a:t>ớc ngo</a:t>
            </a:r>
            <a:r>
              <a:rPr lang="en-US" sz="2200" b="1" kern="0">
                <a:solidFill>
                  <a:srgbClr val="0000FF"/>
                </a:solidFill>
                <a:latin typeface="Arial" charset="0"/>
              </a:rPr>
              <a:t>ài ho</a:t>
            </a:r>
            <a:r>
              <a:rPr lang="vi-VN" sz="2200" b="1" kern="0">
                <a:solidFill>
                  <a:srgbClr val="0000FF"/>
                </a:solidFill>
                <a:latin typeface="Arial" charset="0"/>
              </a:rPr>
              <a:t>ạt động du lịch tr</a:t>
            </a:r>
            <a:r>
              <a:rPr lang="en-US" sz="2200" b="1" kern="0">
                <a:solidFill>
                  <a:srgbClr val="0000FF"/>
                </a:solidFill>
                <a:latin typeface="Arial" charset="0"/>
              </a:rPr>
              <a:t>ên lãnh th</a:t>
            </a:r>
            <a:r>
              <a:rPr lang="vi-VN" sz="2200" b="1" kern="0">
                <a:solidFill>
                  <a:srgbClr val="0000FF"/>
                </a:solidFill>
                <a:latin typeface="Arial" charset="0"/>
              </a:rPr>
              <a:t>ổ Việt </a:t>
            </a:r>
            <a:r>
              <a:rPr lang="vi-VN" sz="2200" b="1" kern="0" smtClean="0">
                <a:solidFill>
                  <a:srgbClr val="0000FF"/>
                </a:solidFill>
                <a:latin typeface="Arial" charset="0"/>
              </a:rPr>
              <a:t>Nam.</a:t>
            </a:r>
            <a:endParaRPr lang="en-US" sz="22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a:defRPr/>
            </a:pPr>
            <a:r>
              <a:rPr lang="en-US" sz="2200" b="1" kern="0" smtClean="0">
                <a:solidFill>
                  <a:srgbClr val="0000FF"/>
                </a:solidFill>
                <a:latin typeface="Arial" charset="0"/>
              </a:rPr>
              <a:t>Cơ </a:t>
            </a:r>
            <a:r>
              <a:rPr lang="en-US" sz="2200" b="1" kern="0">
                <a:solidFill>
                  <a:srgbClr val="0000FF"/>
                </a:solidFill>
                <a:latin typeface="Arial" charset="0"/>
              </a:rPr>
              <a:t>quan qu</a:t>
            </a:r>
            <a:r>
              <a:rPr lang="vi-VN" sz="2200" b="1" kern="0">
                <a:solidFill>
                  <a:srgbClr val="0000FF"/>
                </a:solidFill>
                <a:latin typeface="Arial" charset="0"/>
              </a:rPr>
              <a:t>ản l</a:t>
            </a:r>
            <a:r>
              <a:rPr lang="en-US" sz="2200" b="1" kern="0">
                <a:solidFill>
                  <a:srgbClr val="0000FF"/>
                </a:solidFill>
                <a:latin typeface="Arial" charset="0"/>
              </a:rPr>
              <a:t>ý nhà nư</a:t>
            </a:r>
            <a:r>
              <a:rPr lang="vi-VN" sz="2200" b="1" kern="0">
                <a:solidFill>
                  <a:srgbClr val="0000FF"/>
                </a:solidFill>
                <a:latin typeface="Arial" charset="0"/>
              </a:rPr>
              <a:t>ớc về du lịch, cơ quan kh</a:t>
            </a:r>
            <a:r>
              <a:rPr lang="en-US" sz="2200" b="1" kern="0">
                <a:solidFill>
                  <a:srgbClr val="0000FF"/>
                </a:solidFill>
                <a:latin typeface="Arial" charset="0"/>
              </a:rPr>
              <a:t>ác, t</a:t>
            </a:r>
            <a:r>
              <a:rPr lang="vi-VN" sz="2200" b="1" kern="0">
                <a:solidFill>
                  <a:srgbClr val="0000FF"/>
                </a:solidFill>
                <a:latin typeface="Arial" charset="0"/>
              </a:rPr>
              <a:t>ổ chức, c</a:t>
            </a:r>
            <a:r>
              <a:rPr lang="en-US" sz="2200" b="1" kern="0">
                <a:solidFill>
                  <a:srgbClr val="0000FF"/>
                </a:solidFill>
                <a:latin typeface="Arial" charset="0"/>
              </a:rPr>
              <a:t>á nhân, c</a:t>
            </a:r>
            <a:r>
              <a:rPr lang="vi-VN" sz="2200" b="1" kern="0">
                <a:solidFill>
                  <a:srgbClr val="0000FF"/>
                </a:solidFill>
                <a:latin typeface="Arial" charset="0"/>
              </a:rPr>
              <a:t>ộng đồng d</a:t>
            </a:r>
            <a:r>
              <a:rPr lang="en-US" sz="2200" b="1" kern="0">
                <a:solidFill>
                  <a:srgbClr val="0000FF"/>
                </a:solidFill>
                <a:latin typeface="Arial" charset="0"/>
              </a:rPr>
              <a:t>ân cư có ho</a:t>
            </a:r>
            <a:r>
              <a:rPr lang="vi-VN" sz="2200" b="1" kern="0">
                <a:solidFill>
                  <a:srgbClr val="0000FF"/>
                </a:solidFill>
                <a:latin typeface="Arial" charset="0"/>
              </a:rPr>
              <a:t>ạt động li</a:t>
            </a:r>
            <a:r>
              <a:rPr lang="en-US" sz="2200" b="1" kern="0">
                <a:solidFill>
                  <a:srgbClr val="0000FF"/>
                </a:solidFill>
                <a:latin typeface="Arial" charset="0"/>
              </a:rPr>
              <a:t>ên quan đ</a:t>
            </a:r>
            <a:r>
              <a:rPr lang="vi-VN" sz="2200" b="1" kern="0">
                <a:solidFill>
                  <a:srgbClr val="0000FF"/>
                </a:solidFill>
                <a:latin typeface="Arial" charset="0"/>
              </a:rPr>
              <a:t>ến du lịch</a:t>
            </a:r>
            <a:r>
              <a:rPr lang="vi-VN" sz="2200" b="1" kern="0" smtClean="0">
                <a:solidFill>
                  <a:srgbClr val="0000FF"/>
                </a:solidFill>
                <a:latin typeface="Arial" charset="0"/>
              </a:rPr>
              <a:t>.</a:t>
            </a:r>
          </a:p>
        </p:txBody>
      </p:sp>
    </p:spTree>
    <p:extLst>
      <p:ext uri="{BB962C8B-B14F-4D97-AF65-F5344CB8AC3E}">
        <p14:creationId xmlns:p14="http://schemas.microsoft.com/office/powerpoint/2010/main" val="1055218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vi-VN" sz="2600" b="1" smtClean="0">
                <a:solidFill>
                  <a:srgbClr val="FF0000"/>
                </a:solidFill>
                <a:latin typeface="Arial" panose="020B0604020202020204" pitchFamily="34" charset="0"/>
                <a:cs typeface="Arial" panose="020B0604020202020204" pitchFamily="34" charset="0"/>
              </a:rPr>
              <a:t>Điều </a:t>
            </a:r>
            <a:r>
              <a:rPr lang="en-US" sz="2600" b="1" smtClean="0">
                <a:solidFill>
                  <a:srgbClr val="FF0000"/>
                </a:solidFill>
                <a:latin typeface="Arial" panose="020B0604020202020204" pitchFamily="34" charset="0"/>
                <a:cs typeface="Arial" panose="020B0604020202020204" pitchFamily="34" charset="0"/>
              </a:rPr>
              <a:t>3</a:t>
            </a:r>
            <a:r>
              <a:rPr lang="vi-VN" sz="2600" b="1" smtClean="0">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600"/>
              </a:spcBef>
              <a:spcAft>
                <a:spcPts val="0"/>
              </a:spcAft>
              <a:buClr>
                <a:srgbClr val="FF0000"/>
              </a:buClr>
              <a:buFont typeface="+mj-lt"/>
              <a:buAutoNum type="arabicPeriod"/>
              <a:defRPr/>
            </a:pPr>
            <a:r>
              <a:rPr lang="en-US" sz="2100" b="1" kern="0" smtClean="0">
                <a:solidFill>
                  <a:srgbClr val="FF0066"/>
                </a:solidFill>
                <a:latin typeface="Arial" charset="0"/>
              </a:rPr>
              <a:t>Du </a:t>
            </a:r>
            <a:r>
              <a:rPr lang="en-US" sz="2100" b="1" kern="0">
                <a:solidFill>
                  <a:srgbClr val="FF0066"/>
                </a:solidFill>
                <a:latin typeface="Arial" charset="0"/>
              </a:rPr>
              <a:t>l</a:t>
            </a:r>
            <a:r>
              <a:rPr lang="vi-VN" sz="2100" b="1" kern="0">
                <a:solidFill>
                  <a:srgbClr val="FF0066"/>
                </a:solidFill>
                <a:latin typeface="Arial" charset="0"/>
              </a:rPr>
              <a:t>ịch </a:t>
            </a:r>
            <a:r>
              <a:rPr lang="vi-VN" sz="2100" b="1" kern="0">
                <a:solidFill>
                  <a:srgbClr val="0000FF"/>
                </a:solidFill>
                <a:latin typeface="Arial" charset="0"/>
              </a:rPr>
              <a:t>l</a:t>
            </a:r>
            <a:r>
              <a:rPr lang="en-US" sz="2100" b="1" kern="0">
                <a:solidFill>
                  <a:srgbClr val="0000FF"/>
                </a:solidFill>
                <a:latin typeface="Arial" charset="0"/>
              </a:rPr>
              <a:t>à các ho</a:t>
            </a:r>
            <a:r>
              <a:rPr lang="vi-VN" sz="2100" b="1" kern="0">
                <a:solidFill>
                  <a:srgbClr val="0000FF"/>
                </a:solidFill>
                <a:latin typeface="Arial" charset="0"/>
              </a:rPr>
              <a:t>ạt động c</a:t>
            </a:r>
            <a:r>
              <a:rPr lang="en-US" sz="2100" b="1" kern="0">
                <a:solidFill>
                  <a:srgbClr val="0000FF"/>
                </a:solidFill>
                <a:latin typeface="Arial" charset="0"/>
              </a:rPr>
              <a:t>ó liên quan đ</a:t>
            </a:r>
            <a:r>
              <a:rPr lang="vi-VN" sz="2100" b="1" kern="0">
                <a:solidFill>
                  <a:srgbClr val="0000FF"/>
                </a:solidFill>
                <a:latin typeface="Arial" charset="0"/>
              </a:rPr>
              <a:t>ến chuyến đi của con người ngo</a:t>
            </a:r>
            <a:r>
              <a:rPr lang="en-US" sz="2100" b="1" kern="0">
                <a:solidFill>
                  <a:srgbClr val="0000FF"/>
                </a:solidFill>
                <a:latin typeface="Arial" charset="0"/>
              </a:rPr>
              <a:t>ài nơi cư trú thư</a:t>
            </a:r>
            <a:r>
              <a:rPr lang="vi-VN" sz="2100" b="1" kern="0">
                <a:solidFill>
                  <a:srgbClr val="0000FF"/>
                </a:solidFill>
                <a:latin typeface="Arial" charset="0"/>
              </a:rPr>
              <a:t>ờng xuy</a:t>
            </a:r>
            <a:r>
              <a:rPr lang="en-US" sz="2100" b="1" kern="0">
                <a:solidFill>
                  <a:srgbClr val="0000FF"/>
                </a:solidFill>
                <a:latin typeface="Arial" charset="0"/>
              </a:rPr>
              <a:t>ên trong th</a:t>
            </a:r>
            <a:r>
              <a:rPr lang="vi-VN" sz="2100" b="1" kern="0">
                <a:solidFill>
                  <a:srgbClr val="0000FF"/>
                </a:solidFill>
                <a:latin typeface="Arial" charset="0"/>
              </a:rPr>
              <a:t>ời gian kh</a:t>
            </a:r>
            <a:r>
              <a:rPr lang="en-US" sz="2100" b="1" kern="0">
                <a:solidFill>
                  <a:srgbClr val="0000FF"/>
                </a:solidFill>
                <a:latin typeface="Arial" charset="0"/>
              </a:rPr>
              <a:t>ông quá 01 năm liên t</a:t>
            </a:r>
            <a:r>
              <a:rPr lang="vi-VN" sz="2100" b="1" kern="0">
                <a:solidFill>
                  <a:srgbClr val="0000FF"/>
                </a:solidFill>
                <a:latin typeface="Arial" charset="0"/>
              </a:rPr>
              <a:t>ục nhằm đ</a:t>
            </a:r>
            <a:r>
              <a:rPr lang="en-US" sz="2100" b="1" kern="0">
                <a:solidFill>
                  <a:srgbClr val="0000FF"/>
                </a:solidFill>
                <a:latin typeface="Arial" charset="0"/>
              </a:rPr>
              <a:t>áp </a:t>
            </a:r>
            <a:r>
              <a:rPr lang="vi-VN" sz="2100" b="1" kern="0">
                <a:solidFill>
                  <a:srgbClr val="0000FF"/>
                </a:solidFill>
                <a:latin typeface="Arial" charset="0"/>
              </a:rPr>
              <a:t>ứng nhu cầu tham quan, nghỉ dưỡng, giải tr</a:t>
            </a:r>
            <a:r>
              <a:rPr lang="en-US" sz="2100" b="1" kern="0">
                <a:solidFill>
                  <a:srgbClr val="0000FF"/>
                </a:solidFill>
                <a:latin typeface="Arial" charset="0"/>
              </a:rPr>
              <a:t>í, tìm hi</a:t>
            </a:r>
            <a:r>
              <a:rPr lang="vi-VN" sz="2100" b="1" kern="0">
                <a:solidFill>
                  <a:srgbClr val="0000FF"/>
                </a:solidFill>
                <a:latin typeface="Arial" charset="0"/>
              </a:rPr>
              <a:t>ểu, kh</a:t>
            </a:r>
            <a:r>
              <a:rPr lang="en-US" sz="2100" b="1" kern="0">
                <a:solidFill>
                  <a:srgbClr val="0000FF"/>
                </a:solidFill>
                <a:latin typeface="Arial" charset="0"/>
              </a:rPr>
              <a:t>ám phá tài nguyên du l</a:t>
            </a:r>
            <a:r>
              <a:rPr lang="vi-VN" sz="2100" b="1" kern="0">
                <a:solidFill>
                  <a:srgbClr val="0000FF"/>
                </a:solidFill>
                <a:latin typeface="Arial" charset="0"/>
              </a:rPr>
              <a:t>ịch hoặc kết hợp với mục đ</a:t>
            </a:r>
            <a:r>
              <a:rPr lang="en-US" sz="2100" b="1" kern="0">
                <a:solidFill>
                  <a:srgbClr val="0000FF"/>
                </a:solidFill>
                <a:latin typeface="Arial" charset="0"/>
              </a:rPr>
              <a:t>ích h</a:t>
            </a:r>
            <a:r>
              <a:rPr lang="vi-VN" sz="2100" b="1" kern="0">
                <a:solidFill>
                  <a:srgbClr val="0000FF"/>
                </a:solidFill>
                <a:latin typeface="Arial" charset="0"/>
              </a:rPr>
              <a:t>ợp ph</a:t>
            </a:r>
            <a:r>
              <a:rPr lang="en-US" sz="2100" b="1" kern="0">
                <a:solidFill>
                  <a:srgbClr val="0000FF"/>
                </a:solidFill>
                <a:latin typeface="Arial" charset="0"/>
              </a:rPr>
              <a:t>áp </a:t>
            </a:r>
            <a:r>
              <a:rPr lang="en-US" sz="2100" b="1" kern="0" smtClean="0">
                <a:solidFill>
                  <a:srgbClr val="0000FF"/>
                </a:solidFill>
                <a:latin typeface="Arial" charset="0"/>
              </a:rPr>
              <a:t>khác.</a:t>
            </a:r>
          </a:p>
          <a:p>
            <a:pPr indent="-457200" algn="just" eaLnBrk="1" hangingPunct="1">
              <a:lnSpc>
                <a:spcPct val="110000"/>
              </a:lnSpc>
              <a:spcBef>
                <a:spcPts val="600"/>
              </a:spcBef>
              <a:spcAft>
                <a:spcPts val="0"/>
              </a:spcAft>
              <a:buClr>
                <a:srgbClr val="FF0000"/>
              </a:buClr>
              <a:buFont typeface="+mj-lt"/>
              <a:buAutoNum type="arabicPeriod"/>
              <a:defRPr/>
            </a:pPr>
            <a:r>
              <a:rPr lang="en-US" sz="2100" b="1" kern="0" smtClean="0">
                <a:solidFill>
                  <a:srgbClr val="FF0066"/>
                </a:solidFill>
                <a:latin typeface="Arial" charset="0"/>
              </a:rPr>
              <a:t>Khách </a:t>
            </a:r>
            <a:r>
              <a:rPr lang="en-US" sz="2100" b="1" kern="0">
                <a:solidFill>
                  <a:srgbClr val="FF0066"/>
                </a:solidFill>
                <a:latin typeface="Arial" charset="0"/>
              </a:rPr>
              <a:t>du l</a:t>
            </a:r>
            <a:r>
              <a:rPr lang="vi-VN" sz="2100" b="1" kern="0">
                <a:solidFill>
                  <a:srgbClr val="FF0066"/>
                </a:solidFill>
                <a:latin typeface="Arial" charset="0"/>
              </a:rPr>
              <a:t>ịch </a:t>
            </a:r>
            <a:r>
              <a:rPr lang="vi-VN" sz="2100" b="1" kern="0">
                <a:solidFill>
                  <a:srgbClr val="0000FF"/>
                </a:solidFill>
                <a:latin typeface="Arial" charset="0"/>
              </a:rPr>
              <a:t>l</a:t>
            </a:r>
            <a:r>
              <a:rPr lang="en-US" sz="2100" b="1" kern="0">
                <a:solidFill>
                  <a:srgbClr val="0000FF"/>
                </a:solidFill>
                <a:latin typeface="Arial" charset="0"/>
              </a:rPr>
              <a:t>à ngư</a:t>
            </a:r>
            <a:r>
              <a:rPr lang="vi-VN" sz="2100" b="1" kern="0">
                <a:solidFill>
                  <a:srgbClr val="0000FF"/>
                </a:solidFill>
                <a:latin typeface="Arial" charset="0"/>
              </a:rPr>
              <a:t>ời đi du lịch hoặc kết hợp đi du lịch, trừ trường hợp đi học, l</a:t>
            </a:r>
            <a:r>
              <a:rPr lang="en-US" sz="2100" b="1" kern="0">
                <a:solidFill>
                  <a:srgbClr val="0000FF"/>
                </a:solidFill>
                <a:latin typeface="Arial" charset="0"/>
              </a:rPr>
              <a:t>àm vi</a:t>
            </a:r>
            <a:r>
              <a:rPr lang="vi-VN" sz="2100" b="1" kern="0">
                <a:solidFill>
                  <a:srgbClr val="0000FF"/>
                </a:solidFill>
                <a:latin typeface="Arial" charset="0"/>
              </a:rPr>
              <a:t>ệc để nhận thu nhập ở nơi </a:t>
            </a:r>
            <a:r>
              <a:rPr lang="vi-VN" sz="2100" b="1" kern="0" smtClean="0">
                <a:solidFill>
                  <a:srgbClr val="0000FF"/>
                </a:solidFill>
                <a:latin typeface="Arial" charset="0"/>
              </a:rPr>
              <a:t>đến.</a:t>
            </a:r>
            <a:endParaRPr lang="en-US" sz="2100" b="1" kern="0" smtClean="0">
              <a:solidFill>
                <a:srgbClr val="0000FF"/>
              </a:solidFill>
              <a:latin typeface="Arial" charset="0"/>
            </a:endParaRPr>
          </a:p>
          <a:p>
            <a:pPr indent="-457200" algn="just" eaLnBrk="1" hangingPunct="1">
              <a:lnSpc>
                <a:spcPct val="110000"/>
              </a:lnSpc>
              <a:spcBef>
                <a:spcPts val="600"/>
              </a:spcBef>
              <a:spcAft>
                <a:spcPts val="0"/>
              </a:spcAft>
              <a:buClr>
                <a:srgbClr val="FF0000"/>
              </a:buClr>
              <a:buFont typeface="+mj-lt"/>
              <a:buAutoNum type="arabicPeriod"/>
              <a:defRPr/>
            </a:pPr>
            <a:r>
              <a:rPr lang="en-US" sz="2100" b="1" kern="0" smtClean="0">
                <a:solidFill>
                  <a:srgbClr val="FF0066"/>
                </a:solidFill>
                <a:latin typeface="Arial" charset="0"/>
              </a:rPr>
              <a:t>Ho</a:t>
            </a:r>
            <a:r>
              <a:rPr lang="vi-VN" sz="2100" b="1" kern="0">
                <a:solidFill>
                  <a:srgbClr val="FF0066"/>
                </a:solidFill>
                <a:latin typeface="Arial" charset="0"/>
              </a:rPr>
              <a:t>ạt động du lịch </a:t>
            </a:r>
            <a:r>
              <a:rPr lang="vi-VN" sz="2100" b="1" kern="0">
                <a:solidFill>
                  <a:srgbClr val="0000FF"/>
                </a:solidFill>
                <a:latin typeface="Arial" charset="0"/>
              </a:rPr>
              <a:t>l</a:t>
            </a:r>
            <a:r>
              <a:rPr lang="en-US" sz="2100" b="1" kern="0">
                <a:solidFill>
                  <a:srgbClr val="0000FF"/>
                </a:solidFill>
                <a:latin typeface="Arial" charset="0"/>
              </a:rPr>
              <a:t>à ho</a:t>
            </a:r>
            <a:r>
              <a:rPr lang="vi-VN" sz="2100" b="1" kern="0">
                <a:solidFill>
                  <a:srgbClr val="0000FF"/>
                </a:solidFill>
                <a:latin typeface="Arial" charset="0"/>
              </a:rPr>
              <a:t>ạt động của kh</a:t>
            </a:r>
            <a:r>
              <a:rPr lang="en-US" sz="2100" b="1" kern="0">
                <a:solidFill>
                  <a:srgbClr val="0000FF"/>
                </a:solidFill>
                <a:latin typeface="Arial" charset="0"/>
              </a:rPr>
              <a:t>ách du l</a:t>
            </a:r>
            <a:r>
              <a:rPr lang="vi-VN" sz="2100" b="1" kern="0">
                <a:solidFill>
                  <a:srgbClr val="0000FF"/>
                </a:solidFill>
                <a:latin typeface="Arial" charset="0"/>
              </a:rPr>
              <a:t>ịch, tổ chức, c</a:t>
            </a:r>
            <a:r>
              <a:rPr lang="en-US" sz="2100" b="1" kern="0">
                <a:solidFill>
                  <a:srgbClr val="0000FF"/>
                </a:solidFill>
                <a:latin typeface="Arial" charset="0"/>
              </a:rPr>
              <a:t>á nhân kinh doanh du l</a:t>
            </a:r>
            <a:r>
              <a:rPr lang="vi-VN" sz="2100" b="1" kern="0">
                <a:solidFill>
                  <a:srgbClr val="0000FF"/>
                </a:solidFill>
                <a:latin typeface="Arial" charset="0"/>
              </a:rPr>
              <a:t>ịch v</a:t>
            </a:r>
            <a:r>
              <a:rPr lang="en-US" sz="2100" b="1" kern="0">
                <a:solidFill>
                  <a:srgbClr val="0000FF"/>
                </a:solidFill>
                <a:latin typeface="Arial" charset="0"/>
              </a:rPr>
              <a:t>à cơ quan, t</a:t>
            </a:r>
            <a:r>
              <a:rPr lang="vi-VN" sz="2100" b="1" kern="0">
                <a:solidFill>
                  <a:srgbClr val="0000FF"/>
                </a:solidFill>
                <a:latin typeface="Arial" charset="0"/>
              </a:rPr>
              <a:t>ổ chức, c</a:t>
            </a:r>
            <a:r>
              <a:rPr lang="en-US" sz="2100" b="1" kern="0">
                <a:solidFill>
                  <a:srgbClr val="0000FF"/>
                </a:solidFill>
                <a:latin typeface="Arial" charset="0"/>
              </a:rPr>
              <a:t>á nhân, c</a:t>
            </a:r>
            <a:r>
              <a:rPr lang="vi-VN" sz="2100" b="1" kern="0">
                <a:solidFill>
                  <a:srgbClr val="0000FF"/>
                </a:solidFill>
                <a:latin typeface="Arial" charset="0"/>
              </a:rPr>
              <a:t>ộng đồng d</a:t>
            </a:r>
            <a:r>
              <a:rPr lang="en-US" sz="2100" b="1" kern="0">
                <a:solidFill>
                  <a:srgbClr val="0000FF"/>
                </a:solidFill>
                <a:latin typeface="Arial" charset="0"/>
              </a:rPr>
              <a:t>ân cư có liên quan đ</a:t>
            </a:r>
            <a:r>
              <a:rPr lang="vi-VN" sz="2100" b="1" kern="0">
                <a:solidFill>
                  <a:srgbClr val="0000FF"/>
                </a:solidFill>
                <a:latin typeface="Arial" charset="0"/>
              </a:rPr>
              <a:t>ến du </a:t>
            </a:r>
            <a:r>
              <a:rPr lang="vi-VN" sz="2100" b="1" kern="0" smtClean="0">
                <a:solidFill>
                  <a:srgbClr val="0000FF"/>
                </a:solidFill>
                <a:latin typeface="Arial" charset="0"/>
              </a:rPr>
              <a:t>lịch.</a:t>
            </a:r>
            <a:endParaRPr lang="en-US" sz="2100" b="1" kern="0" smtClean="0">
              <a:solidFill>
                <a:srgbClr val="0000FF"/>
              </a:solidFill>
              <a:latin typeface="Arial" charset="0"/>
            </a:endParaRPr>
          </a:p>
          <a:p>
            <a:pPr indent="-457200" algn="just" eaLnBrk="1" hangingPunct="1">
              <a:lnSpc>
                <a:spcPct val="110000"/>
              </a:lnSpc>
              <a:spcBef>
                <a:spcPts val="600"/>
              </a:spcBef>
              <a:spcAft>
                <a:spcPts val="0"/>
              </a:spcAft>
              <a:buClr>
                <a:srgbClr val="FF0000"/>
              </a:buClr>
              <a:buFont typeface="+mj-lt"/>
              <a:buAutoNum type="arabicPeriod"/>
              <a:defRPr/>
            </a:pPr>
            <a:r>
              <a:rPr lang="en-US" sz="2100" b="1" kern="0" smtClean="0">
                <a:solidFill>
                  <a:srgbClr val="FF0066"/>
                </a:solidFill>
                <a:latin typeface="Arial" charset="0"/>
              </a:rPr>
              <a:t>Tài </a:t>
            </a:r>
            <a:r>
              <a:rPr lang="en-US" sz="2100" b="1" kern="0">
                <a:solidFill>
                  <a:srgbClr val="FF0066"/>
                </a:solidFill>
                <a:latin typeface="Arial" charset="0"/>
              </a:rPr>
              <a:t>nguyên du l</a:t>
            </a:r>
            <a:r>
              <a:rPr lang="vi-VN" sz="2100" b="1" kern="0">
                <a:solidFill>
                  <a:srgbClr val="FF0066"/>
                </a:solidFill>
                <a:latin typeface="Arial" charset="0"/>
              </a:rPr>
              <a:t>ịch </a:t>
            </a:r>
            <a:r>
              <a:rPr lang="vi-VN" sz="2100" b="1" kern="0">
                <a:solidFill>
                  <a:srgbClr val="0000FF"/>
                </a:solidFill>
                <a:latin typeface="Arial" charset="0"/>
              </a:rPr>
              <a:t>l</a:t>
            </a:r>
            <a:r>
              <a:rPr lang="en-US" sz="2100" b="1" kern="0">
                <a:solidFill>
                  <a:srgbClr val="0000FF"/>
                </a:solidFill>
                <a:latin typeface="Arial" charset="0"/>
              </a:rPr>
              <a:t>à c</a:t>
            </a:r>
            <a:r>
              <a:rPr lang="vi-VN" sz="2100" b="1" kern="0">
                <a:solidFill>
                  <a:srgbClr val="0000FF"/>
                </a:solidFill>
                <a:latin typeface="Arial" charset="0"/>
              </a:rPr>
              <a:t>ảnh quan thi</a:t>
            </a:r>
            <a:r>
              <a:rPr lang="en-US" sz="2100" b="1" kern="0">
                <a:solidFill>
                  <a:srgbClr val="0000FF"/>
                </a:solidFill>
                <a:latin typeface="Arial" charset="0"/>
              </a:rPr>
              <a:t>ên nhiên, y</a:t>
            </a:r>
            <a:r>
              <a:rPr lang="vi-VN" sz="2100" b="1" kern="0">
                <a:solidFill>
                  <a:srgbClr val="0000FF"/>
                </a:solidFill>
                <a:latin typeface="Arial" charset="0"/>
              </a:rPr>
              <a:t>ếu tố tự nhi</a:t>
            </a:r>
            <a:r>
              <a:rPr lang="en-US" sz="2100" b="1" kern="0">
                <a:solidFill>
                  <a:srgbClr val="0000FF"/>
                </a:solidFill>
                <a:latin typeface="Arial" charset="0"/>
              </a:rPr>
              <a:t>ên và các giá tr</a:t>
            </a:r>
            <a:r>
              <a:rPr lang="vi-VN" sz="2100" b="1" kern="0">
                <a:solidFill>
                  <a:srgbClr val="0000FF"/>
                </a:solidFill>
                <a:latin typeface="Arial" charset="0"/>
              </a:rPr>
              <a:t>ị văn h</a:t>
            </a:r>
            <a:r>
              <a:rPr lang="en-US" sz="2100" b="1" kern="0">
                <a:solidFill>
                  <a:srgbClr val="0000FF"/>
                </a:solidFill>
                <a:latin typeface="Arial" charset="0"/>
              </a:rPr>
              <a:t>óa làm cơ s</a:t>
            </a:r>
            <a:r>
              <a:rPr lang="vi-VN" sz="2100" b="1" kern="0">
                <a:solidFill>
                  <a:srgbClr val="0000FF"/>
                </a:solidFill>
                <a:latin typeface="Arial" charset="0"/>
              </a:rPr>
              <a:t>ở để h</a:t>
            </a:r>
            <a:r>
              <a:rPr lang="en-US" sz="2100" b="1" kern="0">
                <a:solidFill>
                  <a:srgbClr val="0000FF"/>
                </a:solidFill>
                <a:latin typeface="Arial" charset="0"/>
              </a:rPr>
              <a:t>ình thành s</a:t>
            </a:r>
            <a:r>
              <a:rPr lang="vi-VN" sz="2100" b="1" kern="0">
                <a:solidFill>
                  <a:srgbClr val="0000FF"/>
                </a:solidFill>
                <a:latin typeface="Arial" charset="0"/>
              </a:rPr>
              <a:t>ản phẩm du lịch, khu du lịch, điểm du lịch, nhằm đ</a:t>
            </a:r>
            <a:r>
              <a:rPr lang="en-US" sz="2100" b="1" kern="0">
                <a:solidFill>
                  <a:srgbClr val="0000FF"/>
                </a:solidFill>
                <a:latin typeface="Arial" charset="0"/>
              </a:rPr>
              <a:t>áp </a:t>
            </a:r>
            <a:r>
              <a:rPr lang="vi-VN" sz="2100" b="1" kern="0">
                <a:solidFill>
                  <a:srgbClr val="0000FF"/>
                </a:solidFill>
                <a:latin typeface="Arial" charset="0"/>
              </a:rPr>
              <a:t>ứng nhu cầu du lịch. </a:t>
            </a:r>
            <a:r>
              <a:rPr lang="en-US" sz="2100" b="1" kern="0" smtClean="0">
                <a:solidFill>
                  <a:srgbClr val="0000FF"/>
                </a:solidFill>
                <a:latin typeface="Arial" charset="0"/>
              </a:rPr>
              <a:t/>
            </a:r>
            <a:br>
              <a:rPr lang="en-US" sz="2100" b="1" kern="0" smtClean="0">
                <a:solidFill>
                  <a:srgbClr val="0000FF"/>
                </a:solidFill>
                <a:latin typeface="Arial" charset="0"/>
              </a:rPr>
            </a:br>
            <a:r>
              <a:rPr lang="vi-VN" sz="2100" b="1" kern="0" smtClean="0">
                <a:solidFill>
                  <a:srgbClr val="0000FF"/>
                </a:solidFill>
                <a:latin typeface="Arial" charset="0"/>
              </a:rPr>
              <a:t>T</a:t>
            </a:r>
            <a:r>
              <a:rPr lang="en-US" sz="2100" b="1" kern="0">
                <a:solidFill>
                  <a:srgbClr val="0000FF"/>
                </a:solidFill>
                <a:latin typeface="Arial" charset="0"/>
              </a:rPr>
              <a:t>ài nguyên du l</a:t>
            </a:r>
            <a:r>
              <a:rPr lang="vi-VN" sz="2100" b="1" kern="0">
                <a:solidFill>
                  <a:srgbClr val="0000FF"/>
                </a:solidFill>
                <a:latin typeface="Arial" charset="0"/>
              </a:rPr>
              <a:t>ịch bao gồm </a:t>
            </a:r>
            <a:r>
              <a:rPr lang="vi-VN" sz="2100" b="1" kern="0">
                <a:solidFill>
                  <a:srgbClr val="006600"/>
                </a:solidFill>
                <a:latin typeface="Arial" charset="0"/>
              </a:rPr>
              <a:t>t</a:t>
            </a:r>
            <a:r>
              <a:rPr lang="en-US" sz="2100" b="1" kern="0">
                <a:solidFill>
                  <a:srgbClr val="006600"/>
                </a:solidFill>
                <a:latin typeface="Arial" charset="0"/>
              </a:rPr>
              <a:t>ài nguyên du l</a:t>
            </a:r>
            <a:r>
              <a:rPr lang="vi-VN" sz="2100" b="1" kern="0">
                <a:solidFill>
                  <a:srgbClr val="006600"/>
                </a:solidFill>
                <a:latin typeface="Arial" charset="0"/>
              </a:rPr>
              <a:t>ịch tự nhi</a:t>
            </a:r>
            <a:r>
              <a:rPr lang="en-US" sz="2100" b="1" kern="0">
                <a:solidFill>
                  <a:srgbClr val="006600"/>
                </a:solidFill>
                <a:latin typeface="Arial" charset="0"/>
              </a:rPr>
              <a:t>ên </a:t>
            </a:r>
            <a:r>
              <a:rPr lang="en-US" sz="2100" b="1" kern="0">
                <a:solidFill>
                  <a:srgbClr val="0000FF"/>
                </a:solidFill>
                <a:latin typeface="Arial" charset="0"/>
              </a:rPr>
              <a:t>và </a:t>
            </a:r>
            <a:r>
              <a:rPr lang="en-US" sz="2100" b="1" kern="0" smtClean="0">
                <a:solidFill>
                  <a:srgbClr val="0000FF"/>
                </a:solidFill>
                <a:latin typeface="Arial" charset="0"/>
              </a:rPr>
              <a:t/>
            </a:r>
            <a:br>
              <a:rPr lang="en-US" sz="2100" b="1" kern="0" smtClean="0">
                <a:solidFill>
                  <a:srgbClr val="0000FF"/>
                </a:solidFill>
                <a:latin typeface="Arial" charset="0"/>
              </a:rPr>
            </a:br>
            <a:r>
              <a:rPr lang="en-US" sz="2100" b="1" kern="0" smtClean="0">
                <a:solidFill>
                  <a:srgbClr val="FF3300"/>
                </a:solidFill>
                <a:latin typeface="Arial" charset="0"/>
              </a:rPr>
              <a:t>tài </a:t>
            </a:r>
            <a:r>
              <a:rPr lang="en-US" sz="2100" b="1" kern="0">
                <a:solidFill>
                  <a:srgbClr val="FF3300"/>
                </a:solidFill>
                <a:latin typeface="Arial" charset="0"/>
              </a:rPr>
              <a:t>nguyên du l</a:t>
            </a:r>
            <a:r>
              <a:rPr lang="vi-VN" sz="2100" b="1" kern="0">
                <a:solidFill>
                  <a:srgbClr val="FF3300"/>
                </a:solidFill>
                <a:latin typeface="Arial" charset="0"/>
              </a:rPr>
              <a:t>ịch văn h</a:t>
            </a:r>
            <a:r>
              <a:rPr lang="en-US" sz="2100" b="1" kern="0">
                <a:solidFill>
                  <a:srgbClr val="FF3300"/>
                </a:solidFill>
                <a:latin typeface="Arial" charset="0"/>
              </a:rPr>
              <a:t>óa</a:t>
            </a:r>
            <a:r>
              <a:rPr lang="en-US" sz="2100" b="1" kern="0" smtClean="0">
                <a:solidFill>
                  <a:srgbClr val="FF3300"/>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402425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vi-VN" sz="2600" b="1" smtClean="0">
                <a:solidFill>
                  <a:srgbClr val="FF0000"/>
                </a:solidFill>
                <a:latin typeface="Arial" panose="020B0604020202020204" pitchFamily="34" charset="0"/>
                <a:cs typeface="Arial" panose="020B0604020202020204" pitchFamily="34" charset="0"/>
              </a:rPr>
              <a:t>Điều </a:t>
            </a:r>
            <a:r>
              <a:rPr lang="en-US" sz="2600" b="1" smtClean="0">
                <a:solidFill>
                  <a:srgbClr val="FF0000"/>
                </a:solidFill>
                <a:latin typeface="Arial" panose="020B0604020202020204" pitchFamily="34" charset="0"/>
                <a:cs typeface="Arial" panose="020B0604020202020204" pitchFamily="34" charset="0"/>
              </a:rPr>
              <a:t>3</a:t>
            </a:r>
            <a:r>
              <a:rPr lang="vi-VN" sz="2600" b="1" smtClean="0">
                <a:solidFill>
                  <a:srgbClr val="FF0000"/>
                </a:solidFill>
                <a:latin typeface="Arial" panose="020B0604020202020204" pitchFamily="34" charset="0"/>
                <a:cs typeface="Arial" panose="020B0604020202020204" pitchFamily="34" charset="0"/>
              </a:rPr>
              <a:t>. </a:t>
            </a:r>
            <a:r>
              <a:rPr lang="vi-VN" sz="2600" b="1">
                <a:solidFill>
                  <a:srgbClr val="FF0000"/>
                </a:solidFill>
                <a:latin typeface="Arial" panose="020B0604020202020204" pitchFamily="34" charset="0"/>
                <a:cs typeface="Arial" panose="020B0604020202020204" pitchFamily="34" charset="0"/>
              </a:rPr>
              <a:t>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rabicPeriod" startAt="5"/>
              <a:defRPr/>
            </a:pPr>
            <a:r>
              <a:rPr lang="en-US" sz="2150" b="1" kern="0" smtClean="0">
                <a:solidFill>
                  <a:srgbClr val="FF0066"/>
                </a:solidFill>
                <a:latin typeface="Arial" charset="0"/>
              </a:rPr>
              <a:t>S</a:t>
            </a:r>
            <a:r>
              <a:rPr lang="vi-VN" sz="2150" b="1" kern="0">
                <a:solidFill>
                  <a:srgbClr val="FF0066"/>
                </a:solidFill>
                <a:latin typeface="Arial" charset="0"/>
              </a:rPr>
              <a:t>ản phẩm du lịch </a:t>
            </a:r>
            <a:r>
              <a:rPr lang="vi-VN" sz="2150" b="1" kern="0">
                <a:solidFill>
                  <a:srgbClr val="0000FF"/>
                </a:solidFill>
                <a:latin typeface="Arial" charset="0"/>
              </a:rPr>
              <a:t>l</a:t>
            </a:r>
            <a:r>
              <a:rPr lang="en-US" sz="2150" b="1" kern="0">
                <a:solidFill>
                  <a:srgbClr val="0000FF"/>
                </a:solidFill>
                <a:latin typeface="Arial" charset="0"/>
              </a:rPr>
              <a:t>à t</a:t>
            </a:r>
            <a:r>
              <a:rPr lang="vi-VN" sz="2150" b="1" kern="0">
                <a:solidFill>
                  <a:srgbClr val="0000FF"/>
                </a:solidFill>
                <a:latin typeface="Arial" charset="0"/>
              </a:rPr>
              <a:t>ập hợp c</a:t>
            </a:r>
            <a:r>
              <a:rPr lang="en-US" sz="2150" b="1" kern="0">
                <a:solidFill>
                  <a:srgbClr val="0000FF"/>
                </a:solidFill>
                <a:latin typeface="Arial" charset="0"/>
              </a:rPr>
              <a:t>ác d</a:t>
            </a:r>
            <a:r>
              <a:rPr lang="vi-VN" sz="2150" b="1" kern="0">
                <a:solidFill>
                  <a:srgbClr val="0000FF"/>
                </a:solidFill>
                <a:latin typeface="Arial" charset="0"/>
              </a:rPr>
              <a:t>ịch vụ tr</a:t>
            </a:r>
            <a:r>
              <a:rPr lang="en-US" sz="2150" b="1" kern="0">
                <a:solidFill>
                  <a:srgbClr val="0000FF"/>
                </a:solidFill>
                <a:latin typeface="Arial" charset="0"/>
              </a:rPr>
              <a:t>ên cơ s</a:t>
            </a:r>
            <a:r>
              <a:rPr lang="vi-VN" sz="2150" b="1" kern="0">
                <a:solidFill>
                  <a:srgbClr val="0000FF"/>
                </a:solidFill>
                <a:latin typeface="Arial" charset="0"/>
              </a:rPr>
              <a:t>ở khai th</a:t>
            </a:r>
            <a:r>
              <a:rPr lang="en-US" sz="2150" b="1" kern="0">
                <a:solidFill>
                  <a:srgbClr val="0000FF"/>
                </a:solidFill>
                <a:latin typeface="Arial" charset="0"/>
              </a:rPr>
              <a:t>ác giá tr</a:t>
            </a:r>
            <a:r>
              <a:rPr lang="vi-VN" sz="2150" b="1" kern="0">
                <a:solidFill>
                  <a:srgbClr val="0000FF"/>
                </a:solidFill>
                <a:latin typeface="Arial" charset="0"/>
              </a:rPr>
              <a:t>ị t</a:t>
            </a:r>
            <a:r>
              <a:rPr lang="en-US" sz="2150" b="1" kern="0">
                <a:solidFill>
                  <a:srgbClr val="0000FF"/>
                </a:solidFill>
                <a:latin typeface="Arial" charset="0"/>
              </a:rPr>
              <a:t>ài nguyên du l</a:t>
            </a:r>
            <a:r>
              <a:rPr lang="vi-VN" sz="2150" b="1" kern="0">
                <a:solidFill>
                  <a:srgbClr val="0000FF"/>
                </a:solidFill>
                <a:latin typeface="Arial" charset="0"/>
              </a:rPr>
              <a:t>ịch để thỏa m</a:t>
            </a:r>
            <a:r>
              <a:rPr lang="en-US" sz="2150" b="1" kern="0">
                <a:solidFill>
                  <a:srgbClr val="0000FF"/>
                </a:solidFill>
                <a:latin typeface="Arial" charset="0"/>
              </a:rPr>
              <a:t>ãn nhu c</a:t>
            </a:r>
            <a:r>
              <a:rPr lang="vi-VN" sz="2150" b="1" kern="0">
                <a:solidFill>
                  <a:srgbClr val="0000FF"/>
                </a:solidFill>
                <a:latin typeface="Arial" charset="0"/>
              </a:rPr>
              <a:t>ầu của kh</a:t>
            </a:r>
            <a:r>
              <a:rPr lang="en-US" sz="2150" b="1" kern="0">
                <a:solidFill>
                  <a:srgbClr val="0000FF"/>
                </a:solidFill>
                <a:latin typeface="Arial" charset="0"/>
              </a:rPr>
              <a:t>ách </a:t>
            </a:r>
            <a:r>
              <a:rPr lang="en-US" sz="2150" b="1" kern="0" smtClean="0">
                <a:solidFill>
                  <a:srgbClr val="0000FF"/>
                </a:solidFill>
                <a:latin typeface="Arial" charset="0"/>
              </a:rPr>
              <a:t/>
            </a:r>
            <a:br>
              <a:rPr lang="en-US" sz="2150" b="1" kern="0" smtClean="0">
                <a:solidFill>
                  <a:srgbClr val="0000FF"/>
                </a:solidFill>
                <a:latin typeface="Arial" charset="0"/>
              </a:rPr>
            </a:br>
            <a:r>
              <a:rPr lang="en-US" sz="2150" b="1" kern="0" smtClean="0">
                <a:solidFill>
                  <a:srgbClr val="0000FF"/>
                </a:solidFill>
                <a:latin typeface="Arial" charset="0"/>
              </a:rPr>
              <a:t>du </a:t>
            </a:r>
            <a:r>
              <a:rPr lang="en-US" sz="2150" b="1" kern="0">
                <a:solidFill>
                  <a:srgbClr val="0000FF"/>
                </a:solidFill>
                <a:latin typeface="Arial" charset="0"/>
              </a:rPr>
              <a:t>l</a:t>
            </a:r>
            <a:r>
              <a:rPr lang="vi-VN" sz="2150" b="1" kern="0" smtClean="0">
                <a:solidFill>
                  <a:srgbClr val="0000FF"/>
                </a:solidFill>
                <a:latin typeface="Arial" charset="0"/>
              </a:rPr>
              <a:t>ịch.</a:t>
            </a:r>
            <a:endParaRPr lang="en-US" sz="215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startAt="5"/>
              <a:defRPr/>
            </a:pPr>
            <a:r>
              <a:rPr lang="en-US" sz="2150" b="1" kern="0" smtClean="0">
                <a:solidFill>
                  <a:srgbClr val="FF0066"/>
                </a:solidFill>
                <a:latin typeface="Arial" charset="0"/>
              </a:rPr>
              <a:t>Khu </a:t>
            </a:r>
            <a:r>
              <a:rPr lang="en-US" sz="2150" b="1" kern="0">
                <a:solidFill>
                  <a:srgbClr val="FF0066"/>
                </a:solidFill>
                <a:latin typeface="Arial" charset="0"/>
              </a:rPr>
              <a:t>du l</a:t>
            </a:r>
            <a:r>
              <a:rPr lang="vi-VN" sz="2150" b="1" kern="0">
                <a:solidFill>
                  <a:srgbClr val="FF0066"/>
                </a:solidFill>
                <a:latin typeface="Arial" charset="0"/>
              </a:rPr>
              <a:t>ịch </a:t>
            </a:r>
            <a:r>
              <a:rPr lang="vi-VN" sz="2150" b="1" kern="0">
                <a:solidFill>
                  <a:srgbClr val="0000FF"/>
                </a:solidFill>
                <a:latin typeface="Arial" charset="0"/>
              </a:rPr>
              <a:t>l</a:t>
            </a:r>
            <a:r>
              <a:rPr lang="en-US" sz="2150" b="1" kern="0">
                <a:solidFill>
                  <a:srgbClr val="0000FF"/>
                </a:solidFill>
                <a:latin typeface="Arial" charset="0"/>
              </a:rPr>
              <a:t>à khu v</a:t>
            </a:r>
            <a:r>
              <a:rPr lang="vi-VN" sz="2150" b="1" kern="0">
                <a:solidFill>
                  <a:srgbClr val="0000FF"/>
                </a:solidFill>
                <a:latin typeface="Arial" charset="0"/>
              </a:rPr>
              <a:t>ực c</a:t>
            </a:r>
            <a:r>
              <a:rPr lang="en-US" sz="2150" b="1" kern="0">
                <a:solidFill>
                  <a:srgbClr val="0000FF"/>
                </a:solidFill>
                <a:latin typeface="Arial" charset="0"/>
              </a:rPr>
              <a:t>ó ưu th</a:t>
            </a:r>
            <a:r>
              <a:rPr lang="vi-VN" sz="2150" b="1" kern="0">
                <a:solidFill>
                  <a:srgbClr val="0000FF"/>
                </a:solidFill>
                <a:latin typeface="Arial" charset="0"/>
              </a:rPr>
              <a:t>ế về t</a:t>
            </a:r>
            <a:r>
              <a:rPr lang="en-US" sz="2150" b="1" kern="0">
                <a:solidFill>
                  <a:srgbClr val="0000FF"/>
                </a:solidFill>
                <a:latin typeface="Arial" charset="0"/>
              </a:rPr>
              <a:t>ài nguyên du l</a:t>
            </a:r>
            <a:r>
              <a:rPr lang="vi-VN" sz="2150" b="1" kern="0">
                <a:solidFill>
                  <a:srgbClr val="0000FF"/>
                </a:solidFill>
                <a:latin typeface="Arial" charset="0"/>
              </a:rPr>
              <a:t>ịch, được quy hoạch, đầu tư ph</a:t>
            </a:r>
            <a:r>
              <a:rPr lang="en-US" sz="2150" b="1" kern="0">
                <a:solidFill>
                  <a:srgbClr val="0000FF"/>
                </a:solidFill>
                <a:latin typeface="Arial" charset="0"/>
              </a:rPr>
              <a:t>át tri</a:t>
            </a:r>
            <a:r>
              <a:rPr lang="vi-VN" sz="2150" b="1" kern="0">
                <a:solidFill>
                  <a:srgbClr val="0000FF"/>
                </a:solidFill>
                <a:latin typeface="Arial" charset="0"/>
              </a:rPr>
              <a:t>ển nhằm đ</a:t>
            </a:r>
            <a:r>
              <a:rPr lang="en-US" sz="2150" b="1" kern="0">
                <a:solidFill>
                  <a:srgbClr val="0000FF"/>
                </a:solidFill>
                <a:latin typeface="Arial" charset="0"/>
              </a:rPr>
              <a:t>áp </a:t>
            </a:r>
            <a:r>
              <a:rPr lang="vi-VN" sz="2150" b="1" kern="0">
                <a:solidFill>
                  <a:srgbClr val="0000FF"/>
                </a:solidFill>
                <a:latin typeface="Arial" charset="0"/>
              </a:rPr>
              <a:t>ứng nhu cầu đa dạng của kh</a:t>
            </a:r>
            <a:r>
              <a:rPr lang="en-US" sz="2150" b="1" kern="0">
                <a:solidFill>
                  <a:srgbClr val="0000FF"/>
                </a:solidFill>
                <a:latin typeface="Arial" charset="0"/>
              </a:rPr>
              <a:t>ách du l</a:t>
            </a:r>
            <a:r>
              <a:rPr lang="vi-VN" sz="2150" b="1" kern="0">
                <a:solidFill>
                  <a:srgbClr val="0000FF"/>
                </a:solidFill>
                <a:latin typeface="Arial" charset="0"/>
              </a:rPr>
              <a:t>ịch. Khu du lịch bao gồm khu du lịch cấp tỉnh v</a:t>
            </a:r>
            <a:r>
              <a:rPr lang="en-US" sz="2150" b="1" kern="0">
                <a:solidFill>
                  <a:srgbClr val="0000FF"/>
                </a:solidFill>
                <a:latin typeface="Arial" charset="0"/>
              </a:rPr>
              <a:t>à khu du l</a:t>
            </a:r>
            <a:r>
              <a:rPr lang="vi-VN" sz="2150" b="1" kern="0">
                <a:solidFill>
                  <a:srgbClr val="0000FF"/>
                </a:solidFill>
                <a:latin typeface="Arial" charset="0"/>
              </a:rPr>
              <a:t>ịch quốc </a:t>
            </a:r>
            <a:r>
              <a:rPr lang="vi-VN" sz="2150" b="1" kern="0" smtClean="0">
                <a:solidFill>
                  <a:srgbClr val="0000FF"/>
                </a:solidFill>
                <a:latin typeface="Arial" charset="0"/>
              </a:rPr>
              <a:t>gia.</a:t>
            </a:r>
            <a:endParaRPr lang="en-US" sz="215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startAt="5"/>
              <a:defRPr/>
            </a:pPr>
            <a:r>
              <a:rPr lang="en-US" sz="2150" b="1" kern="0" smtClean="0">
                <a:solidFill>
                  <a:srgbClr val="FF0066"/>
                </a:solidFill>
                <a:latin typeface="Arial" charset="0"/>
              </a:rPr>
              <a:t>Điểm</a:t>
            </a:r>
            <a:r>
              <a:rPr lang="vi-VN" sz="2150" b="1" kern="0" smtClean="0">
                <a:solidFill>
                  <a:srgbClr val="FF0066"/>
                </a:solidFill>
                <a:latin typeface="Arial" charset="0"/>
              </a:rPr>
              <a:t> </a:t>
            </a:r>
            <a:r>
              <a:rPr lang="vi-VN" sz="2150" b="1" kern="0">
                <a:solidFill>
                  <a:srgbClr val="FF0066"/>
                </a:solidFill>
                <a:latin typeface="Arial" charset="0"/>
              </a:rPr>
              <a:t>du lịch </a:t>
            </a:r>
            <a:r>
              <a:rPr lang="vi-VN" sz="2150" b="1" kern="0">
                <a:solidFill>
                  <a:srgbClr val="0000FF"/>
                </a:solidFill>
                <a:latin typeface="Arial" charset="0"/>
              </a:rPr>
              <a:t>l</a:t>
            </a:r>
            <a:r>
              <a:rPr lang="en-US" sz="2150" b="1" kern="0">
                <a:solidFill>
                  <a:srgbClr val="0000FF"/>
                </a:solidFill>
                <a:latin typeface="Arial" charset="0"/>
              </a:rPr>
              <a:t>à nơi có tài nguyên du l</a:t>
            </a:r>
            <a:r>
              <a:rPr lang="vi-VN" sz="2150" b="1" kern="0">
                <a:solidFill>
                  <a:srgbClr val="0000FF"/>
                </a:solidFill>
                <a:latin typeface="Arial" charset="0"/>
              </a:rPr>
              <a:t>ịch được đầu tư, khai th</a:t>
            </a:r>
            <a:r>
              <a:rPr lang="en-US" sz="2150" b="1" kern="0">
                <a:solidFill>
                  <a:srgbClr val="0000FF"/>
                </a:solidFill>
                <a:latin typeface="Arial" charset="0"/>
              </a:rPr>
              <a:t>ác ph</a:t>
            </a:r>
            <a:r>
              <a:rPr lang="vi-VN" sz="2150" b="1" kern="0">
                <a:solidFill>
                  <a:srgbClr val="0000FF"/>
                </a:solidFill>
                <a:latin typeface="Arial" charset="0"/>
              </a:rPr>
              <a:t>ục vụ kh</a:t>
            </a:r>
            <a:r>
              <a:rPr lang="en-US" sz="2150" b="1" kern="0">
                <a:solidFill>
                  <a:srgbClr val="0000FF"/>
                </a:solidFill>
                <a:latin typeface="Arial" charset="0"/>
              </a:rPr>
              <a:t>ách du l</a:t>
            </a:r>
            <a:r>
              <a:rPr lang="vi-VN" sz="2150" b="1" kern="0" smtClean="0">
                <a:solidFill>
                  <a:srgbClr val="0000FF"/>
                </a:solidFill>
                <a:latin typeface="Arial" charset="0"/>
              </a:rPr>
              <a:t>ịch.</a:t>
            </a:r>
            <a:endParaRPr lang="en-US" sz="215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startAt="5"/>
              <a:defRPr/>
            </a:pPr>
            <a:r>
              <a:rPr lang="en-US" sz="2150" b="1" kern="0" smtClean="0">
                <a:solidFill>
                  <a:srgbClr val="FF0066"/>
                </a:solidFill>
                <a:latin typeface="Arial" charset="0"/>
              </a:rPr>
              <a:t>Chương </a:t>
            </a:r>
            <a:r>
              <a:rPr lang="en-US" sz="2150" b="1" kern="0">
                <a:solidFill>
                  <a:srgbClr val="FF0066"/>
                </a:solidFill>
                <a:latin typeface="Arial" charset="0"/>
              </a:rPr>
              <a:t>trình du l</a:t>
            </a:r>
            <a:r>
              <a:rPr lang="vi-VN" sz="2150" b="1" kern="0">
                <a:solidFill>
                  <a:srgbClr val="FF0066"/>
                </a:solidFill>
                <a:latin typeface="Arial" charset="0"/>
              </a:rPr>
              <a:t>ịch </a:t>
            </a:r>
            <a:r>
              <a:rPr lang="vi-VN" sz="2150" b="1" kern="0">
                <a:solidFill>
                  <a:srgbClr val="0000FF"/>
                </a:solidFill>
                <a:latin typeface="Arial" charset="0"/>
              </a:rPr>
              <a:t>l</a:t>
            </a:r>
            <a:r>
              <a:rPr lang="en-US" sz="2150" b="1" kern="0">
                <a:solidFill>
                  <a:srgbClr val="0000FF"/>
                </a:solidFill>
                <a:latin typeface="Arial" charset="0"/>
              </a:rPr>
              <a:t>à văn b</a:t>
            </a:r>
            <a:r>
              <a:rPr lang="vi-VN" sz="2150" b="1" kern="0">
                <a:solidFill>
                  <a:srgbClr val="0000FF"/>
                </a:solidFill>
                <a:latin typeface="Arial" charset="0"/>
              </a:rPr>
              <a:t>ản thể hiện lịch tr</a:t>
            </a:r>
            <a:r>
              <a:rPr lang="en-US" sz="2150" b="1" kern="0">
                <a:solidFill>
                  <a:srgbClr val="0000FF"/>
                </a:solidFill>
                <a:latin typeface="Arial" charset="0"/>
              </a:rPr>
              <a:t>ình, d</a:t>
            </a:r>
            <a:r>
              <a:rPr lang="vi-VN" sz="2150" b="1" kern="0">
                <a:solidFill>
                  <a:srgbClr val="0000FF"/>
                </a:solidFill>
                <a:latin typeface="Arial" charset="0"/>
              </a:rPr>
              <a:t>ịch vụ v</a:t>
            </a:r>
            <a:r>
              <a:rPr lang="en-US" sz="2150" b="1" kern="0">
                <a:solidFill>
                  <a:srgbClr val="0000FF"/>
                </a:solidFill>
                <a:latin typeface="Arial" charset="0"/>
              </a:rPr>
              <a:t>à giá bán đư</a:t>
            </a:r>
            <a:r>
              <a:rPr lang="vi-VN" sz="2150" b="1" kern="0">
                <a:solidFill>
                  <a:srgbClr val="0000FF"/>
                </a:solidFill>
                <a:latin typeface="Arial" charset="0"/>
              </a:rPr>
              <a:t>ợc định trước cho chuyến đi của kh</a:t>
            </a:r>
            <a:r>
              <a:rPr lang="en-US" sz="2150" b="1" kern="0">
                <a:solidFill>
                  <a:srgbClr val="0000FF"/>
                </a:solidFill>
                <a:latin typeface="Arial" charset="0"/>
              </a:rPr>
              <a:t>ách du l</a:t>
            </a:r>
            <a:r>
              <a:rPr lang="vi-VN" sz="2150" b="1" kern="0">
                <a:solidFill>
                  <a:srgbClr val="0000FF"/>
                </a:solidFill>
                <a:latin typeface="Arial" charset="0"/>
              </a:rPr>
              <a:t>ịch từ điểm xuất ph</a:t>
            </a:r>
            <a:r>
              <a:rPr lang="en-US" sz="2150" b="1" kern="0">
                <a:solidFill>
                  <a:srgbClr val="0000FF"/>
                </a:solidFill>
                <a:latin typeface="Arial" charset="0"/>
              </a:rPr>
              <a:t>át đ</a:t>
            </a:r>
            <a:r>
              <a:rPr lang="vi-VN" sz="2150" b="1" kern="0">
                <a:solidFill>
                  <a:srgbClr val="0000FF"/>
                </a:solidFill>
                <a:latin typeface="Arial" charset="0"/>
              </a:rPr>
              <a:t>ến điểm kết th</a:t>
            </a:r>
            <a:r>
              <a:rPr lang="en-US" sz="2150" b="1" kern="0">
                <a:solidFill>
                  <a:srgbClr val="0000FF"/>
                </a:solidFill>
                <a:latin typeface="Arial" charset="0"/>
              </a:rPr>
              <a:t>úc chuy</a:t>
            </a:r>
            <a:r>
              <a:rPr lang="vi-VN" sz="2150" b="1" kern="0">
                <a:solidFill>
                  <a:srgbClr val="0000FF"/>
                </a:solidFill>
                <a:latin typeface="Arial" charset="0"/>
              </a:rPr>
              <a:t>ến đi</a:t>
            </a:r>
            <a:r>
              <a:rPr lang="vi-VN" sz="2150" b="1" kern="0" smtClean="0">
                <a:solidFill>
                  <a:srgbClr val="0000FF"/>
                </a:solidFill>
                <a:latin typeface="Arial" charset="0"/>
              </a:rPr>
              <a:t>.</a:t>
            </a:r>
            <a:endParaRPr lang="en-US" sz="215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startAt="5"/>
              <a:defRPr/>
            </a:pPr>
            <a:r>
              <a:rPr lang="en-US" sz="2150" b="1" kern="0">
                <a:solidFill>
                  <a:srgbClr val="FF0066"/>
                </a:solidFill>
                <a:latin typeface="Arial" charset="0"/>
              </a:rPr>
              <a:t>Kinh doanh d</a:t>
            </a:r>
            <a:r>
              <a:rPr lang="vi-VN" sz="2150" b="1" kern="0">
                <a:solidFill>
                  <a:srgbClr val="FF0066"/>
                </a:solidFill>
                <a:latin typeface="Arial" charset="0"/>
              </a:rPr>
              <a:t>ịch vụ lữ h</a:t>
            </a:r>
            <a:r>
              <a:rPr lang="en-US" sz="2150" b="1" kern="0">
                <a:solidFill>
                  <a:srgbClr val="FF0066"/>
                </a:solidFill>
                <a:latin typeface="Arial" charset="0"/>
              </a:rPr>
              <a:t>ành </a:t>
            </a:r>
            <a:r>
              <a:rPr lang="en-US" sz="2150" b="1" kern="0">
                <a:solidFill>
                  <a:srgbClr val="0000FF"/>
                </a:solidFill>
                <a:latin typeface="Arial" charset="0"/>
              </a:rPr>
              <a:t>là vi</a:t>
            </a:r>
            <a:r>
              <a:rPr lang="vi-VN" sz="2150" b="1" kern="0">
                <a:solidFill>
                  <a:srgbClr val="0000FF"/>
                </a:solidFill>
                <a:latin typeface="Arial" charset="0"/>
              </a:rPr>
              <a:t>ệc x</a:t>
            </a:r>
            <a:r>
              <a:rPr lang="en-US" sz="2150" b="1" kern="0">
                <a:solidFill>
                  <a:srgbClr val="0000FF"/>
                </a:solidFill>
                <a:latin typeface="Arial" charset="0"/>
              </a:rPr>
              <a:t>ây d</a:t>
            </a:r>
            <a:r>
              <a:rPr lang="vi-VN" sz="2150" b="1" kern="0">
                <a:solidFill>
                  <a:srgbClr val="0000FF"/>
                </a:solidFill>
                <a:latin typeface="Arial" charset="0"/>
              </a:rPr>
              <a:t>ựng, b</a:t>
            </a:r>
            <a:r>
              <a:rPr lang="en-US" sz="2150" b="1" kern="0">
                <a:solidFill>
                  <a:srgbClr val="0000FF"/>
                </a:solidFill>
                <a:latin typeface="Arial" charset="0"/>
              </a:rPr>
              <a:t>án và t</a:t>
            </a:r>
            <a:r>
              <a:rPr lang="vi-VN" sz="2150" b="1" kern="0">
                <a:solidFill>
                  <a:srgbClr val="0000FF"/>
                </a:solidFill>
                <a:latin typeface="Arial" charset="0"/>
              </a:rPr>
              <a:t>ổ chức thực hiện một phần hoặc to</a:t>
            </a:r>
            <a:r>
              <a:rPr lang="en-US" sz="2150" b="1" kern="0">
                <a:solidFill>
                  <a:srgbClr val="0000FF"/>
                </a:solidFill>
                <a:latin typeface="Arial" charset="0"/>
              </a:rPr>
              <a:t>àn b</a:t>
            </a:r>
            <a:r>
              <a:rPr lang="vi-VN" sz="2150" b="1" kern="0">
                <a:solidFill>
                  <a:srgbClr val="0000FF"/>
                </a:solidFill>
                <a:latin typeface="Arial" charset="0"/>
              </a:rPr>
              <a:t>ộ chương tr</a:t>
            </a:r>
            <a:r>
              <a:rPr lang="en-US" sz="2150" b="1" kern="0">
                <a:solidFill>
                  <a:srgbClr val="0000FF"/>
                </a:solidFill>
                <a:latin typeface="Arial" charset="0"/>
              </a:rPr>
              <a:t>ình du l</a:t>
            </a:r>
            <a:r>
              <a:rPr lang="vi-VN" sz="2150" b="1" kern="0">
                <a:solidFill>
                  <a:srgbClr val="0000FF"/>
                </a:solidFill>
                <a:latin typeface="Arial" charset="0"/>
              </a:rPr>
              <a:t>ịch cho kh</a:t>
            </a:r>
            <a:r>
              <a:rPr lang="en-US" sz="2150" b="1" kern="0">
                <a:solidFill>
                  <a:srgbClr val="0000FF"/>
                </a:solidFill>
                <a:latin typeface="Arial" charset="0"/>
              </a:rPr>
              <a:t>ách du l</a:t>
            </a:r>
            <a:r>
              <a:rPr lang="vi-VN" sz="2150" b="1" kern="0">
                <a:solidFill>
                  <a:srgbClr val="0000FF"/>
                </a:solidFill>
                <a:latin typeface="Arial" charset="0"/>
              </a:rPr>
              <a:t>ịch</a:t>
            </a:r>
            <a:r>
              <a:rPr lang="vi-VN" sz="2150" b="1" kern="0" smtClean="0">
                <a:solidFill>
                  <a:srgbClr val="0000FF"/>
                </a:solidFill>
                <a:latin typeface="Arial" charset="0"/>
              </a:rPr>
              <a:t>.</a:t>
            </a:r>
            <a:endParaRPr lang="en-US" sz="2150" b="1" kern="0">
              <a:solidFill>
                <a:srgbClr val="0000FF"/>
              </a:solidFill>
              <a:latin typeface="Arial" charset="0"/>
            </a:endParaRPr>
          </a:p>
        </p:txBody>
      </p:sp>
    </p:spTree>
    <p:extLst>
      <p:ext uri="{BB962C8B-B14F-4D97-AF65-F5344CB8AC3E}">
        <p14:creationId xmlns:p14="http://schemas.microsoft.com/office/powerpoint/2010/main" val="1572689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22068</TotalTime>
  <Words>7851</Words>
  <Application>Microsoft Office PowerPoint</Application>
  <PresentationFormat>On-screen Show (4:3)</PresentationFormat>
  <Paragraphs>360</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Profile</vt:lpstr>
      <vt:lpstr>PowerPoint Presentation</vt:lpstr>
      <vt:lpstr>MỤC LỤC</vt:lpstr>
      <vt:lpstr>PowerPoint Presentation</vt:lpstr>
      <vt:lpstr>TÌNH HUỐNG</vt:lpstr>
      <vt:lpstr>GIỚI THIỆU LUẬT DU LỊCH 2017</vt:lpstr>
      <vt:lpstr>BỐ CỤC CỦA LUẬT DU LỊCH NĂM 2017 gồm 09 chương, 78 điều (giảm 02 chương, 10 điều so với năm 2005)</vt:lpstr>
      <vt:lpstr>CHƯƠNG I. NHỮNG QUY ĐỊNH CHUNG</vt:lpstr>
      <vt:lpstr>Điều 3. Giải thích từ ngữ</vt:lpstr>
      <vt:lpstr>Điều 3. Giải thích từ ngữ</vt:lpstr>
      <vt:lpstr>Điều 3. Giải thích từ ngữ</vt:lpstr>
      <vt:lpstr>Điều 3. Giải thích từ ngữ</vt:lpstr>
      <vt:lpstr>Điều 4. Nguyên tắc phát triển du lịch</vt:lpstr>
      <vt:lpstr>Điều 5. Chính sách phát triển du lịch</vt:lpstr>
      <vt:lpstr>Điều 5. Chính sách phát triển du lịch</vt:lpstr>
      <vt:lpstr>Điều 6. Sự tham gia của cộng đồng dân cư trong  phát triển du lịch</vt:lpstr>
      <vt:lpstr>Điều 9. Các hành vi bị nghiêm cấm trong hoạt động du lịch</vt:lpstr>
      <vt:lpstr>Điều 9. Các hành vi bị nghiêm cấm trong hoạt động du lịch</vt:lpstr>
      <vt:lpstr>CHƯƠNG II. KHÁCH DU LỊCH</vt:lpstr>
      <vt:lpstr>Điều 11. Quyền của khách du lịch</vt:lpstr>
      <vt:lpstr>Điều 11. Quyền của khách du lịch</vt:lpstr>
      <vt:lpstr>Điều 12. Nghĩa vụ của khách du lịch</vt:lpstr>
      <vt:lpstr>CHƯƠNG III. TÀI NGUYÊN DU LỊCH, PHÁT TRIỂN SẢN PHẨM DU LỊCH VÀ QUY HOẠCH VỀ DU LỊCH</vt:lpstr>
      <vt:lpstr>Mục 1. TÀI NGUYÊN DU LỊCH</vt:lpstr>
      <vt:lpstr>Điều 17. Trách nhiệm quản lý, bảo vệ và khai thác  tài nguyên du lịch (TNDL)</vt:lpstr>
      <vt:lpstr>Mục 2. PHÁT TRIỂN SẢN PHẨM DU LỊCH</vt:lpstr>
      <vt:lpstr>Điều 19. Phát triển du lịch cộng đồng (DLCĐ)</vt:lpstr>
      <vt:lpstr>CHƯƠNG IV. ĐIỂM DU LỊCH, KHU DU LỊCH</vt:lpstr>
      <vt:lpstr>Điều 25. Quyền và nghĩa vụ của tổ chức, cá nhân quản lý điểm du lịch</vt:lpstr>
      <vt:lpstr>Điều 29. Quản lý khu du lịch</vt:lpstr>
      <vt:lpstr>CHƯƠNG V. KINH DOANH DU LỊCH</vt:lpstr>
      <vt:lpstr>Điều 31. Điều kiện kinh doanh dịch vụ lữ hành</vt:lpstr>
      <vt:lpstr>Điều 39. Hợp đồng lữ hành</vt:lpstr>
      <vt:lpstr>Điều 40. Kinh doanh đại lý lữ hành</vt:lpstr>
      <vt:lpstr>Điều 46. Cấp biển hiệu phương tiện vận tải khách du lịch</vt:lpstr>
      <vt:lpstr>PowerPoint Presentation</vt:lpstr>
      <vt:lpstr>Điều 54. Các loại dịch vụ du lịch khác</vt:lpstr>
      <vt:lpstr>CHƯƠNG VI. HƯỚNG DẪN VIÊN DU LỊCH</vt:lpstr>
      <vt:lpstr>Điều 58. Hướng dẫn viên du lịch, thẻ hướng dẫn viên du lịch</vt:lpstr>
      <vt:lpstr>Điều 59. Điều kiện cấp thẻ hướng dẫn viên du lịch</vt:lpstr>
      <vt:lpstr>Điều 65. Quyền và nghĩa vụ của hướng dẫn viên du lịch</vt:lpstr>
      <vt:lpstr>Hướng dẫn viên du lịch có nghĩa vụ sau đây:</vt:lpstr>
      <vt:lpstr>CHƯƠNG VII. XÚC TIẾN DU LỊCH, QUỸ HỖ TRỢ  PHÁT TRIỂN DU LỊCH</vt:lpstr>
      <vt:lpstr>CHƯƠNG VIII. QUẢN LÝ NHÀ NƯỚC VỀ DU LỊCH</vt:lpstr>
      <vt:lpstr>CHƯƠNG VIII. QUẢN LÝ NHÀ NƯỚC VỀ DU LỊCH</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Huynh Nguyet Thao</cp:lastModifiedBy>
  <cp:revision>2219</cp:revision>
  <cp:lastPrinted>2017-10-09T03:25:03Z</cp:lastPrinted>
  <dcterms:created xsi:type="dcterms:W3CDTF">2006-08-23T15:52:09Z</dcterms:created>
  <dcterms:modified xsi:type="dcterms:W3CDTF">2018-03-01T18:20:19Z</dcterms:modified>
</cp:coreProperties>
</file>