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7"/>
  </p:notesMasterIdLst>
  <p:handoutMasterIdLst>
    <p:handoutMasterId r:id="rId98"/>
  </p:handoutMasterIdLst>
  <p:sldIdLst>
    <p:sldId id="1688" r:id="rId2"/>
    <p:sldId id="1960" r:id="rId3"/>
    <p:sldId id="1961" r:id="rId4"/>
    <p:sldId id="1884" r:id="rId5"/>
    <p:sldId id="1962" r:id="rId6"/>
    <p:sldId id="1963" r:id="rId7"/>
    <p:sldId id="1964" r:id="rId8"/>
    <p:sldId id="1965" r:id="rId9"/>
    <p:sldId id="1966" r:id="rId10"/>
    <p:sldId id="1967" r:id="rId11"/>
    <p:sldId id="2043" r:id="rId12"/>
    <p:sldId id="1973" r:id="rId13"/>
    <p:sldId id="1974" r:id="rId14"/>
    <p:sldId id="1968" r:id="rId15"/>
    <p:sldId id="2044" r:id="rId16"/>
    <p:sldId id="1975" r:id="rId17"/>
    <p:sldId id="1969" r:id="rId18"/>
    <p:sldId id="2045" r:id="rId19"/>
    <p:sldId id="1976" r:id="rId20"/>
    <p:sldId id="1970" r:id="rId21"/>
    <p:sldId id="2046" r:id="rId22"/>
    <p:sldId id="1977" r:id="rId23"/>
    <p:sldId id="1978" r:id="rId24"/>
    <p:sldId id="2047" r:id="rId25"/>
    <p:sldId id="2002" r:id="rId26"/>
    <p:sldId id="1985" r:id="rId27"/>
    <p:sldId id="2048" r:id="rId28"/>
    <p:sldId id="2003" r:id="rId29"/>
    <p:sldId id="1986" r:id="rId30"/>
    <p:sldId id="2049" r:id="rId31"/>
    <p:sldId id="2004" r:id="rId32"/>
    <p:sldId id="1987" r:id="rId33"/>
    <p:sldId id="2050" r:id="rId34"/>
    <p:sldId id="2005" r:id="rId35"/>
    <p:sldId id="2020" r:id="rId36"/>
    <p:sldId id="2021" r:id="rId37"/>
    <p:sldId id="1988" r:id="rId38"/>
    <p:sldId id="2051" r:id="rId39"/>
    <p:sldId id="2006" r:id="rId40"/>
    <p:sldId id="2022" r:id="rId41"/>
    <p:sldId id="2023" r:id="rId42"/>
    <p:sldId id="2024" r:id="rId43"/>
    <p:sldId id="1989" r:id="rId44"/>
    <p:sldId id="2052" r:id="rId45"/>
    <p:sldId id="2025" r:id="rId46"/>
    <p:sldId id="2026" r:id="rId47"/>
    <p:sldId id="1990" r:id="rId48"/>
    <p:sldId id="2053" r:id="rId49"/>
    <p:sldId id="2008" r:id="rId50"/>
    <p:sldId id="2027" r:id="rId51"/>
    <p:sldId id="1991" r:id="rId52"/>
    <p:sldId id="2054" r:id="rId53"/>
    <p:sldId id="2009" r:id="rId54"/>
    <p:sldId id="2028" r:id="rId55"/>
    <p:sldId id="2029" r:id="rId56"/>
    <p:sldId id="2031" r:id="rId57"/>
    <p:sldId id="2030" r:id="rId58"/>
    <p:sldId id="2032" r:id="rId59"/>
    <p:sldId id="1992" r:id="rId60"/>
    <p:sldId id="2055" r:id="rId61"/>
    <p:sldId id="2010" r:id="rId62"/>
    <p:sldId id="1993" r:id="rId63"/>
    <p:sldId id="2056" r:id="rId64"/>
    <p:sldId id="2011" r:id="rId65"/>
    <p:sldId id="2033" r:id="rId66"/>
    <p:sldId id="1994" r:id="rId67"/>
    <p:sldId id="2012" r:id="rId68"/>
    <p:sldId id="1995" r:id="rId69"/>
    <p:sldId id="2013" r:id="rId70"/>
    <p:sldId id="1996" r:id="rId71"/>
    <p:sldId id="2057" r:id="rId72"/>
    <p:sldId id="2014" r:id="rId73"/>
    <p:sldId id="2034" r:id="rId74"/>
    <p:sldId id="2035" r:id="rId75"/>
    <p:sldId id="1997" r:id="rId76"/>
    <p:sldId id="2058" r:id="rId77"/>
    <p:sldId id="2015" r:id="rId78"/>
    <p:sldId id="2036" r:id="rId79"/>
    <p:sldId id="1998" r:id="rId80"/>
    <p:sldId id="2059" r:id="rId81"/>
    <p:sldId id="2016" r:id="rId82"/>
    <p:sldId id="1999" r:id="rId83"/>
    <p:sldId id="2060" r:id="rId84"/>
    <p:sldId id="2017" r:id="rId85"/>
    <p:sldId id="2000" r:id="rId86"/>
    <p:sldId id="2018" r:id="rId87"/>
    <p:sldId id="2037" r:id="rId88"/>
    <p:sldId id="2001" r:id="rId89"/>
    <p:sldId id="2019" r:id="rId90"/>
    <p:sldId id="2038" r:id="rId91"/>
    <p:sldId id="2039" r:id="rId92"/>
    <p:sldId id="2040" r:id="rId93"/>
    <p:sldId id="2041" r:id="rId94"/>
    <p:sldId id="2042" r:id="rId95"/>
    <p:sldId id="1024" r:id="rId9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a:srgbClr val="0000FF"/>
    <a:srgbClr val="CC3300"/>
    <a:srgbClr val="006600"/>
    <a:srgbClr val="FFFF00"/>
    <a:srgbClr val="FF3399"/>
    <a:srgbClr val="008000"/>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974" y="-54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10/21/2020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26126"/>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2743200"/>
            <a:ext cx="9017000" cy="1676400"/>
          </a:xfrm>
        </p:spPr>
        <p:txBody>
          <a:bodyPr anchor="ctr"/>
          <a:lstStyle/>
          <a:p>
            <a:pPr algn="ctr">
              <a:lnSpc>
                <a:spcPct val="120000"/>
              </a:lnSpc>
              <a:spcBef>
                <a:spcPts val="600"/>
              </a:spcBef>
            </a:pPr>
            <a:r>
              <a:rPr lang="en-US" altLang="en-US" sz="3300" b="1" smtClean="0">
                <a:solidFill>
                  <a:srgbClr val="FF0000"/>
                </a:solidFill>
                <a:latin typeface="Arial" panose="020B0604020202020204" pitchFamily="34" charset="0"/>
                <a:cs typeface="Arial" panose="020B0604020202020204" pitchFamily="34" charset="0"/>
              </a:rPr>
              <a:t>MỘT SỐ VĂN BẢN QUY PHẠM PHÁP LUẬT </a:t>
            </a:r>
            <a:br>
              <a:rPr lang="en-US" altLang="en-US" sz="3300" b="1" smtClean="0">
                <a:solidFill>
                  <a:srgbClr val="FF0000"/>
                </a:solidFill>
                <a:latin typeface="Arial" panose="020B0604020202020204" pitchFamily="34" charset="0"/>
                <a:cs typeface="Arial" panose="020B0604020202020204" pitchFamily="34" charset="0"/>
              </a:rPr>
            </a:br>
            <a:r>
              <a:rPr lang="en-US" altLang="en-US" sz="3300" b="1" smtClean="0">
                <a:solidFill>
                  <a:srgbClr val="FF0000"/>
                </a:solidFill>
                <a:latin typeface="Arial" panose="020B0604020202020204" pitchFamily="34" charset="0"/>
                <a:cs typeface="Arial" panose="020B0604020202020204" pitchFamily="34" charset="0"/>
              </a:rPr>
              <a:t>CỦA NGÀNH GIÁO DỤC VÀ ĐÀO TẠO</a:t>
            </a:r>
            <a:br>
              <a:rPr lang="en-US" altLang="en-US" sz="3300" b="1" smtClean="0">
                <a:solidFill>
                  <a:srgbClr val="FF0000"/>
                </a:solidFill>
                <a:latin typeface="Arial" panose="020B0604020202020204" pitchFamily="34" charset="0"/>
                <a:cs typeface="Arial" panose="020B0604020202020204" pitchFamily="34" charset="0"/>
              </a:rPr>
            </a:br>
            <a:r>
              <a:rPr lang="en-US" altLang="en-US" sz="3300" b="1" smtClean="0">
                <a:solidFill>
                  <a:srgbClr val="FF0000"/>
                </a:solidFill>
                <a:latin typeface="Arial" panose="020B0604020202020204" pitchFamily="34" charset="0"/>
                <a:cs typeface="Arial" panose="020B0604020202020204" pitchFamily="34" charset="0"/>
              </a:rPr>
              <a:t>NĂM 2020</a:t>
            </a:r>
            <a:endParaRPr lang="en-US" altLang="en-US" sz="3300" b="1">
              <a:solidFill>
                <a:srgbClr val="FF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712" y="4724400"/>
            <a:ext cx="2001888" cy="1587146"/>
          </a:xfrm>
          <a:prstGeom prst="rect">
            <a:avLst/>
          </a:prstGeom>
        </p:spPr>
      </p:pic>
      <p:sp>
        <p:nvSpPr>
          <p:cNvPr id="13" name="Rectangle 2"/>
          <p:cNvSpPr txBox="1">
            <a:spLocks noChangeArrowheads="1"/>
          </p:cNvSpPr>
          <p:nvPr/>
        </p:nvSpPr>
        <p:spPr bwMode="auto">
          <a:xfrm>
            <a:off x="63500" y="1905000"/>
            <a:ext cx="901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20000"/>
              </a:lnSpc>
              <a:spcBef>
                <a:spcPts val="600"/>
              </a:spcBef>
            </a:pPr>
            <a:r>
              <a:rPr lang="en-US" altLang="en-US" sz="4400" b="1" kern="0" smtClean="0">
                <a:solidFill>
                  <a:srgbClr val="009900"/>
                </a:solidFill>
                <a:latin typeface="Arial" panose="020B0604020202020204" pitchFamily="34" charset="0"/>
                <a:cs typeface="Arial" panose="020B0604020202020204" pitchFamily="34" charset="0"/>
              </a:rPr>
              <a:t>GIỚI THIỆU</a:t>
            </a:r>
            <a:endParaRPr lang="en-US" altLang="en-US" sz="4400" b="1" kern="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033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10</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7</a:t>
            </a:r>
            <a:r>
              <a:rPr lang="vi-VN" sz="3200" b="1">
                <a:solidFill>
                  <a:srgbClr val="FF0000"/>
                </a:solidFill>
                <a:latin typeface="Arial" panose="020B0604020202020204" pitchFamily="34" charset="0"/>
                <a:cs typeface="Arial" panose="020B0604020202020204" pitchFamily="34" charset="0"/>
              </a:rPr>
              <a:t>1/2013/NĐ-CP</a:t>
            </a:r>
            <a:r>
              <a:rPr lang="en-US" sz="3200" b="1">
                <a:solidFill>
                  <a:srgbClr val="0000FF"/>
                </a:solidFill>
                <a:latin typeface="Arial" panose="020B0604020202020204" pitchFamily="34" charset="0"/>
                <a:cs typeface="Arial" panose="020B0604020202020204" pitchFamily="34" charset="0"/>
              </a:rPr>
              <a:t> </a:t>
            </a:r>
            <a:r>
              <a:rPr lang="fr-FR" sz="3400" b="1" smtClean="0">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vi-VN"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30-6-</a:t>
            </a:r>
            <a:r>
              <a:rPr lang="vi-VN" sz="2400" b="1">
                <a:solidFill>
                  <a:srgbClr val="009900"/>
                </a:solidFill>
                <a:latin typeface="Arial" panose="020B0604020202020204" pitchFamily="34" charset="0"/>
                <a:cs typeface="Arial" panose="020B0604020202020204" pitchFamily="34" charset="0"/>
              </a:rPr>
              <a:t>20</a:t>
            </a:r>
            <a:r>
              <a:rPr lang="en-US" sz="2400" b="1">
                <a:solidFill>
                  <a:srgbClr val="009900"/>
                </a:solidFill>
                <a:latin typeface="Arial" panose="020B0604020202020204" pitchFamily="34" charset="0"/>
                <a:cs typeface="Arial" panose="020B0604020202020204" pitchFamily="34" charset="0"/>
              </a:rPr>
              <a:t>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panose="020B0604020202020204" pitchFamily="34" charset="0"/>
                <a:cs typeface="Arial" panose="020B0604020202020204" pitchFamily="34" charset="0"/>
              </a:rPr>
              <a:t>quy </a:t>
            </a:r>
            <a:r>
              <a:rPr lang="vi-VN" sz="2400" b="1">
                <a:solidFill>
                  <a:srgbClr val="0000FF"/>
                </a:solidFill>
                <a:latin typeface="Arial" panose="020B0604020202020204" pitchFamily="34" charset="0"/>
                <a:cs typeface="Arial" panose="020B0604020202020204" pitchFamily="34" charset="0"/>
              </a:rPr>
              <a:t>định lộ trình thực hiện nâng trình độ chuẩn được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panose="020B0604020202020204" pitchFamily="34" charset="0"/>
                <a:cs typeface="Arial" panose="020B0604020202020204" pitchFamily="34" charset="0"/>
              </a:rPr>
              <a:t>đào </a:t>
            </a:r>
            <a:r>
              <a:rPr lang="vi-VN" sz="2400" b="1">
                <a:solidFill>
                  <a:srgbClr val="0000FF"/>
                </a:solidFill>
                <a:latin typeface="Arial" panose="020B0604020202020204" pitchFamily="34" charset="0"/>
                <a:cs typeface="Arial" panose="020B0604020202020204" pitchFamily="34" charset="0"/>
              </a:rPr>
              <a:t>tạo của giáo viên mầm non, tiểu học, trung học cơ sở</a:t>
            </a:r>
            <a:r>
              <a:rPr lang="en-US" sz="2400" b="1">
                <a:solidFill>
                  <a:srgbClr val="0000FF"/>
                </a:solidFill>
                <a:latin typeface="Arial" panose="020B0604020202020204" pitchFamily="34" charset="0"/>
                <a:cs typeface="Arial" panose="020B0604020202020204" pitchFamily="34" charset="0"/>
              </a:rPr>
              <a:t>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rPr>
              <a:t>18-8-2020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7624684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05"/>
            <a:ext cx="9144000" cy="6897010"/>
          </a:xfrm>
          <a:prstGeom prst="rect">
            <a:avLst/>
          </a:prstGeom>
        </p:spPr>
      </p:pic>
    </p:spTree>
    <p:extLst>
      <p:ext uri="{BB962C8B-B14F-4D97-AF65-F5344CB8AC3E}">
        <p14:creationId xmlns:p14="http://schemas.microsoft.com/office/powerpoint/2010/main" val="3884159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Đối tượng thực hiện nâng trình độ chuẩn được đào tạo</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GV</a:t>
            </a:r>
            <a:r>
              <a:rPr lang="vi-VN" sz="2100" b="1" kern="0" smtClean="0">
                <a:solidFill>
                  <a:srgbClr val="0000FF"/>
                </a:solidFill>
                <a:latin typeface="Arial" charset="0"/>
              </a:rPr>
              <a:t> </a:t>
            </a:r>
            <a:r>
              <a:rPr lang="vi-VN" sz="2100" b="1" kern="0">
                <a:solidFill>
                  <a:srgbClr val="0000FF"/>
                </a:solidFill>
                <a:latin typeface="Arial" charset="0"/>
              </a:rPr>
              <a:t>mầm non chưa có bằng tốt nghiệp cao đẳng sư phạm trở lên, tính từ ngày </a:t>
            </a:r>
            <a:r>
              <a:rPr lang="vi-VN" sz="2100" b="1" kern="0" smtClean="0">
                <a:solidFill>
                  <a:srgbClr val="0000FF"/>
                </a:solidFill>
                <a:latin typeface="Arial" charset="0"/>
              </a:rPr>
              <a:t>01</a:t>
            </a:r>
            <a:r>
              <a:rPr lang="en-US" sz="2100" b="1" kern="0" smtClean="0">
                <a:solidFill>
                  <a:srgbClr val="0000FF"/>
                </a:solidFill>
                <a:latin typeface="Arial" charset="0"/>
              </a:rPr>
              <a:t>-</a:t>
            </a:r>
            <a:r>
              <a:rPr lang="vi-VN" sz="2100" b="1" kern="0" smtClean="0">
                <a:solidFill>
                  <a:srgbClr val="0000FF"/>
                </a:solidFill>
                <a:latin typeface="Arial" charset="0"/>
              </a:rPr>
              <a:t>7</a:t>
            </a:r>
            <a:r>
              <a:rPr lang="en-US" sz="2100" b="1" kern="0" smtClean="0">
                <a:solidFill>
                  <a:srgbClr val="0000FF"/>
                </a:solidFill>
                <a:latin typeface="Arial" charset="0"/>
              </a:rPr>
              <a:t>-</a:t>
            </a:r>
            <a:r>
              <a:rPr lang="vi-VN" sz="2100" b="1" kern="0" smtClean="0">
                <a:solidFill>
                  <a:srgbClr val="0000FF"/>
                </a:solidFill>
                <a:latin typeface="Arial" charset="0"/>
              </a:rPr>
              <a:t>2020 </a:t>
            </a:r>
            <a:r>
              <a:rPr lang="vi-VN" sz="2100" b="1" kern="0">
                <a:solidFill>
                  <a:srgbClr val="0000FF"/>
                </a:solidFill>
                <a:latin typeface="Arial" charset="0"/>
              </a:rPr>
              <a:t>còn đủ 07 năm công tác (84 tháng) đến tuổi được nghỉ hưu theo quy </a:t>
            </a:r>
            <a:r>
              <a:rPr lang="vi-VN" sz="2100" b="1" kern="0" smtClean="0">
                <a:solidFill>
                  <a:srgbClr val="0000FF"/>
                </a:solidFill>
                <a:latin typeface="Arial" charset="0"/>
              </a:rPr>
              <a:t>định.</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GV </a:t>
            </a:r>
            <a:r>
              <a:rPr lang="vi-VN" sz="2100" b="1" kern="0" smtClean="0">
                <a:solidFill>
                  <a:srgbClr val="0000FF"/>
                </a:solidFill>
                <a:latin typeface="Arial" charset="0"/>
              </a:rPr>
              <a:t>tiểu </a:t>
            </a:r>
            <a:r>
              <a:rPr lang="vi-VN" sz="2100" b="1" kern="0">
                <a:solidFill>
                  <a:srgbClr val="0000FF"/>
                </a:solidFill>
                <a:latin typeface="Arial" charset="0"/>
              </a:rPr>
              <a:t>học chưa có bằng cử nhân thuộc ngành đào tạo </a:t>
            </a:r>
            <a:r>
              <a:rPr lang="en-US" sz="2100" b="1" kern="0" smtClean="0">
                <a:solidFill>
                  <a:srgbClr val="0000FF"/>
                </a:solidFill>
                <a:latin typeface="Arial" charset="0"/>
              </a:rPr>
              <a:t>GV </a:t>
            </a:r>
            <a:r>
              <a:rPr lang="vi-VN" sz="2100" b="1" kern="0" smtClean="0">
                <a:solidFill>
                  <a:srgbClr val="0000FF"/>
                </a:solidFill>
                <a:latin typeface="Arial" charset="0"/>
              </a:rPr>
              <a:t>tiểu </a:t>
            </a:r>
            <a:r>
              <a:rPr lang="vi-VN" sz="2100" b="1" kern="0">
                <a:solidFill>
                  <a:srgbClr val="0000FF"/>
                </a:solidFill>
                <a:latin typeface="Arial" charset="0"/>
              </a:rPr>
              <a:t>học hoặc chưa có bằng cử nhân chuyên ngành phù hợp và có chứng chỉ </a:t>
            </a:r>
            <a:r>
              <a:rPr lang="vi-VN" sz="2100" b="1" kern="0" smtClean="0">
                <a:solidFill>
                  <a:srgbClr val="0000FF"/>
                </a:solidFill>
                <a:latin typeface="Arial" charset="0"/>
              </a:rPr>
              <a:t>bồi </a:t>
            </a:r>
            <a:r>
              <a:rPr lang="vi-VN" sz="2100" b="1" kern="0">
                <a:solidFill>
                  <a:srgbClr val="0000FF"/>
                </a:solidFill>
                <a:latin typeface="Arial" charset="0"/>
              </a:rPr>
              <a:t>dưỡng </a:t>
            </a:r>
            <a:r>
              <a:rPr lang="en-US" sz="2100" b="1" kern="0" smtClean="0">
                <a:solidFill>
                  <a:srgbClr val="0000FF"/>
                </a:solidFill>
                <a:latin typeface="Arial" charset="0"/>
              </a:rPr>
              <a:t>NVSP </a:t>
            </a:r>
            <a:r>
              <a:rPr lang="vi-VN" sz="2100" b="1" kern="0" smtClean="0">
                <a:solidFill>
                  <a:srgbClr val="0000FF"/>
                </a:solidFill>
                <a:latin typeface="Arial" charset="0"/>
              </a:rPr>
              <a:t>trở</a:t>
            </a:r>
            <a:r>
              <a:rPr lang="vi-VN" sz="2100" b="1" kern="0">
                <a:solidFill>
                  <a:srgbClr val="0000FF"/>
                </a:solidFill>
                <a:latin typeface="Arial" charset="0"/>
              </a:rPr>
              <a:t> lên, tính từ ngày </a:t>
            </a:r>
            <a:r>
              <a:rPr lang="vi-VN" sz="2100" b="1" kern="0" smtClean="0">
                <a:solidFill>
                  <a:srgbClr val="0000FF"/>
                </a:solidFill>
                <a:latin typeface="Arial" charset="0"/>
              </a:rPr>
              <a:t>01</a:t>
            </a:r>
            <a:r>
              <a:rPr lang="en-US" sz="2100" b="1" kern="0" smtClean="0">
                <a:solidFill>
                  <a:srgbClr val="0000FF"/>
                </a:solidFill>
                <a:latin typeface="Arial" charset="0"/>
              </a:rPr>
              <a:t>-</a:t>
            </a:r>
            <a:r>
              <a:rPr lang="vi-VN" sz="2100" b="1" kern="0" smtClean="0">
                <a:solidFill>
                  <a:srgbClr val="0000FF"/>
                </a:solidFill>
                <a:latin typeface="Arial" charset="0"/>
              </a:rPr>
              <a:t>7</a:t>
            </a:r>
            <a:r>
              <a:rPr lang="en-US" sz="2100" b="1" kern="0" smtClean="0">
                <a:solidFill>
                  <a:srgbClr val="0000FF"/>
                </a:solidFill>
                <a:latin typeface="Arial" charset="0"/>
              </a:rPr>
              <a:t>-</a:t>
            </a:r>
            <a:r>
              <a:rPr lang="vi-VN" sz="2100" b="1" kern="0" smtClean="0">
                <a:solidFill>
                  <a:srgbClr val="0000FF"/>
                </a:solidFill>
                <a:latin typeface="Arial" charset="0"/>
              </a:rPr>
              <a:t>2020 </a:t>
            </a:r>
            <a:r>
              <a:rPr lang="vi-VN" sz="2100" b="1" kern="0">
                <a:solidFill>
                  <a:srgbClr val="0000FF"/>
                </a:solidFill>
                <a:latin typeface="Arial" charset="0"/>
              </a:rPr>
              <a:t>còn đủ 08 năm công tác (96 tháng) đối với </a:t>
            </a:r>
            <a:r>
              <a:rPr lang="en-US" sz="2100" b="1" kern="0" smtClean="0">
                <a:solidFill>
                  <a:srgbClr val="0000FF"/>
                </a:solidFill>
                <a:latin typeface="Arial" charset="0"/>
              </a:rPr>
              <a:t>GV </a:t>
            </a:r>
            <a:r>
              <a:rPr lang="vi-VN" sz="2100" b="1" kern="0" smtClean="0">
                <a:solidFill>
                  <a:srgbClr val="0000FF"/>
                </a:solidFill>
                <a:latin typeface="Arial" charset="0"/>
              </a:rPr>
              <a:t>có </a:t>
            </a:r>
            <a:r>
              <a:rPr lang="vi-VN" sz="2100" b="1" kern="0">
                <a:solidFill>
                  <a:srgbClr val="0000FF"/>
                </a:solidFill>
                <a:latin typeface="Arial" charset="0"/>
              </a:rPr>
              <a:t>trình độ trung cấp, còn đủ 07 năm công tác (84 tháng) đối với </a:t>
            </a:r>
            <a:r>
              <a:rPr lang="en-US" sz="2100" b="1" kern="0" smtClean="0">
                <a:solidFill>
                  <a:srgbClr val="0000FF"/>
                </a:solidFill>
                <a:latin typeface="Arial" charset="0"/>
              </a:rPr>
              <a:t>GV </a:t>
            </a:r>
            <a:r>
              <a:rPr lang="vi-VN" sz="2100" b="1" kern="0" smtClean="0">
                <a:solidFill>
                  <a:srgbClr val="0000FF"/>
                </a:solidFill>
                <a:latin typeface="Arial" charset="0"/>
              </a:rPr>
              <a:t>có </a:t>
            </a:r>
            <a:r>
              <a:rPr lang="vi-VN" sz="2100" b="1" kern="0">
                <a:solidFill>
                  <a:srgbClr val="0000FF"/>
                </a:solidFill>
                <a:latin typeface="Arial" charset="0"/>
              </a:rPr>
              <a:t>trình độ cao đẳng đến tuổi được nghỉ hưu theo quy </a:t>
            </a:r>
            <a:r>
              <a:rPr lang="vi-VN" sz="2100" b="1" kern="0" smtClean="0">
                <a:solidFill>
                  <a:srgbClr val="0000FF"/>
                </a:solidFill>
                <a:latin typeface="Arial" charset="0"/>
              </a:rPr>
              <a:t>định.</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Giáo viên </a:t>
            </a:r>
            <a:r>
              <a:rPr lang="en-US" sz="2100" b="1" kern="0" smtClean="0">
                <a:solidFill>
                  <a:srgbClr val="0000FF"/>
                </a:solidFill>
                <a:latin typeface="Arial" charset="0"/>
              </a:rPr>
              <a:t>THCS </a:t>
            </a:r>
            <a:r>
              <a:rPr lang="vi-VN" sz="2100" b="1" kern="0" smtClean="0">
                <a:solidFill>
                  <a:srgbClr val="0000FF"/>
                </a:solidFill>
                <a:latin typeface="Arial" charset="0"/>
              </a:rPr>
              <a:t>chưa </a:t>
            </a:r>
            <a:r>
              <a:rPr lang="vi-VN" sz="2100" b="1" kern="0">
                <a:solidFill>
                  <a:srgbClr val="0000FF"/>
                </a:solidFill>
                <a:latin typeface="Arial" charset="0"/>
              </a:rPr>
              <a:t>có bằng cử nhân thuộc ngành đào tạo </a:t>
            </a:r>
            <a:r>
              <a:rPr lang="en-US" sz="2100" b="1" kern="0" smtClean="0">
                <a:solidFill>
                  <a:srgbClr val="0000FF"/>
                </a:solidFill>
                <a:latin typeface="Arial" charset="0"/>
              </a:rPr>
              <a:t>GV </a:t>
            </a:r>
            <a:r>
              <a:rPr lang="vi-VN" sz="2100" b="1" kern="0" smtClean="0">
                <a:solidFill>
                  <a:srgbClr val="0000FF"/>
                </a:solidFill>
                <a:latin typeface="Arial" charset="0"/>
              </a:rPr>
              <a:t>hoặc </a:t>
            </a:r>
            <a:r>
              <a:rPr lang="vi-VN" sz="2100" b="1" kern="0">
                <a:solidFill>
                  <a:srgbClr val="0000FF"/>
                </a:solidFill>
                <a:latin typeface="Arial" charset="0"/>
              </a:rPr>
              <a:t>chưa có bằng cử nhân chuyên ngành phù hợp và có chứng chỉ bồi dưỡng </a:t>
            </a:r>
            <a:r>
              <a:rPr lang="en-US" sz="2100" b="1" kern="0" smtClean="0">
                <a:solidFill>
                  <a:srgbClr val="0000FF"/>
                </a:solidFill>
                <a:latin typeface="Arial" charset="0"/>
              </a:rPr>
              <a:t>NVSP </a:t>
            </a:r>
            <a:r>
              <a:rPr lang="vi-VN" sz="2100" b="1" kern="0" smtClean="0">
                <a:solidFill>
                  <a:srgbClr val="0000FF"/>
                </a:solidFill>
                <a:latin typeface="Arial" charset="0"/>
              </a:rPr>
              <a:t>trở</a:t>
            </a:r>
            <a:r>
              <a:rPr lang="vi-VN" sz="2100" b="1" kern="0">
                <a:solidFill>
                  <a:srgbClr val="0000FF"/>
                </a:solidFill>
                <a:latin typeface="Arial" charset="0"/>
              </a:rPr>
              <a:t> lên, tính từ ngày </a:t>
            </a:r>
            <a:r>
              <a:rPr lang="vi-VN" sz="2100" b="1" kern="0" smtClean="0">
                <a:solidFill>
                  <a:srgbClr val="0000FF"/>
                </a:solidFill>
                <a:latin typeface="Arial" charset="0"/>
              </a:rPr>
              <a:t>01</a:t>
            </a:r>
            <a:r>
              <a:rPr lang="en-US" sz="2100" b="1" kern="0" smtClean="0">
                <a:solidFill>
                  <a:srgbClr val="0000FF"/>
                </a:solidFill>
                <a:latin typeface="Arial" charset="0"/>
              </a:rPr>
              <a:t>-</a:t>
            </a:r>
            <a:r>
              <a:rPr lang="vi-VN" sz="2100" b="1" kern="0" smtClean="0">
                <a:solidFill>
                  <a:srgbClr val="0000FF"/>
                </a:solidFill>
                <a:latin typeface="Arial" charset="0"/>
              </a:rPr>
              <a:t>7</a:t>
            </a:r>
            <a:r>
              <a:rPr lang="en-US" sz="2100" b="1" kern="0" smtClean="0">
                <a:solidFill>
                  <a:srgbClr val="0000FF"/>
                </a:solidFill>
                <a:latin typeface="Arial" charset="0"/>
              </a:rPr>
              <a:t>-</a:t>
            </a:r>
            <a:r>
              <a:rPr lang="vi-VN" sz="2100" b="1" kern="0" smtClean="0">
                <a:solidFill>
                  <a:srgbClr val="0000FF"/>
                </a:solidFill>
                <a:latin typeface="Arial" charset="0"/>
              </a:rPr>
              <a:t>2020 </a:t>
            </a:r>
            <a:r>
              <a:rPr lang="vi-VN" sz="2100" b="1" kern="0">
                <a:solidFill>
                  <a:srgbClr val="0000FF"/>
                </a:solidFill>
                <a:latin typeface="Arial" charset="0"/>
              </a:rPr>
              <a:t>còn đủ 07 năm công tác (84 tháng) đến tuổi được nghỉ hưu theo quy định</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280149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Lộ </a:t>
            </a:r>
            <a:r>
              <a:rPr lang="vi-VN" sz="2600" b="1">
                <a:solidFill>
                  <a:srgbClr val="FF0000"/>
                </a:solidFill>
                <a:latin typeface="Arial" panose="020B0604020202020204" pitchFamily="34" charset="0"/>
                <a:cs typeface="Arial" panose="020B0604020202020204" pitchFamily="34" charset="0"/>
              </a:rPr>
              <a:t>trình thực hiện nâng trình độ chuẩn được đào tạo của giáo </a:t>
            </a:r>
            <a:r>
              <a:rPr lang="vi-VN" sz="2600" b="1" smtClean="0">
                <a:solidFill>
                  <a:srgbClr val="FF0000"/>
                </a:solidFill>
                <a:latin typeface="Arial" panose="020B0604020202020204" pitchFamily="34" charset="0"/>
                <a:cs typeface="Arial" panose="020B0604020202020204" pitchFamily="34" charset="0"/>
              </a:rPr>
              <a:t>viên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914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Theo </a:t>
            </a:r>
            <a:r>
              <a:rPr lang="vi-VN" sz="2100" b="1" kern="0">
                <a:solidFill>
                  <a:srgbClr val="0000FF"/>
                </a:solidFill>
                <a:latin typeface="Arial" charset="0"/>
              </a:rPr>
              <a:t>đó, lộ trình nâng chuẩn trình độ đào tạo của giáo viên </a:t>
            </a:r>
            <a:r>
              <a:rPr lang="vi-VN" sz="2100" b="1" kern="0" smtClean="0">
                <a:solidFill>
                  <a:srgbClr val="0000FF"/>
                </a:solidFill>
                <a:latin typeface="Arial" charset="0"/>
              </a:rPr>
              <a:t>được </a:t>
            </a:r>
            <a:r>
              <a:rPr lang="vi-VN" sz="2100" b="1" kern="0">
                <a:solidFill>
                  <a:srgbClr val="0000FF"/>
                </a:solidFill>
                <a:latin typeface="Arial" charset="0"/>
              </a:rPr>
              <a:t>thực hiện từ 01/7/2020 đến hết </a:t>
            </a:r>
            <a:r>
              <a:rPr lang="vi-VN" sz="2100" b="1" kern="0" smtClean="0">
                <a:solidFill>
                  <a:srgbClr val="0000FF"/>
                </a:solidFill>
                <a:latin typeface="Arial" charset="0"/>
              </a:rPr>
              <a:t>31/12/2030</a:t>
            </a:r>
            <a:r>
              <a:rPr lang="vi-VN" sz="2100" b="1" kern="0">
                <a:solidFill>
                  <a:srgbClr val="0000FF"/>
                </a:solidFill>
                <a:latin typeface="Arial" charset="0"/>
              </a:rPr>
              <a:t>, chia thành 02 giai </a:t>
            </a:r>
            <a:r>
              <a:rPr lang="vi-VN" sz="2100" b="1" kern="0" smtClean="0">
                <a:solidFill>
                  <a:srgbClr val="0000FF"/>
                </a:solidFill>
                <a:latin typeface="Arial" charset="0"/>
              </a:rPr>
              <a:t>đoạn:</a:t>
            </a:r>
            <a:endParaRPr lang="en-US" sz="2100" b="1" kern="0" smtClean="0">
              <a:solidFill>
                <a:srgbClr val="0000FF"/>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74697606"/>
              </p:ext>
            </p:extLst>
          </p:nvPr>
        </p:nvGraphicFramePr>
        <p:xfrm>
          <a:off x="141288" y="2187208"/>
          <a:ext cx="8861424" cy="4325048"/>
        </p:xfrm>
        <a:graphic>
          <a:graphicData uri="http://schemas.openxmlformats.org/drawingml/2006/table">
            <a:tbl>
              <a:tblPr firstRow="1" bandRow="1">
                <a:tableStyleId>{5C22544A-7EE6-4342-B048-85BDC9FD1C3A}</a:tableStyleId>
              </a:tblPr>
              <a:tblGrid>
                <a:gridCol w="2215356"/>
                <a:gridCol w="2215356"/>
                <a:gridCol w="2215356"/>
                <a:gridCol w="2215356"/>
              </a:tblGrid>
              <a:tr h="757952">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MẦM</a:t>
                      </a:r>
                      <a:r>
                        <a:rPr lang="en-US" sz="2400" baseline="0" smtClean="0">
                          <a:solidFill>
                            <a:srgbClr val="FF0066"/>
                          </a:solidFill>
                          <a:latin typeface="Arial" panose="020B0604020202020204" pitchFamily="34" charset="0"/>
                          <a:cs typeface="Arial" panose="020B0604020202020204" pitchFamily="34" charset="0"/>
                        </a:rPr>
                        <a:t> NON</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TIỂU</a:t>
                      </a:r>
                      <a:r>
                        <a:rPr lang="en-US" sz="2400" baseline="0" smtClean="0">
                          <a:solidFill>
                            <a:srgbClr val="FF0066"/>
                          </a:solidFill>
                          <a:latin typeface="Arial" panose="020B0604020202020204" pitchFamily="34" charset="0"/>
                          <a:cs typeface="Arial" panose="020B0604020202020204" pitchFamily="34" charset="0"/>
                        </a:rPr>
                        <a:t> HỌC</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THCS</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738296">
                <a:tc>
                  <a:txBody>
                    <a:bodyPr/>
                    <a:lstStyle/>
                    <a:p>
                      <a:pPr algn="ctr">
                        <a:lnSpc>
                          <a:spcPct val="120000"/>
                        </a:lnSpc>
                      </a:pPr>
                      <a:r>
                        <a:rPr lang="en-US" sz="2100" b="1" kern="0" smtClean="0">
                          <a:solidFill>
                            <a:srgbClr val="009900"/>
                          </a:solidFill>
                          <a:latin typeface="Arial" panose="020B0604020202020204" pitchFamily="34" charset="0"/>
                          <a:ea typeface="+mn-ea"/>
                          <a:cs typeface="Arial" panose="020B0604020202020204" pitchFamily="34" charset="0"/>
                        </a:rPr>
                        <a:t>GIAI ĐOẠN</a:t>
                      </a:r>
                      <a:r>
                        <a:rPr lang="en-US" sz="2100" b="1" kern="0" baseline="0" smtClean="0">
                          <a:solidFill>
                            <a:srgbClr val="009900"/>
                          </a:solidFill>
                          <a:latin typeface="Arial" panose="020B0604020202020204" pitchFamily="34" charset="0"/>
                          <a:ea typeface="+mn-ea"/>
                          <a:cs typeface="Arial" panose="020B0604020202020204" pitchFamily="34" charset="0"/>
                        </a:rPr>
                        <a:t> 1</a:t>
                      </a:r>
                      <a:r>
                        <a:rPr lang="en-US" sz="2100" b="1" kern="0" smtClean="0">
                          <a:solidFill>
                            <a:srgbClr val="009900"/>
                          </a:solidFill>
                          <a:latin typeface="Arial" panose="020B0604020202020204" pitchFamily="34" charset="0"/>
                          <a:ea typeface="+mn-ea"/>
                          <a:cs typeface="Arial" panose="020B0604020202020204" pitchFamily="34" charset="0"/>
                        </a:rPr>
                        <a:t>:</a:t>
                      </a:r>
                    </a:p>
                    <a:p>
                      <a:pPr algn="ctr">
                        <a:lnSpc>
                          <a:spcPct val="120000"/>
                        </a:lnSpc>
                      </a:pPr>
                      <a:r>
                        <a:rPr lang="vi-VN" sz="2100" b="1" kern="0" smtClean="0">
                          <a:solidFill>
                            <a:srgbClr val="0000FF"/>
                          </a:solidFill>
                          <a:latin typeface="Arial" panose="020B0604020202020204" pitchFamily="34" charset="0"/>
                          <a:ea typeface="+mn-ea"/>
                          <a:cs typeface="Arial" panose="020B0604020202020204" pitchFamily="34" charset="0"/>
                        </a:rPr>
                        <a:t>01/7/2020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en-US" sz="2100" b="1" kern="0" smtClean="0">
                          <a:solidFill>
                            <a:srgbClr val="FF0000"/>
                          </a:solidFill>
                          <a:latin typeface="Arial" panose="020B0604020202020204" pitchFamily="34" charset="0"/>
                          <a:ea typeface="+mn-ea"/>
                          <a:cs typeface="Arial" panose="020B0604020202020204" pitchFamily="34" charset="0"/>
                          <a:sym typeface="Wingdings 3"/>
                        </a:rPr>
                        <a:t> </a:t>
                      </a:r>
                      <a:r>
                        <a:rPr lang="vi-VN" sz="2100" b="1" kern="0" smtClean="0">
                          <a:solidFill>
                            <a:srgbClr val="0000FF"/>
                          </a:solidFill>
                          <a:latin typeface="Arial" panose="020B0604020202020204" pitchFamily="34" charset="0"/>
                          <a:ea typeface="+mn-ea"/>
                          <a:cs typeface="Arial" panose="020B0604020202020204" pitchFamily="34" charset="0"/>
                        </a:rPr>
                        <a:t>31/12/2025</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a:t>
                      </a:r>
                      <a:r>
                        <a:rPr lang="en-US" sz="2100" b="1" kern="0" smtClean="0">
                          <a:solidFill>
                            <a:srgbClr val="0000FF"/>
                          </a:solidFill>
                          <a:latin typeface="Arial" panose="020B0604020202020204" pitchFamily="34" charset="0"/>
                          <a:ea typeface="+mn-ea"/>
                          <a:cs typeface="Arial" panose="020B0604020202020204" pitchFamily="34" charset="0"/>
                        </a:rPr>
                        <a:t>đ</a:t>
                      </a:r>
                      <a:r>
                        <a:rPr lang="vi-VN" sz="2100" b="1" kern="0" smtClean="0">
                          <a:solidFill>
                            <a:srgbClr val="0000FF"/>
                          </a:solidFill>
                          <a:latin typeface="Arial" panose="020B0604020202020204" pitchFamily="34" charset="0"/>
                          <a:ea typeface="+mn-ea"/>
                          <a:cs typeface="Arial" panose="020B0604020202020204" pitchFamily="34" charset="0"/>
                        </a:rPr>
                        <a:t>ạt</a:t>
                      </a:r>
                      <a:r>
                        <a:rPr lang="en-US" sz="2100" b="1" kern="0" smtClean="0">
                          <a:solidFill>
                            <a:srgbClr val="0000FF"/>
                          </a:solidFill>
                          <a:latin typeface="Arial" panose="020B0604020202020204" pitchFamily="34" charset="0"/>
                          <a:ea typeface="+mn-ea"/>
                          <a:cs typeface="Arial" panose="020B0604020202020204" pitchFamily="34" charset="0"/>
                        </a:rPr>
                        <a:t>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60%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MN</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đạt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50%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TH</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đạt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60%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THCS</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828800">
                <a:tc>
                  <a:txBody>
                    <a:bodyPr/>
                    <a:lstStyle/>
                    <a:p>
                      <a:pPr algn="ctr">
                        <a:lnSpc>
                          <a:spcPct val="120000"/>
                        </a:lnSpc>
                      </a:pPr>
                      <a:r>
                        <a:rPr lang="en-US" sz="2100" b="1" kern="0" smtClean="0">
                          <a:solidFill>
                            <a:srgbClr val="009900"/>
                          </a:solidFill>
                          <a:latin typeface="Arial" panose="020B0604020202020204" pitchFamily="34" charset="0"/>
                          <a:ea typeface="+mn-ea"/>
                          <a:cs typeface="Arial" panose="020B0604020202020204" pitchFamily="34" charset="0"/>
                        </a:rPr>
                        <a:t>GIAI ĐOẠN</a:t>
                      </a:r>
                      <a:r>
                        <a:rPr lang="en-US" sz="2100" b="1" kern="0" baseline="0" smtClean="0">
                          <a:solidFill>
                            <a:srgbClr val="009900"/>
                          </a:solidFill>
                          <a:latin typeface="Arial" panose="020B0604020202020204" pitchFamily="34" charset="0"/>
                          <a:ea typeface="+mn-ea"/>
                          <a:cs typeface="Arial" panose="020B0604020202020204" pitchFamily="34" charset="0"/>
                        </a:rPr>
                        <a:t> 2</a:t>
                      </a:r>
                      <a:r>
                        <a:rPr lang="en-US" sz="2100" b="1" kern="0" smtClean="0">
                          <a:solidFill>
                            <a:srgbClr val="009900"/>
                          </a:solidFill>
                          <a:latin typeface="Arial" panose="020B0604020202020204" pitchFamily="34" charset="0"/>
                          <a:ea typeface="+mn-ea"/>
                          <a:cs typeface="Arial" panose="020B0604020202020204" pitchFamily="34" charset="0"/>
                        </a:rPr>
                        <a:t>:</a:t>
                      </a:r>
                    </a:p>
                    <a:p>
                      <a:pPr algn="ctr">
                        <a:lnSpc>
                          <a:spcPct val="120000"/>
                        </a:lnSpc>
                      </a:pPr>
                      <a:r>
                        <a:rPr lang="vi-VN" sz="2100" b="1" kern="0" smtClean="0">
                          <a:solidFill>
                            <a:srgbClr val="0000FF"/>
                          </a:solidFill>
                          <a:latin typeface="Arial" panose="020B0604020202020204" pitchFamily="34" charset="0"/>
                          <a:ea typeface="+mn-ea"/>
                          <a:cs typeface="Arial" panose="020B0604020202020204" pitchFamily="34" charset="0"/>
                        </a:rPr>
                        <a:t>01/01/2026</a:t>
                      </a:r>
                      <a:endParaRPr lang="en-US" sz="2100" b="1" kern="0" smtClean="0">
                        <a:solidFill>
                          <a:srgbClr val="0000FF"/>
                        </a:solidFill>
                        <a:latin typeface="Arial" panose="020B0604020202020204" pitchFamily="34" charset="0"/>
                        <a:ea typeface="+mn-ea"/>
                        <a:cs typeface="Arial" panose="020B0604020202020204" pitchFamily="34" charset="0"/>
                      </a:endParaRPr>
                    </a:p>
                    <a:p>
                      <a:pPr algn="ctr">
                        <a:lnSpc>
                          <a:spcPct val="120000"/>
                        </a:lnSpc>
                      </a:pPr>
                      <a:r>
                        <a:rPr lang="en-US" sz="2100" b="1" kern="0" smtClean="0">
                          <a:solidFill>
                            <a:srgbClr val="FF0000"/>
                          </a:solidFill>
                          <a:latin typeface="Arial" panose="020B0604020202020204" pitchFamily="34" charset="0"/>
                          <a:ea typeface="+mn-ea"/>
                          <a:cs typeface="Arial" panose="020B0604020202020204" pitchFamily="34" charset="0"/>
                          <a:sym typeface="Wingdings 3"/>
                        </a:rPr>
                        <a:t> </a:t>
                      </a:r>
                      <a:r>
                        <a:rPr lang="vi-VN" sz="2100" b="1" kern="0" smtClean="0">
                          <a:solidFill>
                            <a:srgbClr val="0000FF"/>
                          </a:solidFill>
                          <a:latin typeface="Arial" panose="020B0604020202020204" pitchFamily="34" charset="0"/>
                          <a:ea typeface="+mn-ea"/>
                          <a:cs typeface="Arial" panose="020B0604020202020204" pitchFamily="34" charset="0"/>
                        </a:rPr>
                        <a:t>31/12/2030</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2500" b="1" kern="0" smtClean="0">
                          <a:solidFill>
                            <a:srgbClr val="0000FF"/>
                          </a:solidFill>
                          <a:latin typeface="Arial" panose="020B0604020202020204" pitchFamily="34" charset="0"/>
                          <a:ea typeface="+mn-ea"/>
                          <a:cs typeface="Arial" panose="020B0604020202020204" pitchFamily="34" charset="0"/>
                        </a:rPr>
                        <a:t>Thực hiện </a:t>
                      </a:r>
                      <a:r>
                        <a:rPr lang="vi-VN" sz="2500" b="1" kern="0" smtClean="0">
                          <a:solidFill>
                            <a:srgbClr val="0000FF"/>
                          </a:solidFill>
                          <a:latin typeface="Arial" panose="020B0604020202020204" pitchFamily="34" charset="0"/>
                          <a:ea typeface="+mn-ea"/>
                          <a:cs typeface="Arial" panose="020B0604020202020204" pitchFamily="34" charset="0"/>
                        </a:rPr>
                        <a:t>đối với số giáo viên còn lại </a:t>
                      </a:r>
                      <a:r>
                        <a:rPr lang="en-US" sz="2500" b="1" kern="0" smtClean="0">
                          <a:solidFill>
                            <a:srgbClr val="0000FF"/>
                          </a:solidFill>
                          <a:latin typeface="Arial" panose="020B0604020202020204" pitchFamily="34" charset="0"/>
                          <a:ea typeface="+mn-ea"/>
                          <a:cs typeface="Arial" panose="020B0604020202020204" pitchFamily="34" charset="0"/>
                        </a:rPr>
                        <a:t/>
                      </a:r>
                      <a:br>
                        <a:rPr lang="en-US" sz="2500" b="1" kern="0" smtClean="0">
                          <a:solidFill>
                            <a:srgbClr val="0000FF"/>
                          </a:solidFill>
                          <a:latin typeface="Arial" panose="020B0604020202020204" pitchFamily="34" charset="0"/>
                          <a:ea typeface="+mn-ea"/>
                          <a:cs typeface="Arial" panose="020B0604020202020204" pitchFamily="34" charset="0"/>
                        </a:rPr>
                      </a:br>
                      <a:r>
                        <a:rPr lang="vi-VN" sz="2500" b="1" kern="0" smtClean="0">
                          <a:solidFill>
                            <a:srgbClr val="0000FF"/>
                          </a:solidFill>
                          <a:latin typeface="Arial" panose="020B0604020202020204" pitchFamily="34" charset="0"/>
                          <a:ea typeface="+mn-ea"/>
                          <a:cs typeface="Arial" panose="020B0604020202020204" pitchFamily="34" charset="0"/>
                        </a:rPr>
                        <a:t>để bảo đảm 100% số giáo viên</a:t>
                      </a:r>
                      <a:endParaRPr lang="en-US" sz="25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9853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14</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84/2020/NĐ-CP </a:t>
            </a:r>
            <a:r>
              <a:rPr lang="fr-FR" sz="3200" b="1">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17-7-2020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chi tiết một số điều của luật giáo dục</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01-9-2020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3218932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87818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Thời gian nghỉ hè của </a:t>
            </a:r>
            <a:r>
              <a:rPr lang="vi-VN" sz="2600" b="1">
                <a:solidFill>
                  <a:srgbClr val="009900"/>
                </a:solidFill>
                <a:latin typeface="Arial" panose="020B0604020202020204" pitchFamily="34" charset="0"/>
                <a:cs typeface="Arial" panose="020B0604020202020204" pitchFamily="34" charset="0"/>
              </a:rPr>
              <a:t>nhà giáo</a:t>
            </a:r>
            <a:endParaRPr lang="en-US" sz="26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Thời </a:t>
            </a:r>
            <a:r>
              <a:rPr lang="vi-VN" sz="2100" b="1" kern="0">
                <a:solidFill>
                  <a:srgbClr val="0000FF"/>
                </a:solidFill>
                <a:latin typeface="Arial" charset="0"/>
              </a:rPr>
              <a:t>gian nghỉ hè hằng năm của giáo viên cơ sở </a:t>
            </a:r>
            <a:r>
              <a:rPr lang="en-US" sz="2100" b="1" kern="0" smtClean="0">
                <a:solidFill>
                  <a:srgbClr val="0000FF"/>
                </a:solidFill>
                <a:latin typeface="Arial" charset="0"/>
              </a:rPr>
              <a:t>GDMN</a:t>
            </a:r>
            <a:r>
              <a:rPr lang="vi-VN" sz="2100" b="1" kern="0" smtClean="0">
                <a:solidFill>
                  <a:srgbClr val="0000FF"/>
                </a:solidFill>
                <a:latin typeface="Arial" charset="0"/>
              </a:rPr>
              <a:t>, </a:t>
            </a:r>
            <a:r>
              <a:rPr lang="vi-VN" sz="2100" b="1" kern="0">
                <a:solidFill>
                  <a:srgbClr val="0000FF"/>
                </a:solidFill>
                <a:latin typeface="Arial" charset="0"/>
              </a:rPr>
              <a:t>cơ sở </a:t>
            </a:r>
            <a:r>
              <a:rPr lang="en-US" sz="2100" b="1" kern="0" smtClean="0">
                <a:solidFill>
                  <a:srgbClr val="0000FF"/>
                </a:solidFill>
                <a:latin typeface="Arial" charset="0"/>
              </a:rPr>
              <a:t>GDPT</a:t>
            </a:r>
            <a:r>
              <a:rPr lang="vi-VN" sz="2100" b="1" kern="0" smtClean="0">
                <a:solidFill>
                  <a:srgbClr val="0000FF"/>
                </a:solidFill>
                <a:latin typeface="Arial" charset="0"/>
              </a:rPr>
              <a:t>, </a:t>
            </a:r>
            <a:r>
              <a:rPr lang="vi-VN" sz="2100" b="1" kern="0">
                <a:solidFill>
                  <a:srgbClr val="0000FF"/>
                </a:solidFill>
                <a:latin typeface="Arial" charset="0"/>
              </a:rPr>
              <a:t>trường chuyên biệt là </a:t>
            </a:r>
            <a:r>
              <a:rPr lang="vi-VN" sz="2100" b="1" kern="0">
                <a:solidFill>
                  <a:srgbClr val="FF0000"/>
                </a:solidFill>
                <a:latin typeface="Arial" charset="0"/>
              </a:rPr>
              <a:t>08 tuần</a:t>
            </a:r>
            <a:r>
              <a:rPr lang="vi-VN" sz="2100" b="1" kern="0">
                <a:solidFill>
                  <a:srgbClr val="0000FF"/>
                </a:solidFill>
                <a:latin typeface="Arial" charset="0"/>
              </a:rPr>
              <a:t>, bao </a:t>
            </a:r>
            <a:r>
              <a:rPr lang="vi-VN" sz="2100" b="1" kern="0">
                <a:solidFill>
                  <a:srgbClr val="009900"/>
                </a:solidFill>
                <a:latin typeface="Arial" charset="0"/>
              </a:rPr>
              <a:t>gồm cả nghỉ phép hằng </a:t>
            </a:r>
            <a:r>
              <a:rPr lang="vi-VN" sz="2100" b="1" kern="0" smtClean="0">
                <a:solidFill>
                  <a:srgbClr val="009900"/>
                </a:solidFill>
                <a:latin typeface="Arial" charset="0"/>
              </a:rPr>
              <a:t>năm</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Trong </a:t>
            </a:r>
            <a:r>
              <a:rPr lang="vi-VN" sz="2100" b="1" kern="0">
                <a:solidFill>
                  <a:srgbClr val="0000FF"/>
                </a:solidFill>
                <a:latin typeface="Arial" charset="0"/>
              </a:rPr>
              <a:t>trường hợp </a:t>
            </a:r>
            <a:r>
              <a:rPr lang="vi-VN" sz="2100" b="1" kern="0">
                <a:solidFill>
                  <a:srgbClr val="FF0000"/>
                </a:solidFill>
                <a:latin typeface="Arial" charset="0"/>
              </a:rPr>
              <a:t>đột xuất, khẩn cấp </a:t>
            </a:r>
            <a:r>
              <a:rPr lang="vi-VN" sz="2100" b="1" kern="0">
                <a:solidFill>
                  <a:srgbClr val="0000FF"/>
                </a:solidFill>
                <a:latin typeface="Arial" charset="0"/>
              </a:rPr>
              <a:t>để phòng chống thiên tai, dịch bệnh hoặc trường hợp cấp bách, thời gian nghỉ hè của nhà giáo cơ sở </a:t>
            </a:r>
            <a:r>
              <a:rPr lang="en-US" sz="2100" b="1" kern="0" smtClean="0">
                <a:solidFill>
                  <a:srgbClr val="0000FF"/>
                </a:solidFill>
                <a:latin typeface="Arial" charset="0"/>
              </a:rPr>
              <a:t>GDMN</a:t>
            </a:r>
            <a:r>
              <a:rPr lang="vi-VN" sz="2100" b="1" kern="0" smtClean="0">
                <a:solidFill>
                  <a:srgbClr val="0000FF"/>
                </a:solidFill>
                <a:latin typeface="Arial" charset="0"/>
              </a:rPr>
              <a:t>, </a:t>
            </a:r>
            <a:r>
              <a:rPr lang="vi-VN" sz="2100" b="1" kern="0">
                <a:solidFill>
                  <a:srgbClr val="0000FF"/>
                </a:solidFill>
                <a:latin typeface="Arial" charset="0"/>
              </a:rPr>
              <a:t>cơ sở </a:t>
            </a:r>
            <a:r>
              <a:rPr lang="en-US" sz="2100" b="1" kern="0" smtClean="0">
                <a:solidFill>
                  <a:srgbClr val="0000FF"/>
                </a:solidFill>
                <a:latin typeface="Arial" charset="0"/>
              </a:rPr>
              <a:t>GDPT</a:t>
            </a:r>
            <a:r>
              <a:rPr lang="vi-VN" sz="2100" b="1" kern="0" smtClean="0">
                <a:solidFill>
                  <a:srgbClr val="0000FF"/>
                </a:solidFill>
                <a:latin typeface="Arial" charset="0"/>
              </a:rPr>
              <a:t>, </a:t>
            </a:r>
            <a:r>
              <a:rPr lang="vi-VN" sz="2100" b="1" kern="0">
                <a:solidFill>
                  <a:srgbClr val="0000FF"/>
                </a:solidFill>
                <a:latin typeface="Arial" charset="0"/>
              </a:rPr>
              <a:t>trường chuyên biệt, trường trung cấp và trường cao đẳng do Bộ trưởng Bộ </a:t>
            </a:r>
            <a:r>
              <a:rPr lang="en-US" sz="2100" b="1" kern="0" smtClean="0">
                <a:solidFill>
                  <a:srgbClr val="0000FF"/>
                </a:solidFill>
                <a:latin typeface="Arial" charset="0"/>
              </a:rPr>
              <a:t>GDĐT</a:t>
            </a:r>
            <a:r>
              <a:rPr lang="vi-VN" sz="2100" b="1" kern="0" smtClean="0">
                <a:solidFill>
                  <a:srgbClr val="0000FF"/>
                </a:solidFill>
                <a:latin typeface="Arial" charset="0"/>
              </a:rPr>
              <a:t>, </a:t>
            </a:r>
            <a:r>
              <a:rPr lang="vi-VN" sz="2100" b="1" kern="0">
                <a:solidFill>
                  <a:srgbClr val="0000FF"/>
                </a:solidFill>
                <a:latin typeface="Arial" charset="0"/>
              </a:rPr>
              <a:t>Bộ trưởng Bộ </a:t>
            </a:r>
            <a:r>
              <a:rPr lang="en-US" sz="2100" b="1" kern="0" smtClean="0">
                <a:solidFill>
                  <a:srgbClr val="0000FF"/>
                </a:solidFill>
                <a:latin typeface="Arial" charset="0"/>
              </a:rPr>
              <a:t>LĐTBXH </a:t>
            </a:r>
            <a:r>
              <a:rPr lang="vi-VN" sz="2100" b="1" kern="0" smtClean="0">
                <a:solidFill>
                  <a:srgbClr val="0000FF"/>
                </a:solidFill>
                <a:latin typeface="Arial" charset="0"/>
              </a:rPr>
              <a:t>quyết </a:t>
            </a:r>
            <a:r>
              <a:rPr lang="vi-VN" sz="2100" b="1" kern="0">
                <a:solidFill>
                  <a:srgbClr val="0000FF"/>
                </a:solidFill>
                <a:latin typeface="Arial" charset="0"/>
              </a:rPr>
              <a:t>định theo thẩm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Ngoài </a:t>
            </a:r>
            <a:r>
              <a:rPr lang="vi-VN" sz="2100" b="1" kern="0">
                <a:solidFill>
                  <a:srgbClr val="0000FF"/>
                </a:solidFill>
                <a:latin typeface="Arial" charset="0"/>
              </a:rPr>
              <a:t>thời gian nghỉ hè theo quy định tại khoản 1 Điều này, giáo viên, giảng viên được </a:t>
            </a:r>
            <a:r>
              <a:rPr lang="vi-VN" sz="2100" b="1" kern="0">
                <a:solidFill>
                  <a:srgbClr val="FF0000"/>
                </a:solidFill>
                <a:latin typeface="Arial" charset="0"/>
              </a:rPr>
              <a:t>nghỉ lễ, tết và các ngày nghỉ khác </a:t>
            </a:r>
            <a:r>
              <a:rPr lang="vi-VN" sz="2100" b="1" kern="0">
                <a:solidFill>
                  <a:srgbClr val="0000FF"/>
                </a:solidFill>
                <a:latin typeface="Arial" charset="0"/>
              </a:rPr>
              <a:t>theo quy định của Bộ luật Lao </a:t>
            </a:r>
            <a:r>
              <a:rPr lang="vi-VN" sz="2100" b="1" kern="0" smtClean="0">
                <a:solidFill>
                  <a:srgbClr val="0000FF"/>
                </a:solidFill>
                <a:latin typeface="Arial" charset="0"/>
              </a:rPr>
              <a:t>động.</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Căn </a:t>
            </a:r>
            <a:r>
              <a:rPr lang="vi-VN" sz="2100" b="1" kern="0">
                <a:solidFill>
                  <a:srgbClr val="0000FF"/>
                </a:solidFill>
                <a:latin typeface="Arial" charset="0"/>
              </a:rPr>
              <a:t>cứ kế hoạch thời gian năm học do Bộ </a:t>
            </a:r>
            <a:r>
              <a:rPr lang="en-US" sz="2100" b="1" kern="0" smtClean="0">
                <a:solidFill>
                  <a:srgbClr val="0000FF"/>
                </a:solidFill>
                <a:latin typeface="Arial" charset="0"/>
              </a:rPr>
              <a:t>GDĐT </a:t>
            </a:r>
            <a:r>
              <a:rPr lang="vi-VN" sz="2100" b="1" kern="0" smtClean="0">
                <a:solidFill>
                  <a:srgbClr val="0000FF"/>
                </a:solidFill>
                <a:latin typeface="Arial" charset="0"/>
              </a:rPr>
              <a:t>ban </a:t>
            </a:r>
            <a:r>
              <a:rPr lang="vi-VN" sz="2100" b="1" kern="0">
                <a:solidFill>
                  <a:srgbClr val="0000FF"/>
                </a:solidFill>
                <a:latin typeface="Arial" charset="0"/>
              </a:rPr>
              <a:t>hành và điều kiện cụ thể của địa phương, </a:t>
            </a:r>
            <a:r>
              <a:rPr lang="vi-VN" sz="2100" b="1" kern="0">
                <a:solidFill>
                  <a:srgbClr val="FF0066"/>
                </a:solidFill>
                <a:latin typeface="Arial" charset="0"/>
              </a:rPr>
              <a:t>Chủ tịch </a:t>
            </a:r>
            <a:r>
              <a:rPr lang="en-US" sz="2100" b="1" kern="0" smtClean="0">
                <a:solidFill>
                  <a:srgbClr val="FF0066"/>
                </a:solidFill>
                <a:latin typeface="Arial" charset="0"/>
              </a:rPr>
              <a:t>UBND </a:t>
            </a:r>
            <a:r>
              <a:rPr lang="vi-VN" sz="2100" b="1" kern="0" smtClean="0">
                <a:solidFill>
                  <a:srgbClr val="FF0066"/>
                </a:solidFill>
                <a:latin typeface="Arial" charset="0"/>
              </a:rPr>
              <a:t>cấp tỉnh </a:t>
            </a:r>
            <a:r>
              <a:rPr lang="vi-VN" sz="2100" b="1" kern="0">
                <a:solidFill>
                  <a:srgbClr val="FF0066"/>
                </a:solidFill>
                <a:latin typeface="Arial" charset="0"/>
              </a:rPr>
              <a:t>quyết định thời điểm nghỉ hè</a:t>
            </a:r>
            <a:r>
              <a:rPr lang="vi-VN" sz="2100" b="1" kern="0">
                <a:solidFill>
                  <a:srgbClr val="0000FF"/>
                </a:solidFill>
                <a:latin typeface="Arial" charset="0"/>
              </a:rPr>
              <a:t> của giáo viên ở </a:t>
            </a:r>
            <a:r>
              <a:rPr lang="en-US" sz="2100" b="1" kern="0" smtClean="0">
                <a:solidFill>
                  <a:srgbClr val="0000FF"/>
                </a:solidFill>
                <a:latin typeface="Arial" charset="0"/>
              </a:rPr>
              <a:t>CSGD </a:t>
            </a:r>
            <a:r>
              <a:rPr lang="vi-VN" sz="2100" b="1" kern="0" smtClean="0">
                <a:solidFill>
                  <a:srgbClr val="0000FF"/>
                </a:solidFill>
                <a:latin typeface="Arial" charset="0"/>
              </a:rPr>
              <a:t>mầm non, </a:t>
            </a:r>
            <a:r>
              <a:rPr lang="vi-VN" sz="2100" b="1" kern="0">
                <a:solidFill>
                  <a:srgbClr val="0000FF"/>
                </a:solidFill>
                <a:latin typeface="Arial" charset="0"/>
              </a:rPr>
              <a:t>phổ thông, trường chuyên biệt trên địa </a:t>
            </a:r>
            <a:r>
              <a:rPr lang="vi-VN" sz="2100" b="1" kern="0" smtClean="0">
                <a:solidFill>
                  <a:srgbClr val="0000FF"/>
                </a:solidFill>
                <a:latin typeface="Arial" charset="0"/>
              </a:rPr>
              <a:t>bàn.</a:t>
            </a:r>
            <a:endParaRPr lang="en-US" sz="2100" b="1" kern="0">
              <a:solidFill>
                <a:srgbClr val="0000FF"/>
              </a:solidFill>
              <a:latin typeface="Arial" charset="0"/>
            </a:endParaRPr>
          </a:p>
        </p:txBody>
      </p:sp>
    </p:spTree>
    <p:extLst>
      <p:ext uri="{BB962C8B-B14F-4D97-AF65-F5344CB8AC3E}">
        <p14:creationId xmlns:p14="http://schemas.microsoft.com/office/powerpoint/2010/main" val="288497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105/2020/NĐ-CP  </a:t>
            </a:r>
            <a:r>
              <a:rPr lang="fr-FR" sz="3200" b="1">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08-9-2020</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chính sách phát triển giáo dục mầm </a:t>
            </a:r>
            <a:r>
              <a:rPr lang="vi-VN" sz="2400" b="1" smtClean="0">
                <a:solidFill>
                  <a:srgbClr val="0000FF"/>
                </a:solidFill>
                <a:latin typeface="Arial" charset="0"/>
              </a:rPr>
              <a:t>non</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a:t>
            </a:r>
            <a:r>
              <a:rPr lang="en-US" sz="2400" b="1" smtClean="0">
                <a:solidFill>
                  <a:srgbClr val="FF0066"/>
                </a:solidFill>
                <a:latin typeface="Arial" panose="020B0604020202020204" pitchFamily="34" charset="0"/>
                <a:cs typeface="Arial" panose="020B0604020202020204" pitchFamily="34" charset="0"/>
              </a:rPr>
              <a:t>-11-2020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3218932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72"/>
            <a:ext cx="9144000" cy="5477256"/>
          </a:xfrm>
          <a:prstGeom prst="rect">
            <a:avLst/>
          </a:prstGeom>
        </p:spPr>
      </p:pic>
    </p:spTree>
    <p:extLst>
      <p:ext uri="{BB962C8B-B14F-4D97-AF65-F5344CB8AC3E}">
        <p14:creationId xmlns:p14="http://schemas.microsoft.com/office/powerpoint/2010/main" val="3291663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Chính sách đối với cơ sở </a:t>
            </a:r>
            <a:r>
              <a:rPr lang="en-US" sz="2400" b="1" smtClean="0">
                <a:solidFill>
                  <a:srgbClr val="FF0000"/>
                </a:solidFill>
                <a:latin typeface="Arial" panose="020B0604020202020204" pitchFamily="34" charset="0"/>
                <a:cs typeface="Arial" panose="020B0604020202020204" pitchFamily="34" charset="0"/>
              </a:rPr>
              <a:t>GDMN </a:t>
            </a:r>
            <a:r>
              <a:rPr lang="vi-VN" sz="2400" b="1" smtClean="0">
                <a:solidFill>
                  <a:srgbClr val="FF0000"/>
                </a:solidFill>
                <a:latin typeface="Arial" panose="020B0604020202020204" pitchFamily="34" charset="0"/>
                <a:cs typeface="Arial" panose="020B0604020202020204" pitchFamily="34" charset="0"/>
              </a:rPr>
              <a:t>độc </a:t>
            </a:r>
            <a:r>
              <a:rPr lang="vi-VN" sz="2400" b="1">
                <a:solidFill>
                  <a:srgbClr val="FF0000"/>
                </a:solidFill>
                <a:latin typeface="Arial" panose="020B0604020202020204" pitchFamily="34" charset="0"/>
                <a:cs typeface="Arial" panose="020B0604020202020204" pitchFamily="34" charset="0"/>
              </a:rPr>
              <a:t>lập dân lập, tư thục ở địa bàn có </a:t>
            </a:r>
            <a:r>
              <a:rPr lang="en-US" sz="2400" b="1" smtClean="0">
                <a:solidFill>
                  <a:srgbClr val="FF0000"/>
                </a:solidFill>
                <a:latin typeface="Arial" panose="020B0604020202020204" pitchFamily="34" charset="0"/>
                <a:cs typeface="Arial" panose="020B0604020202020204" pitchFamily="34" charset="0"/>
              </a:rPr>
              <a:t>KCN</a:t>
            </a:r>
            <a:r>
              <a:rPr lang="vi-VN" sz="2400" b="1" smtClean="0">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nơi có nhiều lao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Đối </a:t>
            </a:r>
            <a:r>
              <a:rPr lang="vi-VN" sz="2100" b="1" kern="0">
                <a:solidFill>
                  <a:srgbClr val="FF0066"/>
                </a:solidFill>
                <a:latin typeface="Arial" charset="0"/>
              </a:rPr>
              <a:t>tượng hưởng chính </a:t>
            </a:r>
            <a:r>
              <a:rPr lang="vi-VN" sz="2100" b="1" kern="0" smtClean="0">
                <a:solidFill>
                  <a:srgbClr val="FF0066"/>
                </a:solidFill>
                <a:latin typeface="Arial" charset="0"/>
              </a:rPr>
              <a:t>sách</a:t>
            </a:r>
            <a:r>
              <a:rPr lang="en-US" sz="2100" b="1" kern="0" smtClean="0">
                <a:solidFill>
                  <a:srgbClr val="FF0066"/>
                </a:solidFill>
                <a:latin typeface="Arial" charset="0"/>
              </a:rPr>
              <a:t>: </a:t>
            </a:r>
            <a:r>
              <a:rPr lang="vi-VN" sz="2100" b="1" kern="0" smtClean="0">
                <a:solidFill>
                  <a:srgbClr val="0000FF"/>
                </a:solidFill>
                <a:latin typeface="Arial" charset="0"/>
              </a:rPr>
              <a:t>Cơ </a:t>
            </a:r>
            <a:r>
              <a:rPr lang="vi-VN" sz="2100" b="1" kern="0">
                <a:solidFill>
                  <a:srgbClr val="0000FF"/>
                </a:solidFill>
                <a:latin typeface="Arial" charset="0"/>
              </a:rPr>
              <a:t>sở giáo dục mầm non độc lập ở địa bàn có khu công nghiệp thuộc loại hình dân lập, tư thục đã được cấp có thẩm quyền cấp phép thành lập theo đúng quy định có từ 30% trẻ em là con công nhân, người lao động làm việc tại khu công </a:t>
            </a:r>
            <a:r>
              <a:rPr lang="vi-VN" sz="2100" b="1" kern="0" smtClean="0">
                <a:solidFill>
                  <a:srgbClr val="0000FF"/>
                </a:solidFill>
                <a:latin typeface="Arial" charset="0"/>
              </a:rPr>
              <a:t>nghiệp.</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Nội </a:t>
            </a:r>
            <a:r>
              <a:rPr lang="vi-VN" sz="2100" b="1" kern="0">
                <a:solidFill>
                  <a:srgbClr val="FF0066"/>
                </a:solidFill>
                <a:latin typeface="Arial" charset="0"/>
              </a:rPr>
              <a:t>dung chính </a:t>
            </a:r>
            <a:r>
              <a:rPr lang="vi-VN" sz="2100" b="1" kern="0" smtClean="0">
                <a:solidFill>
                  <a:srgbClr val="FF0066"/>
                </a:solidFill>
                <a:latin typeface="Arial" charset="0"/>
              </a:rPr>
              <a:t>sách</a:t>
            </a:r>
            <a:r>
              <a:rPr lang="en-US" sz="2100" b="1" kern="0" smtClean="0">
                <a:solidFill>
                  <a:srgbClr val="FF0066"/>
                </a:solidFill>
                <a:latin typeface="Arial" charset="0"/>
              </a:rPr>
              <a:t>: </a:t>
            </a:r>
            <a:r>
              <a:rPr lang="en-US" sz="2100" b="1" kern="0" smtClean="0">
                <a:solidFill>
                  <a:srgbClr val="0000FF"/>
                </a:solidFill>
                <a:latin typeface="Arial" charset="0"/>
              </a:rPr>
              <a:t>Đ</a:t>
            </a:r>
            <a:r>
              <a:rPr lang="vi-VN" sz="2100" b="1" kern="0" smtClean="0">
                <a:solidFill>
                  <a:srgbClr val="0000FF"/>
                </a:solidFill>
                <a:latin typeface="Arial" charset="0"/>
              </a:rPr>
              <a:t>ược </a:t>
            </a:r>
            <a:r>
              <a:rPr lang="vi-VN" sz="2100" b="1" kern="0">
                <a:solidFill>
                  <a:srgbClr val="0000FF"/>
                </a:solidFill>
                <a:latin typeface="Arial" charset="0"/>
              </a:rPr>
              <a:t>hỗ trợ trang bị cơ sở vật chất 01 lần, bao gồm: trang bị đồ dùng, đồ chơi, thiết bị dạy học theo danh mục quy định của Bộ </a:t>
            </a:r>
            <a:r>
              <a:rPr lang="en-US" sz="2100" b="1" kern="0" smtClean="0">
                <a:solidFill>
                  <a:srgbClr val="0000FF"/>
                </a:solidFill>
                <a:latin typeface="Arial" charset="0"/>
              </a:rPr>
              <a:t>GDĐT </a:t>
            </a:r>
            <a:r>
              <a:rPr lang="vi-VN" sz="2100" b="1" kern="0" smtClean="0">
                <a:solidFill>
                  <a:srgbClr val="0000FF"/>
                </a:solidFill>
                <a:latin typeface="Arial" charset="0"/>
              </a:rPr>
              <a:t>và </a:t>
            </a:r>
            <a:r>
              <a:rPr lang="vi-VN" sz="2100" b="1" kern="0">
                <a:solidFill>
                  <a:srgbClr val="0000FF"/>
                </a:solidFill>
                <a:latin typeface="Arial" charset="0"/>
              </a:rPr>
              <a:t>hỗ trợ kinh phí sửa chữa </a:t>
            </a:r>
            <a:r>
              <a:rPr lang="en-US" sz="2100" b="1" kern="0" smtClean="0">
                <a:solidFill>
                  <a:srgbClr val="0000FF"/>
                </a:solidFill>
                <a:latin typeface="Arial" charset="0"/>
              </a:rPr>
              <a:t>CSVC </a:t>
            </a:r>
            <a:r>
              <a:rPr lang="vi-VN" sz="2100" b="1" kern="0" smtClean="0">
                <a:solidFill>
                  <a:srgbClr val="0000FF"/>
                </a:solidFill>
                <a:latin typeface="Arial" charset="0"/>
              </a:rPr>
              <a:t>để </a:t>
            </a:r>
            <a:r>
              <a:rPr lang="vi-VN" sz="2100" b="1" kern="0">
                <a:solidFill>
                  <a:srgbClr val="0000FF"/>
                </a:solidFill>
                <a:latin typeface="Arial" charset="0"/>
              </a:rPr>
              <a:t>phục vụ trực tiếp cho việc chăm sóc, nuôi dưỡng, giáo dục trẻ em. Mức hỗ trợ tối thiểu là 20 (hai mươi) triệu đồng/cơ sở giáo dục mầm non độc </a:t>
            </a:r>
            <a:r>
              <a:rPr lang="vi-VN" sz="2100" b="1" kern="0" smtClean="0">
                <a:solidFill>
                  <a:srgbClr val="0000FF"/>
                </a:solidFill>
                <a:latin typeface="Arial" charset="0"/>
              </a:rPr>
              <a:t>lập.</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Phương </a:t>
            </a:r>
            <a:r>
              <a:rPr lang="vi-VN" sz="2100" b="1" kern="0">
                <a:solidFill>
                  <a:srgbClr val="FF0066"/>
                </a:solidFill>
                <a:latin typeface="Arial" charset="0"/>
              </a:rPr>
              <a:t>thức thực </a:t>
            </a:r>
            <a:r>
              <a:rPr lang="vi-VN" sz="2100" b="1" kern="0" smtClean="0">
                <a:solidFill>
                  <a:srgbClr val="FF0066"/>
                </a:solidFill>
                <a:latin typeface="Arial" charset="0"/>
              </a:rPr>
              <a:t>hiện</a:t>
            </a:r>
            <a:r>
              <a:rPr lang="en-US" sz="2100" b="1" kern="0" smtClean="0">
                <a:solidFill>
                  <a:srgbClr val="FF0066"/>
                </a:solidFill>
                <a:latin typeface="Arial" charset="0"/>
              </a:rPr>
              <a:t>:</a:t>
            </a:r>
            <a:r>
              <a:rPr lang="en-US" sz="2100" b="1" kern="0" smtClean="0">
                <a:solidFill>
                  <a:srgbClr val="0000FF"/>
                </a:solidFill>
                <a:latin typeface="Arial" charset="0"/>
              </a:rPr>
              <a:t> … b</a:t>
            </a:r>
            <a:r>
              <a:rPr lang="vi-VN" sz="2100" b="1" kern="0" smtClean="0">
                <a:solidFill>
                  <a:srgbClr val="0000FF"/>
                </a:solidFill>
                <a:latin typeface="Arial" charset="0"/>
              </a:rPr>
              <a:t>ảo </a:t>
            </a:r>
            <a:r>
              <a:rPr lang="vi-VN" sz="2100" b="1" kern="0">
                <a:solidFill>
                  <a:srgbClr val="0000FF"/>
                </a:solidFill>
                <a:latin typeface="Arial" charset="0"/>
              </a:rPr>
              <a:t>đảm việc hỗ trợ cho các cơ sở </a:t>
            </a:r>
            <a:r>
              <a:rPr lang="en-US" sz="2100" b="1" kern="0" smtClean="0">
                <a:solidFill>
                  <a:srgbClr val="0000FF"/>
                </a:solidFill>
                <a:latin typeface="Arial" charset="0"/>
              </a:rPr>
              <a:t>GDMN </a:t>
            </a:r>
            <a:r>
              <a:rPr lang="vi-VN" sz="2100" b="1" kern="0" smtClean="0">
                <a:solidFill>
                  <a:srgbClr val="0000FF"/>
                </a:solidFill>
                <a:latin typeface="Arial" charset="0"/>
              </a:rPr>
              <a:t>độc </a:t>
            </a:r>
            <a:r>
              <a:rPr lang="vi-VN" sz="2100" b="1" kern="0">
                <a:solidFill>
                  <a:srgbClr val="0000FF"/>
                </a:solidFill>
                <a:latin typeface="Arial" charset="0"/>
              </a:rPr>
              <a:t>lập hoàn thành trước ngày </a:t>
            </a:r>
            <a:r>
              <a:rPr lang="vi-VN" sz="2100" b="1" kern="0" smtClean="0">
                <a:solidFill>
                  <a:srgbClr val="0000FF"/>
                </a:solidFill>
                <a:latin typeface="Arial" charset="0"/>
              </a:rPr>
              <a:t>30</a:t>
            </a:r>
            <a:r>
              <a:rPr lang="en-US" sz="2100" b="1" kern="0" smtClean="0">
                <a:solidFill>
                  <a:srgbClr val="0000FF"/>
                </a:solidFill>
                <a:latin typeface="Arial" charset="0"/>
              </a:rPr>
              <a:t>-</a:t>
            </a:r>
            <a:r>
              <a:rPr lang="vi-VN" sz="2100" b="1" kern="0" smtClean="0">
                <a:solidFill>
                  <a:srgbClr val="0000FF"/>
                </a:solidFill>
                <a:latin typeface="Arial" charset="0"/>
              </a:rPr>
              <a:t>6 </a:t>
            </a:r>
            <a:r>
              <a:rPr lang="vi-VN" sz="2100" b="1" kern="0">
                <a:solidFill>
                  <a:srgbClr val="0000FF"/>
                </a:solidFill>
                <a:latin typeface="Arial" charset="0"/>
              </a:rPr>
              <a:t>hằng năm</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3472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a:t>
            </a:fld>
            <a:endParaRPr lang="en-US" altLang="en-US" sz="1000" smtClean="0">
              <a:latin typeface="Arial Black"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
        <p:nvSpPr>
          <p:cNvPr id="13" name="Rectangle 2"/>
          <p:cNvSpPr>
            <a:spLocks noGrp="1" noChangeArrowheads="1"/>
          </p:cNvSpPr>
          <p:nvPr>
            <p:ph type="title"/>
          </p:nvPr>
        </p:nvSpPr>
        <p:spPr>
          <a:xfrm>
            <a:off x="217489" y="1981200"/>
            <a:ext cx="8715375" cy="2362200"/>
          </a:xfrm>
          <a:noFill/>
        </p:spPr>
        <p:txBody>
          <a:bodyPr tIns="155850" bIns="77925" anchor="ctr"/>
          <a:lstStyle/>
          <a:p>
            <a:pPr algn="ctr" eaLnBrk="1" hangingPunct="1">
              <a:lnSpc>
                <a:spcPct val="114000"/>
              </a:lnSpc>
              <a:spcBef>
                <a:spcPts val="1200"/>
              </a:spcBef>
              <a:spcAft>
                <a:spcPts val="0"/>
              </a:spcAft>
              <a:defRPr/>
            </a:pPr>
            <a:r>
              <a:rPr lang="fr-FR" sz="8000" b="1" smtClean="0">
                <a:solidFill>
                  <a:srgbClr val="FF0000"/>
                </a:solidFill>
                <a:latin typeface="Arial" panose="020B0604020202020204" pitchFamily="34" charset="0"/>
                <a:cs typeface="Arial" panose="020B0604020202020204" pitchFamily="34" charset="0"/>
              </a:rPr>
              <a:t>04</a:t>
            </a:r>
            <a:r>
              <a:rPr lang="fr-FR" sz="8000" b="1">
                <a:solidFill>
                  <a:srgbClr val="FF0000"/>
                </a:solidFill>
                <a:latin typeface="Arial" panose="020B0604020202020204" pitchFamily="34" charset="0"/>
                <a:cs typeface="Arial" panose="020B0604020202020204" pitchFamily="34" charset="0"/>
              </a:rPr>
              <a:t/>
            </a:r>
            <a:br>
              <a:rPr lang="fr-FR" sz="8000" b="1">
                <a:solidFill>
                  <a:srgbClr val="FF0000"/>
                </a:solidFill>
                <a:latin typeface="Arial" panose="020B0604020202020204" pitchFamily="34" charset="0"/>
                <a:cs typeface="Arial" panose="020B0604020202020204" pitchFamily="34" charset="0"/>
              </a:rPr>
            </a:br>
            <a:r>
              <a:rPr lang="fr-FR" sz="3600" b="1" smtClean="0">
                <a:solidFill>
                  <a:srgbClr val="FF0000"/>
                </a:solidFill>
                <a:latin typeface="Arial" panose="020B0604020202020204" pitchFamily="34" charset="0"/>
                <a:cs typeface="Arial" panose="020B0604020202020204" pitchFamily="34" charset="0"/>
              </a:rPr>
              <a:t>NGHỊ ĐỊNH CỦA CHÍNH PHỦ</a:t>
            </a:r>
            <a:endParaRPr lang="en-US" altLang="en-US" sz="3600" b="1">
              <a:solidFill>
                <a:srgbClr val="0000FF"/>
              </a:solidFill>
              <a:latin typeface="Arial" panose="020B0604020202020204" pitchFamily="34" charset="0"/>
              <a:cs typeface="Arial" panose="020B0604020202020204" pitchFamily="34" charset="0"/>
            </a:endParaRPr>
          </a:p>
        </p:txBody>
      </p:sp>
      <p:sp>
        <p:nvSpPr>
          <p:cNvPr id="14" name="Rectangle 9"/>
          <p:cNvSpPr>
            <a:spLocks noChangeArrowheads="1"/>
          </p:cNvSpPr>
          <p:nvPr/>
        </p:nvSpPr>
        <p:spPr bwMode="auto">
          <a:xfrm>
            <a:off x="0" y="5486400"/>
            <a:ext cx="9080500" cy="457200"/>
          </a:xfrm>
          <a:prstGeom prst="rect">
            <a:avLst/>
          </a:prstGeom>
          <a:noFill/>
          <a:ln w="9525">
            <a:noFill/>
            <a:miter lim="800000"/>
            <a:headEnd/>
            <a:tailEnd/>
          </a:ln>
          <a:effectLst/>
        </p:spPr>
        <p:txBody>
          <a:bodyPr wrap="none" anchor="ctr"/>
          <a:lstStyle/>
          <a:p>
            <a:pPr>
              <a:defRPr/>
            </a:pPr>
            <a:r>
              <a:rPr lang="en-US" sz="2200" b="1" i="1" smtClean="0">
                <a:solidFill>
                  <a:srgbClr val="0000FF"/>
                </a:solidFill>
                <a:latin typeface="Arial" panose="020B0604020202020204" pitchFamily="34" charset="0"/>
                <a:cs typeface="Arial" panose="020B0604020202020204" pitchFamily="34" charset="0"/>
              </a:rPr>
              <a:t>Tính đến tháng 10/2020</a:t>
            </a:r>
            <a:endParaRPr lang="en-US" sz="22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0563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20</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a:t>
            </a:r>
            <a:r>
              <a:rPr lang="en-US" sz="3200" b="1" smtClean="0">
                <a:solidFill>
                  <a:srgbClr val="FF0000"/>
                </a:solidFill>
                <a:latin typeface="Arial" panose="020B0604020202020204" pitchFamily="34" charset="0"/>
                <a:cs typeface="Arial" panose="020B0604020202020204" pitchFamily="34" charset="0"/>
              </a:rPr>
              <a:t>110/2020/NĐ-CP</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15-9-2020</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charset="0"/>
              </a:rPr>
              <a:t>quy </a:t>
            </a:r>
            <a:r>
              <a:rPr lang="en-US" sz="2400" b="1">
                <a:solidFill>
                  <a:srgbClr val="0000FF"/>
                </a:solidFill>
                <a:latin typeface="Arial" charset="0"/>
              </a:rPr>
              <a:t>định chế độ khen thưởng đối với học sinh, sinh viên, học viên đoạt giải trong các kỳ thi quốc gia, quốc </a:t>
            </a:r>
            <a:r>
              <a:rPr lang="en-US" sz="2400" b="1" smtClean="0">
                <a:solidFill>
                  <a:srgbClr val="0000FF"/>
                </a:solidFill>
                <a:latin typeface="Arial" charset="0"/>
              </a:rPr>
              <a:t>tế</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3218932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6384"/>
            <a:ext cx="9144000" cy="5285232"/>
          </a:xfrm>
          <a:prstGeom prst="rect">
            <a:avLst/>
          </a:prstGeom>
        </p:spPr>
      </p:pic>
    </p:spTree>
    <p:extLst>
      <p:ext uri="{BB962C8B-B14F-4D97-AF65-F5344CB8AC3E}">
        <p14:creationId xmlns:p14="http://schemas.microsoft.com/office/powerpoint/2010/main" val="3856562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Tăng </a:t>
            </a:r>
            <a:r>
              <a:rPr lang="vi-VN" sz="2600" b="1">
                <a:solidFill>
                  <a:srgbClr val="FF0000"/>
                </a:solidFill>
                <a:latin typeface="Arial" panose="020B0604020202020204" pitchFamily="34" charset="0"/>
                <a:cs typeface="Arial" panose="020B0604020202020204" pitchFamily="34" charset="0"/>
              </a:rPr>
              <a:t>mức tiền thưởng cho học sinh giỏi quốc gia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vi-VN" sz="2600" b="1" smtClean="0">
                <a:solidFill>
                  <a:srgbClr val="FF0000"/>
                </a:solidFill>
                <a:latin typeface="Arial" panose="020B0604020202020204" pitchFamily="34" charset="0"/>
                <a:cs typeface="Arial" panose="020B0604020202020204" pitchFamily="34" charset="0"/>
              </a:rPr>
              <a:t>từ </a:t>
            </a:r>
            <a:r>
              <a:rPr lang="en-US" sz="2600" b="1" smtClean="0">
                <a:solidFill>
                  <a:srgbClr val="FF0000"/>
                </a:solidFill>
                <a:latin typeface="Arial" panose="020B0604020202020204" pitchFamily="34" charset="0"/>
                <a:cs typeface="Arial" panose="020B0604020202020204" pitchFamily="34" charset="0"/>
              </a:rPr>
              <a:t>ngày </a:t>
            </a:r>
            <a:r>
              <a:rPr lang="vi-VN" sz="2600" b="1" smtClean="0">
                <a:solidFill>
                  <a:srgbClr val="FF0000"/>
                </a:solidFill>
                <a:latin typeface="Arial" panose="020B0604020202020204" pitchFamily="34" charset="0"/>
                <a:cs typeface="Arial" panose="020B0604020202020204" pitchFamily="34" charset="0"/>
              </a:rPr>
              <a:t>01</a:t>
            </a:r>
            <a:r>
              <a:rPr lang="en-US" sz="2600" b="1" smtClean="0">
                <a:solidFill>
                  <a:srgbClr val="FF0000"/>
                </a:solidFill>
                <a:latin typeface="Arial" panose="020B0604020202020204" pitchFamily="34" charset="0"/>
                <a:cs typeface="Arial" panose="020B0604020202020204" pitchFamily="34" charset="0"/>
              </a:rPr>
              <a:t>-</a:t>
            </a:r>
            <a:r>
              <a:rPr lang="vi-VN" sz="2600" b="1" smtClean="0">
                <a:solidFill>
                  <a:srgbClr val="FF0000"/>
                </a:solidFill>
                <a:latin typeface="Arial" panose="020B0604020202020204" pitchFamily="34" charset="0"/>
                <a:cs typeface="Arial" panose="020B0604020202020204" pitchFamily="34" charset="0"/>
              </a:rPr>
              <a:t>11</a:t>
            </a:r>
            <a:r>
              <a:rPr lang="en-US" sz="2600" b="1" smtClean="0">
                <a:solidFill>
                  <a:srgbClr val="FF0000"/>
                </a:solidFill>
                <a:latin typeface="Arial" panose="020B0604020202020204" pitchFamily="34" charset="0"/>
                <a:cs typeface="Arial" panose="020B0604020202020204" pitchFamily="34" charset="0"/>
              </a:rPr>
              <a:t>-</a:t>
            </a:r>
            <a:r>
              <a:rPr lang="vi-VN" sz="2600" b="1" smtClean="0">
                <a:solidFill>
                  <a:srgbClr val="FF0000"/>
                </a:solidFill>
                <a:latin typeface="Arial" panose="020B0604020202020204" pitchFamily="34" charset="0"/>
                <a:cs typeface="Arial" panose="020B0604020202020204" pitchFamily="34" charset="0"/>
              </a:rPr>
              <a:t>2020</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200"/>
              </a:spcBef>
              <a:spcAft>
                <a:spcPts val="0"/>
              </a:spcAft>
              <a:buClr>
                <a:srgbClr val="FF0000"/>
              </a:buClr>
              <a:buNone/>
              <a:defRPr/>
            </a:pPr>
            <a:r>
              <a:rPr lang="vi-VN" sz="2200" b="1" kern="0" smtClean="0">
                <a:solidFill>
                  <a:srgbClr val="0000FF"/>
                </a:solidFill>
                <a:latin typeface="Arial" charset="0"/>
              </a:rPr>
              <a:t>Theo </a:t>
            </a:r>
            <a:r>
              <a:rPr lang="vi-VN" sz="2200" b="1" kern="0">
                <a:solidFill>
                  <a:srgbClr val="0000FF"/>
                </a:solidFill>
                <a:latin typeface="Arial" charset="0"/>
              </a:rPr>
              <a:t>đó, học sinh đoạt giải trong kỳ thi chọn học sinh giỏi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quốc </a:t>
            </a:r>
            <a:r>
              <a:rPr lang="vi-VN" sz="2200" b="1" kern="0">
                <a:solidFill>
                  <a:srgbClr val="0000FF"/>
                </a:solidFill>
                <a:latin typeface="Arial" charset="0"/>
              </a:rPr>
              <a:t>gia các môn học do Bộ </a:t>
            </a:r>
            <a:r>
              <a:rPr lang="vi-VN" sz="2200" b="1" kern="0" smtClean="0">
                <a:solidFill>
                  <a:srgbClr val="0000FF"/>
                </a:solidFill>
                <a:latin typeface="Arial" charset="0"/>
              </a:rPr>
              <a:t>GDĐT </a:t>
            </a:r>
            <a:r>
              <a:rPr lang="vi-VN" sz="2200" b="1" kern="0">
                <a:solidFill>
                  <a:srgbClr val="0000FF"/>
                </a:solidFill>
                <a:latin typeface="Arial" charset="0"/>
              </a:rPr>
              <a:t>tổ chức được nhận mức tiền thưởng như sau</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Giải </a:t>
            </a:r>
            <a:r>
              <a:rPr lang="vi-VN" sz="2200" b="1" kern="0">
                <a:solidFill>
                  <a:srgbClr val="FF0066"/>
                </a:solidFill>
                <a:latin typeface="Arial" charset="0"/>
              </a:rPr>
              <a:t>Nhất: </a:t>
            </a:r>
            <a:r>
              <a:rPr lang="vi-VN" sz="2200" b="1" kern="0">
                <a:solidFill>
                  <a:srgbClr val="0000FF"/>
                </a:solidFill>
                <a:latin typeface="Arial" charset="0"/>
              </a:rPr>
              <a:t>4 triệu đồng (tăng </a:t>
            </a:r>
            <a:r>
              <a:rPr lang="vi-VN" sz="2200" b="1" kern="0" smtClean="0">
                <a:solidFill>
                  <a:srgbClr val="0000FF"/>
                </a:solidFill>
                <a:latin typeface="Arial" charset="0"/>
              </a:rPr>
              <a:t>3</a:t>
            </a:r>
            <a:r>
              <a:rPr lang="en-US" sz="2200" b="1" kern="0" smtClean="0">
                <a:solidFill>
                  <a:srgbClr val="0000FF"/>
                </a:solidFill>
                <a:latin typeface="Arial" charset="0"/>
              </a:rPr>
              <a:t>.000.000</a:t>
            </a:r>
            <a:r>
              <a:rPr lang="vi-VN" sz="2200" b="1" kern="0" smtClean="0">
                <a:solidFill>
                  <a:srgbClr val="0000FF"/>
                </a:solidFill>
                <a:latin typeface="Arial" charset="0"/>
              </a:rPr>
              <a:t> </a:t>
            </a:r>
            <a:r>
              <a:rPr lang="vi-VN" sz="2200" b="1" kern="0">
                <a:solidFill>
                  <a:srgbClr val="0000FF"/>
                </a:solidFill>
                <a:latin typeface="Arial" charset="0"/>
              </a:rPr>
              <a:t>đồng so với quy định hiện hành</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Giải </a:t>
            </a:r>
            <a:r>
              <a:rPr lang="vi-VN" sz="2200" b="1" kern="0">
                <a:solidFill>
                  <a:srgbClr val="FF0066"/>
                </a:solidFill>
                <a:latin typeface="Arial" charset="0"/>
              </a:rPr>
              <a:t>Nhì: </a:t>
            </a:r>
            <a:r>
              <a:rPr lang="vi-VN" sz="2200" b="1" kern="0">
                <a:solidFill>
                  <a:srgbClr val="0000FF"/>
                </a:solidFill>
                <a:latin typeface="Arial" charset="0"/>
              </a:rPr>
              <a:t>2 triệu đồng (tăng </a:t>
            </a:r>
            <a:r>
              <a:rPr lang="vi-VN" sz="2200" b="1" kern="0" smtClean="0">
                <a:solidFill>
                  <a:srgbClr val="0000FF"/>
                </a:solidFill>
                <a:latin typeface="Arial" charset="0"/>
              </a:rPr>
              <a:t>1.3</a:t>
            </a:r>
            <a:r>
              <a:rPr lang="en-US" sz="2200" b="1" kern="0" smtClean="0">
                <a:solidFill>
                  <a:srgbClr val="0000FF"/>
                </a:solidFill>
                <a:latin typeface="Arial" charset="0"/>
              </a:rPr>
              <a:t>00.000</a:t>
            </a:r>
            <a:r>
              <a:rPr lang="vi-VN" sz="2200" b="1" kern="0" smtClean="0">
                <a:solidFill>
                  <a:srgbClr val="0000FF"/>
                </a:solidFill>
                <a:latin typeface="Arial" charset="0"/>
              </a:rPr>
              <a:t> đồng </a:t>
            </a:r>
            <a:r>
              <a:rPr lang="vi-VN" sz="2200" b="1" kern="0">
                <a:solidFill>
                  <a:srgbClr val="0000FF"/>
                </a:solidFill>
                <a:latin typeface="Arial" charset="0"/>
              </a:rPr>
              <a:t>so với quy định hiện hành</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Giải </a:t>
            </a:r>
            <a:r>
              <a:rPr lang="vi-VN" sz="2200" b="1" kern="0">
                <a:solidFill>
                  <a:srgbClr val="FF0066"/>
                </a:solidFill>
                <a:latin typeface="Arial" charset="0"/>
              </a:rPr>
              <a:t>Ba: </a:t>
            </a:r>
            <a:r>
              <a:rPr lang="vi-VN" sz="2200" b="1" kern="0">
                <a:solidFill>
                  <a:srgbClr val="0000FF"/>
                </a:solidFill>
                <a:latin typeface="Arial" charset="0"/>
              </a:rPr>
              <a:t>1 triệu đồng (tăng </a:t>
            </a:r>
            <a:r>
              <a:rPr lang="vi-VN" sz="2200" b="1" kern="0" smtClean="0">
                <a:solidFill>
                  <a:srgbClr val="0000FF"/>
                </a:solidFill>
                <a:latin typeface="Arial" charset="0"/>
              </a:rPr>
              <a:t>600</a:t>
            </a:r>
            <a:r>
              <a:rPr lang="en-US" sz="2200" b="1" kern="0" smtClean="0">
                <a:solidFill>
                  <a:srgbClr val="0000FF"/>
                </a:solidFill>
                <a:latin typeface="Arial" charset="0"/>
              </a:rPr>
              <a:t>.000</a:t>
            </a:r>
            <a:r>
              <a:rPr lang="vi-VN" sz="2200" b="1" kern="0" smtClean="0">
                <a:solidFill>
                  <a:srgbClr val="0000FF"/>
                </a:solidFill>
                <a:latin typeface="Arial" charset="0"/>
              </a:rPr>
              <a:t> </a:t>
            </a:r>
            <a:r>
              <a:rPr lang="vi-VN" sz="2200" b="1" kern="0">
                <a:solidFill>
                  <a:srgbClr val="0000FF"/>
                </a:solidFill>
                <a:latin typeface="Arial" charset="0"/>
              </a:rPr>
              <a:t>đồng so với quy định hiện hành</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q"/>
              <a:defRPr/>
            </a:pPr>
            <a:r>
              <a:rPr lang="vi-VN" sz="2200" b="1" kern="0" smtClean="0">
                <a:solidFill>
                  <a:srgbClr val="0000FF"/>
                </a:solidFill>
                <a:latin typeface="Arial" charset="0"/>
              </a:rPr>
              <a:t>Kinh </a:t>
            </a:r>
            <a:r>
              <a:rPr lang="vi-VN" sz="2200" b="1" kern="0">
                <a:solidFill>
                  <a:srgbClr val="0000FF"/>
                </a:solidFill>
                <a:latin typeface="Arial" charset="0"/>
              </a:rPr>
              <a:t>phí khen thưởng được chi trả từ nguồn ngân sách nhà nước; khuyến khích sử dụng các nguồn kinh phí hợp pháp khác để khen thưởng cho học sinh đoạt giải trong kỳ thi quốc gia</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4720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vi-VN" sz="3200" b="1">
                <a:solidFill>
                  <a:srgbClr val="FF0000"/>
                </a:solidFill>
                <a:latin typeface="Arial" panose="020B0604020202020204" pitchFamily="34" charset="0"/>
                <a:cs typeface="Arial" panose="020B0604020202020204" pitchFamily="34" charset="0"/>
              </a:rPr>
              <a:t>26/2019/TT-BGDĐT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30-12-2019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về quản lý, vận hành và sử dụng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Hệ </a:t>
            </a:r>
            <a:r>
              <a:rPr lang="vi-VN" sz="2400" b="1">
                <a:solidFill>
                  <a:srgbClr val="0000FF"/>
                </a:solidFill>
                <a:latin typeface="Arial" charset="0"/>
              </a:rPr>
              <a:t>thống cơ sở dữ liệu ngành về giáo dục mầm non,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giáo </a:t>
            </a:r>
            <a:r>
              <a:rPr lang="vi-VN" sz="2400" b="1">
                <a:solidFill>
                  <a:srgbClr val="0000FF"/>
                </a:solidFill>
                <a:latin typeface="Arial" charset="0"/>
              </a:rPr>
              <a:t>dục phổ thông và giáo dục thường xuyên</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15-02-2020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2800620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573651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Chính </a:t>
            </a:r>
            <a:r>
              <a:rPr lang="vi-VN" sz="2600" b="1">
                <a:solidFill>
                  <a:srgbClr val="FF0000"/>
                </a:solidFill>
                <a:latin typeface="Arial" panose="020B0604020202020204" pitchFamily="34" charset="0"/>
                <a:cs typeface="Arial" panose="020B0604020202020204" pitchFamily="34" charset="0"/>
              </a:rPr>
              <a:t>thức áp dụng mã định </a:t>
            </a:r>
            <a:r>
              <a:rPr lang="vi-VN" sz="2600" b="1" smtClean="0">
                <a:solidFill>
                  <a:srgbClr val="FF0000"/>
                </a:solidFill>
                <a:latin typeface="Arial" panose="020B0604020202020204" pitchFamily="34" charset="0"/>
                <a:cs typeface="Arial" panose="020B0604020202020204" pitchFamily="34" charset="0"/>
              </a:rPr>
              <a:t>danh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000" b="1" kern="0" smtClean="0">
                <a:solidFill>
                  <a:srgbClr val="0000FF"/>
                </a:solidFill>
                <a:latin typeface="Arial" charset="0"/>
              </a:rPr>
              <a:t>Theo </a:t>
            </a:r>
            <a:r>
              <a:rPr lang="vi-VN" sz="2000" b="1" kern="0">
                <a:solidFill>
                  <a:srgbClr val="0000FF"/>
                </a:solidFill>
                <a:latin typeface="Arial" charset="0"/>
              </a:rPr>
              <a:t>đó, để phục vụ cho công tác quản lý, báo cáo, kết nối dữ liệu trên </a:t>
            </a:r>
            <a:r>
              <a:rPr lang="vi-VN" sz="2000" b="1" kern="0">
                <a:solidFill>
                  <a:srgbClr val="FF0066"/>
                </a:solidFill>
                <a:latin typeface="Arial" charset="0"/>
              </a:rPr>
              <a:t>Cơ sở dữ liệu ngành</a:t>
            </a:r>
            <a:r>
              <a:rPr lang="vi-VN" sz="2000" b="1" kern="0">
                <a:solidFill>
                  <a:srgbClr val="0000FF"/>
                </a:solidFill>
                <a:latin typeface="Arial" charset="0"/>
              </a:rPr>
              <a:t> và các mục đích khác, Bộ </a:t>
            </a:r>
            <a:r>
              <a:rPr lang="en-US" sz="2000" b="1" kern="0">
                <a:solidFill>
                  <a:srgbClr val="0000FF"/>
                </a:solidFill>
                <a:latin typeface="Arial" charset="0"/>
              </a:rPr>
              <a:t>GDĐT </a:t>
            </a:r>
            <a:r>
              <a:rPr lang="vi-VN" sz="2000" b="1" kern="0">
                <a:solidFill>
                  <a:srgbClr val="0000FF"/>
                </a:solidFill>
                <a:latin typeface="Arial" charset="0"/>
              </a:rPr>
              <a:t>quy định</a:t>
            </a:r>
            <a:r>
              <a:rPr lang="en-US" sz="2000" b="1" ker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Mỗi </a:t>
            </a:r>
            <a:r>
              <a:rPr lang="vi-VN" sz="2000" b="1" kern="0">
                <a:solidFill>
                  <a:srgbClr val="0000FF"/>
                </a:solidFill>
                <a:latin typeface="Arial" charset="0"/>
              </a:rPr>
              <a:t>học sinh, giáo viên, nhân viên và cán bộ quản lý cơ sở giáo dục sẽ có </a:t>
            </a:r>
            <a:r>
              <a:rPr lang="en-US" sz="2000" b="1" kern="0" smtClean="0">
                <a:solidFill>
                  <a:srgbClr val="009900"/>
                </a:solidFill>
                <a:latin typeface="Arial" charset="0"/>
              </a:rPr>
              <a:t>0</a:t>
            </a:r>
            <a:r>
              <a:rPr lang="vi-VN" sz="2000" b="1" kern="0" smtClean="0">
                <a:solidFill>
                  <a:srgbClr val="009900"/>
                </a:solidFill>
                <a:latin typeface="Arial" charset="0"/>
              </a:rPr>
              <a:t>1 </a:t>
            </a:r>
            <a:r>
              <a:rPr lang="vi-VN" sz="2000" b="1" kern="0">
                <a:solidFill>
                  <a:srgbClr val="009900"/>
                </a:solidFill>
                <a:latin typeface="Arial" charset="0"/>
              </a:rPr>
              <a:t>mã định danh duy nhất</a:t>
            </a:r>
            <a:r>
              <a:rPr lang="vi-VN" sz="2000" b="1" kern="0">
                <a:solidFill>
                  <a:srgbClr val="0000FF"/>
                </a:solidFill>
                <a:latin typeface="Arial" charset="0"/>
              </a:rPr>
              <a:t>, gồm </a:t>
            </a:r>
            <a:r>
              <a:rPr lang="vi-VN" sz="2000" b="1" kern="0">
                <a:solidFill>
                  <a:srgbClr val="FF0000"/>
                </a:solidFill>
                <a:latin typeface="Arial" charset="0"/>
              </a:rPr>
              <a:t>20 ký tự</a:t>
            </a:r>
            <a:r>
              <a:rPr lang="vi-VN" sz="2000" b="1" kern="0">
                <a:solidFill>
                  <a:srgbClr val="0000FF"/>
                </a:solidFill>
                <a:latin typeface="Arial" charset="0"/>
              </a:rPr>
              <a:t>, do Hệ thống cơ sở dữ liệu ngành cấp tự động trong lần tạo lập hồ sơ đầu tiên trên cơ sở các thông tin bắt buộc khai </a:t>
            </a:r>
            <a:r>
              <a:rPr lang="vi-VN" sz="2000" b="1" kern="0" smtClean="0">
                <a:solidFill>
                  <a:srgbClr val="0000FF"/>
                </a:solidFill>
                <a:latin typeface="Arial" charset="0"/>
              </a:rPr>
              <a:t>báo.</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Trường </a:t>
            </a:r>
            <a:r>
              <a:rPr lang="vi-VN" sz="2000" b="1" kern="0">
                <a:solidFill>
                  <a:srgbClr val="0000FF"/>
                </a:solidFill>
                <a:latin typeface="Arial" charset="0"/>
              </a:rPr>
              <a:t>hợp giáo viên, nhân viên và cán bộ quản lý cơ sở giáo dục </a:t>
            </a:r>
            <a:r>
              <a:rPr lang="vi-VN" sz="2000" b="1" kern="0">
                <a:solidFill>
                  <a:srgbClr val="009900"/>
                </a:solidFill>
                <a:latin typeface="Arial" charset="0"/>
              </a:rPr>
              <a:t>chuyển công tác, ngừng làm việc, thôi việc </a:t>
            </a:r>
            <a:r>
              <a:rPr lang="vi-VN" sz="2000" b="1" kern="0">
                <a:solidFill>
                  <a:srgbClr val="0000FF"/>
                </a:solidFill>
                <a:latin typeface="Arial" charset="0"/>
              </a:rPr>
              <a:t>sẽ </a:t>
            </a:r>
            <a:r>
              <a:rPr lang="vi-VN" sz="2000" b="1" kern="0">
                <a:solidFill>
                  <a:srgbClr val="FF0066"/>
                </a:solidFill>
                <a:latin typeface="Arial" charset="0"/>
              </a:rPr>
              <a:t>không xóa hồ sơ và mã định danh</a:t>
            </a:r>
            <a:r>
              <a:rPr lang="vi-VN" sz="2000" b="1" kern="0">
                <a:solidFill>
                  <a:srgbClr val="0000FF"/>
                </a:solidFill>
                <a:latin typeface="Arial" charset="0"/>
              </a:rPr>
              <a:t> mà cập nhật trạng thái và thông tin hồ sơ điện </a:t>
            </a:r>
            <a:r>
              <a:rPr lang="vi-VN" sz="2000" b="1" kern="0" smtClean="0">
                <a:solidFill>
                  <a:srgbClr val="0000FF"/>
                </a:solidFill>
                <a:latin typeface="Arial" charset="0"/>
              </a:rPr>
              <a:t>tử.</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Trường </a:t>
            </a:r>
            <a:r>
              <a:rPr lang="vi-VN" sz="2000" b="1" kern="0">
                <a:solidFill>
                  <a:srgbClr val="0000FF"/>
                </a:solidFill>
                <a:latin typeface="Arial" charset="0"/>
              </a:rPr>
              <a:t>hợp có học sinh </a:t>
            </a:r>
            <a:r>
              <a:rPr lang="vi-VN" sz="2000" b="1" kern="0">
                <a:solidFill>
                  <a:srgbClr val="009900"/>
                </a:solidFill>
                <a:latin typeface="Arial" charset="0"/>
              </a:rPr>
              <a:t>nghỉ học, thôi học hoặc chuyển đi </a:t>
            </a:r>
            <a:r>
              <a:rPr lang="vi-VN" sz="2000" b="1" kern="0">
                <a:solidFill>
                  <a:srgbClr val="0000FF"/>
                </a:solidFill>
                <a:latin typeface="Arial" charset="0"/>
              </a:rPr>
              <a:t>sẽ </a:t>
            </a:r>
            <a:r>
              <a:rPr lang="vi-VN" sz="2000" b="1" kern="0">
                <a:solidFill>
                  <a:srgbClr val="FF0066"/>
                </a:solidFill>
                <a:latin typeface="Arial" charset="0"/>
              </a:rPr>
              <a:t>không xóa hồ sơ và mã định danh</a:t>
            </a:r>
            <a:r>
              <a:rPr lang="vi-VN" sz="2000" b="1" kern="0">
                <a:solidFill>
                  <a:srgbClr val="0000FF"/>
                </a:solidFill>
                <a:latin typeface="Arial" charset="0"/>
              </a:rPr>
              <a:t> mà cập nhật trạng thái và thông tin hồ sơ điện tử của học </a:t>
            </a:r>
            <a:r>
              <a:rPr lang="vi-VN" sz="2000" b="1" kern="0" smtClean="0">
                <a:solidFill>
                  <a:srgbClr val="0000FF"/>
                </a:solidFill>
                <a:latin typeface="Arial" charset="0"/>
              </a:rPr>
              <a:t>sinh.</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Trường </a:t>
            </a:r>
            <a:r>
              <a:rPr lang="vi-VN" sz="2000" b="1" kern="0">
                <a:solidFill>
                  <a:srgbClr val="0000FF"/>
                </a:solidFill>
                <a:latin typeface="Arial" charset="0"/>
              </a:rPr>
              <a:t>hợp tiếp nhận học sinh </a:t>
            </a:r>
            <a:r>
              <a:rPr lang="vi-VN" sz="2000" b="1" kern="0">
                <a:solidFill>
                  <a:srgbClr val="009900"/>
                </a:solidFill>
                <a:latin typeface="Arial" charset="0"/>
              </a:rPr>
              <a:t>chuyển đến </a:t>
            </a:r>
            <a:r>
              <a:rPr lang="vi-VN" sz="2000" b="1" kern="0">
                <a:solidFill>
                  <a:srgbClr val="0000FF"/>
                </a:solidFill>
                <a:latin typeface="Arial" charset="0"/>
              </a:rPr>
              <a:t>sẽ </a:t>
            </a:r>
            <a:r>
              <a:rPr lang="vi-VN" sz="2000" b="1" kern="0">
                <a:solidFill>
                  <a:srgbClr val="FF0066"/>
                </a:solidFill>
                <a:latin typeface="Arial" charset="0"/>
              </a:rPr>
              <a:t>cập nhật thông tin </a:t>
            </a:r>
            <a:r>
              <a:rPr lang="vi-VN" sz="2000" b="1" kern="0">
                <a:solidFill>
                  <a:srgbClr val="0000FF"/>
                </a:solidFill>
                <a:latin typeface="Arial" charset="0"/>
              </a:rPr>
              <a:t>trên hồ sơ điện tử của học sinh theo mã định danh đã được cấp</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288448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26</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04</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18-3-2020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hướng dẫn Nghị định 86/2018/NĐ-CP quy định về hợp tác, đầu tư của nước ngoài trong lĩnh vực giáo dục</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05-5-2020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1778036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4370"/>
            <a:ext cx="9144000" cy="5509260"/>
          </a:xfrm>
          <a:prstGeom prst="rect">
            <a:avLst/>
          </a:prstGeom>
        </p:spPr>
      </p:pic>
    </p:spTree>
    <p:extLst>
      <p:ext uri="{BB962C8B-B14F-4D97-AF65-F5344CB8AC3E}">
        <p14:creationId xmlns:p14="http://schemas.microsoft.com/office/powerpoint/2010/main" val="2871906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79696"/>
            <a:ext cx="8680450" cy="762000"/>
          </a:xfrm>
        </p:spPr>
        <p:txBody>
          <a:bodyPr anchor="ctr"/>
          <a:lstStyle/>
          <a:p>
            <a:pPr indent="-457200" algn="ctr" eaLnBrk="1" hangingPunct="1">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 Nội dung giáo dục bắt buộc đối với người học là công dân Việt Nam học tập trong các cơ sở </a:t>
            </a:r>
            <a:r>
              <a:rPr lang="en-US" sz="2300" b="1" smtClean="0">
                <a:solidFill>
                  <a:srgbClr val="FF0000"/>
                </a:solidFill>
                <a:latin typeface="Arial" panose="020B0604020202020204" pitchFamily="34" charset="0"/>
                <a:cs typeface="Arial" panose="020B0604020202020204" pitchFamily="34" charset="0"/>
              </a:rPr>
              <a:t>GDMN</a:t>
            </a:r>
            <a:r>
              <a:rPr lang="vi-VN" sz="2300" b="1" smtClean="0">
                <a:solidFill>
                  <a:srgbClr val="FF0000"/>
                </a:solidFill>
                <a:latin typeface="Arial" panose="020B0604020202020204" pitchFamily="34" charset="0"/>
                <a:cs typeface="Arial" panose="020B0604020202020204" pitchFamily="34" charset="0"/>
              </a:rPr>
              <a:t>, </a:t>
            </a:r>
            <a:r>
              <a:rPr lang="vi-VN" sz="2300" b="1">
                <a:solidFill>
                  <a:srgbClr val="FF0000"/>
                </a:solidFill>
                <a:latin typeface="Arial" panose="020B0604020202020204" pitchFamily="34" charset="0"/>
                <a:cs typeface="Arial" panose="020B0604020202020204" pitchFamily="34" charset="0"/>
              </a:rPr>
              <a:t>cơ sở </a:t>
            </a:r>
            <a:r>
              <a:rPr lang="en-US" sz="2300" b="1" smtClean="0">
                <a:solidFill>
                  <a:srgbClr val="FF0000"/>
                </a:solidFill>
                <a:latin typeface="Arial" panose="020B0604020202020204" pitchFamily="34" charset="0"/>
                <a:cs typeface="Arial" panose="020B0604020202020204" pitchFamily="34" charset="0"/>
              </a:rPr>
              <a:t>GDPT </a:t>
            </a:r>
            <a:r>
              <a:rPr lang="vi-VN" sz="2300" b="1" smtClean="0">
                <a:solidFill>
                  <a:srgbClr val="FF0000"/>
                </a:solidFill>
                <a:latin typeface="Arial" panose="020B0604020202020204" pitchFamily="34" charset="0"/>
                <a:cs typeface="Arial" panose="020B0604020202020204" pitchFamily="34" charset="0"/>
              </a:rPr>
              <a:t>có </a:t>
            </a:r>
            <a:r>
              <a:rPr lang="vi-VN" sz="2300" b="1">
                <a:solidFill>
                  <a:srgbClr val="FF0000"/>
                </a:solidFill>
                <a:latin typeface="Arial" panose="020B0604020202020204" pitchFamily="34" charset="0"/>
                <a:cs typeface="Arial" panose="020B0604020202020204" pitchFamily="34" charset="0"/>
              </a:rPr>
              <a:t>vốn đầu tư nước ngoài</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Người </a:t>
            </a:r>
            <a:r>
              <a:rPr lang="vi-VN" sz="2000" b="1" kern="0">
                <a:solidFill>
                  <a:srgbClr val="0000FF"/>
                </a:solidFill>
                <a:latin typeface="Arial" charset="0"/>
              </a:rPr>
              <a:t>học là công dân Việt Nam học tập chương trình giáo dục nước ngoài trong cơ sở </a:t>
            </a:r>
            <a:r>
              <a:rPr lang="en-US" sz="2000" b="1" kern="0" smtClean="0">
                <a:solidFill>
                  <a:srgbClr val="0000FF"/>
                </a:solidFill>
                <a:latin typeface="Arial" charset="0"/>
              </a:rPr>
              <a:t>GDMN</a:t>
            </a:r>
            <a:r>
              <a:rPr lang="vi-VN" sz="2000" b="1" kern="0" smtClean="0">
                <a:solidFill>
                  <a:srgbClr val="0000FF"/>
                </a:solidFill>
                <a:latin typeface="Arial" charset="0"/>
              </a:rPr>
              <a:t>, </a:t>
            </a:r>
            <a:r>
              <a:rPr lang="vi-VN" sz="2000" b="1" kern="0">
                <a:solidFill>
                  <a:srgbClr val="0000FF"/>
                </a:solidFill>
                <a:latin typeface="Arial" charset="0"/>
              </a:rPr>
              <a:t>cơ sở </a:t>
            </a:r>
            <a:r>
              <a:rPr lang="en-US" sz="2000" b="1" kern="0" smtClean="0">
                <a:solidFill>
                  <a:srgbClr val="0000FF"/>
                </a:solidFill>
                <a:latin typeface="Arial" charset="0"/>
              </a:rPr>
              <a:t>GDPT </a:t>
            </a:r>
            <a:r>
              <a:rPr lang="vi-VN" sz="2000" b="1" kern="0" smtClean="0">
                <a:solidFill>
                  <a:srgbClr val="0000FF"/>
                </a:solidFill>
                <a:latin typeface="Arial" charset="0"/>
              </a:rPr>
              <a:t>có </a:t>
            </a:r>
            <a:r>
              <a:rPr lang="vi-VN" sz="2000" b="1" kern="0">
                <a:solidFill>
                  <a:srgbClr val="0000FF"/>
                </a:solidFill>
                <a:latin typeface="Arial" charset="0"/>
              </a:rPr>
              <a:t>vốn đầu tư nước ngoài phải học nội dung </a:t>
            </a:r>
            <a:r>
              <a:rPr lang="vi-VN" sz="2000" b="1" kern="0">
                <a:solidFill>
                  <a:srgbClr val="FF0066"/>
                </a:solidFill>
                <a:latin typeface="Arial" charset="0"/>
              </a:rPr>
              <a:t>giáo dục phát triển ngôn ngữ tiếng Việt</a:t>
            </a:r>
            <a:r>
              <a:rPr lang="vi-VN" sz="2000" b="1" kern="0">
                <a:solidFill>
                  <a:srgbClr val="0000FF"/>
                </a:solidFill>
                <a:latin typeface="Arial" charset="0"/>
              </a:rPr>
              <a:t>, </a:t>
            </a:r>
            <a:r>
              <a:rPr lang="vi-VN" sz="2000" b="1" kern="0">
                <a:solidFill>
                  <a:srgbClr val="009900"/>
                </a:solidFill>
                <a:latin typeface="Arial" charset="0"/>
              </a:rPr>
              <a:t>chương trình Tiếng Việt</a:t>
            </a:r>
            <a:r>
              <a:rPr lang="vi-VN" sz="2000" b="1" kern="0">
                <a:solidFill>
                  <a:srgbClr val="0000FF"/>
                </a:solidFill>
                <a:latin typeface="Arial" charset="0"/>
              </a:rPr>
              <a:t>, </a:t>
            </a:r>
            <a:r>
              <a:rPr lang="vi-VN" sz="2000" b="1" kern="0">
                <a:solidFill>
                  <a:srgbClr val="CC3300"/>
                </a:solidFill>
                <a:latin typeface="Arial" charset="0"/>
              </a:rPr>
              <a:t>chương trình Việt Nam </a:t>
            </a:r>
            <a:r>
              <a:rPr lang="vi-VN" sz="2000" b="1" kern="0" smtClean="0">
                <a:solidFill>
                  <a:srgbClr val="CC3300"/>
                </a:solidFill>
                <a:latin typeface="Arial" charset="0"/>
              </a:rPr>
              <a:t>học:</a:t>
            </a:r>
            <a:endParaRPr lang="en-US" sz="2000" b="1" kern="0" smtClean="0">
              <a:solidFill>
                <a:srgbClr val="CC3300"/>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Đối </a:t>
            </a:r>
            <a:r>
              <a:rPr lang="vi-VN" sz="2000" b="1" kern="0">
                <a:solidFill>
                  <a:srgbClr val="009900"/>
                </a:solidFill>
                <a:latin typeface="Arial" charset="0"/>
              </a:rPr>
              <a:t>với trẻ em của cơ sở </a:t>
            </a:r>
            <a:r>
              <a:rPr lang="en-US" sz="2000" b="1" kern="0" smtClean="0">
                <a:solidFill>
                  <a:srgbClr val="009900"/>
                </a:solidFill>
                <a:latin typeface="Arial" charset="0"/>
              </a:rPr>
              <a:t>GDMN</a:t>
            </a:r>
            <a:r>
              <a:rPr lang="vi-VN" sz="2000" b="1" kern="0" smtClean="0">
                <a:solidFill>
                  <a:srgbClr val="009900"/>
                </a:solidFill>
                <a:latin typeface="Arial" charset="0"/>
              </a:rPr>
              <a:t>: </a:t>
            </a:r>
            <a:r>
              <a:rPr lang="vi-VN" sz="2000" b="1" kern="0">
                <a:solidFill>
                  <a:srgbClr val="0000FF"/>
                </a:solidFill>
                <a:latin typeface="Arial" charset="0"/>
              </a:rPr>
              <a:t>Học tập nội dung giáo dục phát triển ngôn ngữ tiếng Việt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Thời </a:t>
            </a:r>
            <a:r>
              <a:rPr lang="vi-VN" sz="2000" b="1" kern="0">
                <a:solidFill>
                  <a:srgbClr val="FF0066"/>
                </a:solidFill>
                <a:latin typeface="Arial" charset="0"/>
              </a:rPr>
              <a:t>lượng: </a:t>
            </a:r>
            <a:r>
              <a:rPr lang="vi-VN" sz="2000" b="1" kern="0">
                <a:solidFill>
                  <a:srgbClr val="0000FF"/>
                </a:solidFill>
                <a:latin typeface="Arial" charset="0"/>
              </a:rPr>
              <a:t>Không ít hơn 2 lần/tuần, mỗi lần từ 25-35 </a:t>
            </a:r>
            <a:r>
              <a:rPr lang="vi-VN" sz="2000" b="1" kern="0" smtClean="0">
                <a:solidFill>
                  <a:srgbClr val="0000FF"/>
                </a:solidFill>
                <a:latin typeface="Arial" charset="0"/>
              </a:rPr>
              <a:t>phút.</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Đối </a:t>
            </a:r>
            <a:r>
              <a:rPr lang="vi-VN" sz="2000" b="1" kern="0">
                <a:solidFill>
                  <a:srgbClr val="009900"/>
                </a:solidFill>
                <a:latin typeface="Arial" charset="0"/>
              </a:rPr>
              <a:t>với học sinh tiểu học: </a:t>
            </a:r>
            <a:r>
              <a:rPr lang="vi-VN" sz="2000" b="1" kern="0">
                <a:solidFill>
                  <a:srgbClr val="0000FF"/>
                </a:solidFill>
                <a:latin typeface="Arial" charset="0"/>
              </a:rPr>
              <a:t>Học tập nội dung chương trình Tiếng Việt và chương trình Việt Nam học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a:solidFill>
                  <a:srgbClr val="FF0066"/>
                </a:solidFill>
                <a:latin typeface="Arial" charset="0"/>
              </a:rPr>
              <a:t>Thời lượng</a:t>
            </a:r>
            <a:r>
              <a:rPr lang="en-US" sz="2000" b="1" kern="0">
                <a:solidFill>
                  <a:srgbClr val="FF0066"/>
                </a:solidFill>
                <a:latin typeface="Arial" charset="0"/>
              </a:rPr>
              <a:t> </a:t>
            </a:r>
            <a:r>
              <a:rPr lang="vi-VN" sz="2000" b="1" kern="0">
                <a:solidFill>
                  <a:srgbClr val="FF0066"/>
                </a:solidFill>
                <a:latin typeface="Arial" charset="0"/>
              </a:rPr>
              <a:t>chương trình Tiếng Việt:</a:t>
            </a:r>
            <a:r>
              <a:rPr lang="vi-VN" sz="2000" b="1" kern="0" smtClean="0">
                <a:solidFill>
                  <a:srgbClr val="FF0066"/>
                </a:solidFill>
                <a:latin typeface="Arial" charset="0"/>
              </a:rPr>
              <a:t> </a:t>
            </a:r>
            <a:r>
              <a:rPr lang="vi-VN" sz="2000" b="1" kern="0" smtClean="0">
                <a:solidFill>
                  <a:srgbClr val="0000FF"/>
                </a:solidFill>
                <a:latin typeface="Arial" charset="0"/>
              </a:rPr>
              <a:t>Không ít hơn 140 phút/tuần, học ở tất cả các khối lớp tiểu học</a:t>
            </a:r>
            <a:r>
              <a:rPr lang="en-US" sz="2000" b="1" kern="0" smtClean="0">
                <a:solidFill>
                  <a:srgbClr val="0000FF"/>
                </a:solidFill>
                <a:latin typeface="Arial" charset="0"/>
              </a:rPr>
              <a:t>. </a:t>
            </a:r>
            <a:r>
              <a:rPr lang="vi-VN" sz="2000" b="1" kern="0">
                <a:solidFill>
                  <a:srgbClr val="FF0066"/>
                </a:solidFill>
                <a:latin typeface="Arial" charset="0"/>
              </a:rPr>
              <a:t>Thời lượng</a:t>
            </a:r>
            <a:r>
              <a:rPr lang="en-US" sz="2000" b="1" kern="0">
                <a:solidFill>
                  <a:srgbClr val="FF0066"/>
                </a:solidFill>
                <a:latin typeface="Arial" charset="0"/>
              </a:rPr>
              <a:t> c</a:t>
            </a:r>
            <a:r>
              <a:rPr lang="vi-VN" sz="2000" b="1" kern="0">
                <a:solidFill>
                  <a:srgbClr val="FF0066"/>
                </a:solidFill>
                <a:latin typeface="Arial" charset="0"/>
              </a:rPr>
              <a:t>hương trình Việt Nam học</a:t>
            </a:r>
            <a:r>
              <a:rPr lang="en-US" sz="2000" b="1" kern="0">
                <a:solidFill>
                  <a:srgbClr val="FF0066"/>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Không </a:t>
            </a:r>
            <a:r>
              <a:rPr lang="vi-VN" sz="2000" b="1" kern="0">
                <a:solidFill>
                  <a:srgbClr val="0000FF"/>
                </a:solidFill>
                <a:latin typeface="Arial" charset="0"/>
              </a:rPr>
              <a:t>ít hơn 70 phút/tuần, học từ lớp 4 đến hết lớp </a:t>
            </a:r>
            <a:r>
              <a:rPr lang="vi-VN" sz="2000" b="1" kern="0" smtClean="0">
                <a:solidFill>
                  <a:srgbClr val="0000FF"/>
                </a:solidFill>
                <a:latin typeface="Arial" charset="0"/>
              </a:rPr>
              <a:t>5.</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Đối </a:t>
            </a:r>
            <a:r>
              <a:rPr lang="vi-VN" sz="2000" b="1" kern="0">
                <a:solidFill>
                  <a:srgbClr val="009900"/>
                </a:solidFill>
                <a:latin typeface="Arial" charset="0"/>
              </a:rPr>
              <a:t>với học sinh </a:t>
            </a:r>
            <a:r>
              <a:rPr lang="en-US" sz="2000" b="1" kern="0" smtClean="0">
                <a:solidFill>
                  <a:srgbClr val="009900"/>
                </a:solidFill>
                <a:latin typeface="Arial" charset="0"/>
              </a:rPr>
              <a:t>THCS </a:t>
            </a:r>
            <a:r>
              <a:rPr lang="vi-VN" sz="2000" b="1" kern="0" smtClean="0">
                <a:solidFill>
                  <a:srgbClr val="009900"/>
                </a:solidFill>
                <a:latin typeface="Arial" charset="0"/>
              </a:rPr>
              <a:t>và </a:t>
            </a:r>
            <a:r>
              <a:rPr lang="en-US" sz="2000" b="1" kern="0" smtClean="0">
                <a:solidFill>
                  <a:srgbClr val="009900"/>
                </a:solidFill>
                <a:latin typeface="Arial" charset="0"/>
              </a:rPr>
              <a:t>THPT</a:t>
            </a:r>
            <a:r>
              <a:rPr lang="vi-VN" sz="2000" b="1" kern="0" smtClean="0">
                <a:solidFill>
                  <a:srgbClr val="009900"/>
                </a:solidFill>
                <a:latin typeface="Arial" charset="0"/>
              </a:rPr>
              <a:t>: </a:t>
            </a:r>
            <a:r>
              <a:rPr lang="vi-VN" sz="2000" b="1" kern="0">
                <a:solidFill>
                  <a:srgbClr val="0000FF"/>
                </a:solidFill>
                <a:latin typeface="Arial" charset="0"/>
              </a:rPr>
              <a:t>Học tập nội dung chương trình Việt Nam học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Thời </a:t>
            </a:r>
            <a:r>
              <a:rPr lang="vi-VN" sz="2000" b="1" kern="0">
                <a:solidFill>
                  <a:srgbClr val="FF0066"/>
                </a:solidFill>
                <a:latin typeface="Arial" charset="0"/>
              </a:rPr>
              <a:t>lượng: </a:t>
            </a:r>
            <a:r>
              <a:rPr lang="vi-VN" sz="2000" b="1" kern="0">
                <a:solidFill>
                  <a:srgbClr val="0000FF"/>
                </a:solidFill>
                <a:latin typeface="Arial" charset="0"/>
              </a:rPr>
              <a:t>Không ít hơn 90 phút/tuần, học ở các lớp trung học cơ sở và trung học phổ thông</a:t>
            </a:r>
            <a:r>
              <a:rPr lang="vi-VN" sz="2000" b="1" kern="0" smtClean="0">
                <a:solidFill>
                  <a:srgbClr val="0000FF"/>
                </a:solidFill>
                <a:latin typeface="Arial" charset="0"/>
              </a:rPr>
              <a:t>.</a:t>
            </a:r>
            <a:endParaRPr lang="en-US" sz="2000" b="1" kern="0" smtClean="0">
              <a:solidFill>
                <a:srgbClr val="0000FF"/>
              </a:solidFill>
              <a:latin typeface="Arial" charset="0"/>
            </a:endParaRPr>
          </a:p>
        </p:txBody>
      </p:sp>
    </p:spTree>
    <p:extLst>
      <p:ext uri="{BB962C8B-B14F-4D97-AF65-F5344CB8AC3E}">
        <p14:creationId xmlns:p14="http://schemas.microsoft.com/office/powerpoint/2010/main" val="2202354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09</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07-5-2020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chế tuyển sinh trình độ đại học; tuyển sinh trình độ cao đẳng ngành Giáo dục Mầm non</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22-6-2020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2011263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362200"/>
          </a:xfrm>
          <a:noFill/>
        </p:spPr>
        <p:txBody>
          <a:bodyPr tIns="155850" bIns="77925" anchor="ctr"/>
          <a:lstStyle/>
          <a:p>
            <a:pPr algn="ctr" eaLnBrk="1" hangingPunct="1">
              <a:lnSpc>
                <a:spcPct val="114000"/>
              </a:lnSpc>
              <a:spcBef>
                <a:spcPts val="1200"/>
              </a:spcBef>
              <a:spcAft>
                <a:spcPts val="0"/>
              </a:spcAft>
              <a:defRPr/>
            </a:pPr>
            <a:r>
              <a:rPr lang="fr-FR" sz="8000" b="1" smtClean="0">
                <a:solidFill>
                  <a:srgbClr val="FF0000"/>
                </a:solidFill>
                <a:latin typeface="Arial" panose="020B0604020202020204" pitchFamily="34" charset="0"/>
                <a:cs typeface="Arial" panose="020B0604020202020204" pitchFamily="34" charset="0"/>
              </a:rPr>
              <a:t>39</a:t>
            </a:r>
            <a:r>
              <a:rPr lang="fr-FR" sz="8000" b="1">
                <a:solidFill>
                  <a:srgbClr val="FF0000"/>
                </a:solidFill>
                <a:latin typeface="Arial" panose="020B0604020202020204" pitchFamily="34" charset="0"/>
                <a:cs typeface="Arial" panose="020B0604020202020204" pitchFamily="34" charset="0"/>
              </a:rPr>
              <a:t/>
            </a:r>
            <a:br>
              <a:rPr lang="fr-FR" sz="8000" b="1">
                <a:solidFill>
                  <a:srgbClr val="FF0000"/>
                </a:solidFill>
                <a:latin typeface="Arial" panose="020B0604020202020204" pitchFamily="34" charset="0"/>
                <a:cs typeface="Arial" panose="020B0604020202020204" pitchFamily="34" charset="0"/>
              </a:rPr>
            </a:br>
            <a:r>
              <a:rPr lang="fr-FR" sz="3600" b="1" smtClean="0">
                <a:solidFill>
                  <a:srgbClr val="FF0000"/>
                </a:solidFill>
                <a:latin typeface="Arial" panose="020B0604020202020204" pitchFamily="34" charset="0"/>
                <a:cs typeface="Arial" panose="020B0604020202020204" pitchFamily="34" charset="0"/>
              </a:rPr>
              <a:t>THÔNG TƯ CỦA BỘ GDĐT</a:t>
            </a:r>
            <a:endParaRPr lang="en-US" altLang="en-US" sz="3600" b="1">
              <a:solidFill>
                <a:srgbClr val="0000FF"/>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
        <p:nvSpPr>
          <p:cNvPr id="11" name="Rectangle 9"/>
          <p:cNvSpPr>
            <a:spLocks noChangeArrowheads="1"/>
          </p:cNvSpPr>
          <p:nvPr/>
        </p:nvSpPr>
        <p:spPr bwMode="auto">
          <a:xfrm>
            <a:off x="0" y="5486400"/>
            <a:ext cx="9080500" cy="457200"/>
          </a:xfrm>
          <a:prstGeom prst="rect">
            <a:avLst/>
          </a:prstGeom>
          <a:noFill/>
          <a:ln w="9525">
            <a:noFill/>
            <a:miter lim="800000"/>
            <a:headEnd/>
            <a:tailEnd/>
          </a:ln>
          <a:effectLst/>
        </p:spPr>
        <p:txBody>
          <a:bodyPr wrap="none" anchor="ctr"/>
          <a:lstStyle/>
          <a:p>
            <a:pPr>
              <a:defRPr/>
            </a:pPr>
            <a:r>
              <a:rPr lang="en-US" sz="2200" b="1" i="1" smtClean="0">
                <a:solidFill>
                  <a:srgbClr val="0000FF"/>
                </a:solidFill>
                <a:latin typeface="Arial" panose="020B0604020202020204" pitchFamily="34" charset="0"/>
                <a:cs typeface="Arial" panose="020B0604020202020204" pitchFamily="34" charset="0"/>
              </a:rPr>
              <a:t>Tính đến tháng 10/2020</a:t>
            </a:r>
            <a:endParaRPr lang="en-US" sz="22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8840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400"/>
            <a:ext cx="9144000" cy="6101200"/>
          </a:xfrm>
          <a:prstGeom prst="rect">
            <a:avLst/>
          </a:prstGeom>
        </p:spPr>
      </p:pic>
    </p:spTree>
    <p:extLst>
      <p:ext uri="{BB962C8B-B14F-4D97-AF65-F5344CB8AC3E}">
        <p14:creationId xmlns:p14="http://schemas.microsoft.com/office/powerpoint/2010/main" val="3068005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16. Tuyển sinh đào tạo liên thông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Tuyển </a:t>
            </a:r>
            <a:r>
              <a:rPr lang="vi-VN" sz="2000" b="1" kern="0">
                <a:solidFill>
                  <a:srgbClr val="0000FF"/>
                </a:solidFill>
                <a:latin typeface="Arial" charset="0"/>
              </a:rPr>
              <a:t>sinh đào tạo liên thông </a:t>
            </a:r>
            <a:r>
              <a:rPr lang="vi-VN" sz="2000" b="1" kern="0">
                <a:solidFill>
                  <a:srgbClr val="FF0066"/>
                </a:solidFill>
                <a:latin typeface="Arial" charset="0"/>
              </a:rPr>
              <a:t>trình độ </a:t>
            </a:r>
            <a:r>
              <a:rPr lang="en-US" sz="2000" b="1" kern="0" smtClean="0">
                <a:solidFill>
                  <a:srgbClr val="FF0066"/>
                </a:solidFill>
                <a:latin typeface="Arial" charset="0"/>
              </a:rPr>
              <a:t>cao đẳng </a:t>
            </a:r>
            <a:r>
              <a:rPr lang="vi-VN" sz="2000" b="1" kern="0" smtClean="0">
                <a:solidFill>
                  <a:srgbClr val="0000FF"/>
                </a:solidFill>
                <a:latin typeface="Arial" charset="0"/>
              </a:rPr>
              <a:t>ngành </a:t>
            </a:r>
            <a:r>
              <a:rPr lang="en-US" sz="2000" b="1" kern="0" smtClean="0">
                <a:solidFill>
                  <a:srgbClr val="0000FF"/>
                </a:solidFill>
                <a:latin typeface="Arial" charset="0"/>
              </a:rPr>
              <a:t>GDMN</a:t>
            </a:r>
          </a:p>
          <a:p>
            <a:pPr indent="-457200" algn="just" eaLnBrk="1" hangingPunct="1">
              <a:lnSpc>
                <a:spcPct val="110000"/>
              </a:lnSpc>
              <a:spcBef>
                <a:spcPts val="800"/>
              </a:spcBef>
              <a:spcAft>
                <a:spcPts val="0"/>
              </a:spcAft>
              <a:buClr>
                <a:srgbClr val="FF0000"/>
              </a:buClr>
              <a:buFont typeface="Wingdings" panose="05000000000000000000" pitchFamily="2" charset="2"/>
              <a:buChar char="ü"/>
              <a:defRPr/>
            </a:pPr>
            <a:r>
              <a:rPr lang="vi-VN" sz="2000" b="1" kern="0" smtClean="0">
                <a:solidFill>
                  <a:srgbClr val="009900"/>
                </a:solidFill>
                <a:latin typeface="Arial" charset="0"/>
              </a:rPr>
              <a:t>Đối </a:t>
            </a:r>
            <a:r>
              <a:rPr lang="vi-VN" sz="2000" b="1" kern="0">
                <a:solidFill>
                  <a:srgbClr val="009900"/>
                </a:solidFill>
                <a:latin typeface="Arial" charset="0"/>
              </a:rPr>
              <a:t>tượng tuyển sinh: </a:t>
            </a:r>
            <a:r>
              <a:rPr lang="vi-VN" sz="2000" b="1" kern="0">
                <a:solidFill>
                  <a:srgbClr val="0000FF"/>
                </a:solidFill>
                <a:latin typeface="Arial" charset="0"/>
              </a:rPr>
              <a:t>Người có bằng tốt nghiệp trình độ trung cấp nhóm ngành đào tạo giáo viên và bằng tốt nghiệp THPT; người có bằng tốt nghiệp trình độ trung cấp nhóm ngành đào tạo giáo viên nhưng chưa có bằng tốt nghiệp THPT phải học và thi đạt yêu cầu đủ khối lượng kiến thức văn hóa THPT theo quy định của Luật Giáo dục và các văn bản hướng dẫn thi hành; người có bằng tốt nghiệp trình độ CĐ trở lên thuộc nhóm ngành đào tạo giáo </a:t>
            </a:r>
            <a:r>
              <a:rPr lang="vi-VN" sz="2000" b="1" kern="0" smtClean="0">
                <a:solidFill>
                  <a:srgbClr val="0000FF"/>
                </a:solidFill>
                <a:latin typeface="Arial" charset="0"/>
              </a:rPr>
              <a:t>viên;</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2"/>
              <a:defRPr/>
            </a:pPr>
            <a:r>
              <a:rPr lang="vi-VN" sz="2000" b="1" kern="0" smtClean="0">
                <a:solidFill>
                  <a:srgbClr val="0000FF"/>
                </a:solidFill>
                <a:latin typeface="Arial" charset="0"/>
              </a:rPr>
              <a:t>Tuyển </a:t>
            </a:r>
            <a:r>
              <a:rPr lang="vi-VN" sz="2000" b="1" kern="0">
                <a:solidFill>
                  <a:srgbClr val="0000FF"/>
                </a:solidFill>
                <a:latin typeface="Arial" charset="0"/>
              </a:rPr>
              <a:t>sinh đào tạo liên thông </a:t>
            </a:r>
            <a:r>
              <a:rPr lang="vi-VN" sz="2000" b="1" kern="0">
                <a:solidFill>
                  <a:srgbClr val="FF0066"/>
                </a:solidFill>
                <a:latin typeface="Arial" charset="0"/>
              </a:rPr>
              <a:t>trình độ đại </a:t>
            </a:r>
            <a:r>
              <a:rPr lang="vi-VN" sz="2000" b="1" kern="0" smtClean="0">
                <a:solidFill>
                  <a:srgbClr val="FF0066"/>
                </a:solidFill>
                <a:latin typeface="Arial" charset="0"/>
              </a:rPr>
              <a:t>học</a:t>
            </a:r>
            <a:endParaRPr lang="en-US" sz="20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Wingdings" panose="05000000000000000000" pitchFamily="2" charset="2"/>
              <a:buChar char="ü"/>
              <a:defRPr/>
            </a:pPr>
            <a:r>
              <a:rPr lang="vi-VN" sz="2000" b="1" kern="0" smtClean="0">
                <a:solidFill>
                  <a:srgbClr val="009900"/>
                </a:solidFill>
                <a:latin typeface="Arial" charset="0"/>
              </a:rPr>
              <a:t>Đối </a:t>
            </a:r>
            <a:r>
              <a:rPr lang="vi-VN" sz="2000" b="1" kern="0">
                <a:solidFill>
                  <a:srgbClr val="009900"/>
                </a:solidFill>
                <a:latin typeface="Arial" charset="0"/>
              </a:rPr>
              <a:t>tượng tuyển sinh: </a:t>
            </a:r>
            <a:r>
              <a:rPr lang="vi-VN" sz="2000" b="1" kern="0">
                <a:solidFill>
                  <a:srgbClr val="0000FF"/>
                </a:solidFill>
                <a:latin typeface="Arial" charset="0"/>
              </a:rPr>
              <a:t>Người có bằng tốt nghiệp trình độ trung cấp và bằng tốt nghiệp THPT; người có bằng tốt nghiệp trình độ trung cấp nhưng chưa có bằng tốt nghiệp THPT phải học và thi đạt yêu cầu đủ khối lượng kiến thức văn hóa THPT theo quy định của Luật Giáo dục và các văn bản hướng dẫn thi hành; người có bằng tốt nghiệp trình độ CĐ trở </a:t>
            </a:r>
            <a:r>
              <a:rPr lang="vi-VN" sz="2000" b="1" kern="0" smtClean="0">
                <a:solidFill>
                  <a:srgbClr val="0000FF"/>
                </a:solidFill>
                <a:latin typeface="Arial" charset="0"/>
              </a:rPr>
              <a:t>lên;</a:t>
            </a:r>
            <a:endParaRPr lang="en-US" sz="2000" b="1" kern="0" smtClean="0">
              <a:solidFill>
                <a:srgbClr val="0000FF"/>
              </a:solidFill>
              <a:latin typeface="Arial" charset="0"/>
            </a:endParaRPr>
          </a:p>
        </p:txBody>
      </p:sp>
    </p:spTree>
    <p:extLst>
      <p:ext uri="{BB962C8B-B14F-4D97-AF65-F5344CB8AC3E}">
        <p14:creationId xmlns:p14="http://schemas.microsoft.com/office/powerpoint/2010/main" val="560836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11</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19-5-2020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hướng </a:t>
            </a:r>
            <a:r>
              <a:rPr lang="vi-VN" sz="2400" b="1">
                <a:solidFill>
                  <a:srgbClr val="0000FF"/>
                </a:solidFill>
                <a:latin typeface="Arial" charset="0"/>
              </a:rPr>
              <a:t>dẫn thực hiện dân chủ trong hoạt động của </a:t>
            </a:r>
            <a:r>
              <a:rPr lang="vi-VN" sz="2400" b="1" smtClean="0">
                <a:solidFill>
                  <a:srgbClr val="0000FF"/>
                </a:solidFill>
                <a:latin typeface="Arial" charset="0"/>
              </a:rPr>
              <a:t>cơ </a:t>
            </a:r>
            <a:r>
              <a:rPr lang="vi-VN" sz="2400" b="1">
                <a:solidFill>
                  <a:srgbClr val="0000FF"/>
                </a:solidFill>
                <a:latin typeface="Arial" charset="0"/>
              </a:rPr>
              <a:t>sở </a:t>
            </a:r>
            <a:r>
              <a:rPr lang="en-US" sz="2400" b="1" smtClean="0">
                <a:solidFill>
                  <a:srgbClr val="0000FF"/>
                </a:solidFill>
                <a:latin typeface="Arial" charset="0"/>
              </a:rPr>
              <a:t>giáo dục </a:t>
            </a:r>
            <a:r>
              <a:rPr lang="vi-VN" sz="2400" b="1" u="sng" smtClean="0">
                <a:solidFill>
                  <a:srgbClr val="009900"/>
                </a:solidFill>
                <a:latin typeface="Arial" charset="0"/>
              </a:rPr>
              <a:t>công </a:t>
            </a:r>
            <a:r>
              <a:rPr lang="vi-VN" sz="2400" b="1" u="sng">
                <a:solidFill>
                  <a:srgbClr val="009900"/>
                </a:solidFill>
                <a:latin typeface="Arial" charset="0"/>
              </a:rPr>
              <a:t>lập</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6987057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27746"/>
            <a:ext cx="8686800" cy="5802508"/>
          </a:xfrm>
          <a:prstGeom prst="rect">
            <a:avLst/>
          </a:prstGeom>
        </p:spPr>
      </p:pic>
    </p:spTree>
    <p:extLst>
      <p:ext uri="{BB962C8B-B14F-4D97-AF65-F5344CB8AC3E}">
        <p14:creationId xmlns:p14="http://schemas.microsoft.com/office/powerpoint/2010/main" val="2962564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Những việc hiệu trưởng phải công </a:t>
            </a:r>
            <a:r>
              <a:rPr lang="vi-VN" sz="2600" b="1" smtClean="0">
                <a:solidFill>
                  <a:srgbClr val="FF0000"/>
                </a:solidFill>
                <a:latin typeface="Arial" panose="020B0604020202020204" pitchFamily="34" charset="0"/>
                <a:cs typeface="Arial" panose="020B0604020202020204" pitchFamily="34" charset="0"/>
              </a:rPr>
              <a:t>khai</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(12 việc)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Những </a:t>
            </a:r>
            <a:r>
              <a:rPr lang="vi-VN" sz="1900" b="1" kern="0">
                <a:solidFill>
                  <a:srgbClr val="FF0066"/>
                </a:solidFill>
                <a:latin typeface="Arial" charset="0"/>
              </a:rPr>
              <a:t>việc phải công khai để nhà giáo, </a:t>
            </a:r>
            <a:r>
              <a:rPr lang="en-US" sz="1900" b="1" kern="0" smtClean="0">
                <a:solidFill>
                  <a:srgbClr val="FF0066"/>
                </a:solidFill>
                <a:latin typeface="Arial" charset="0"/>
              </a:rPr>
              <a:t>CBQL </a:t>
            </a:r>
            <a:r>
              <a:rPr lang="vi-VN" sz="1900" b="1" kern="0" smtClean="0">
                <a:solidFill>
                  <a:srgbClr val="FF0066"/>
                </a:solidFill>
                <a:latin typeface="Arial" charset="0"/>
              </a:rPr>
              <a:t>và </a:t>
            </a:r>
            <a:r>
              <a:rPr lang="en-US" sz="1900" b="1" kern="0" smtClean="0">
                <a:solidFill>
                  <a:srgbClr val="FF0066"/>
                </a:solidFill>
                <a:latin typeface="Arial" charset="0"/>
              </a:rPr>
              <a:t>NLĐ </a:t>
            </a:r>
            <a:r>
              <a:rPr lang="vi-VN" sz="1900" b="1" kern="0" smtClean="0">
                <a:solidFill>
                  <a:srgbClr val="FF0066"/>
                </a:solidFill>
                <a:latin typeface="Arial" charset="0"/>
              </a:rPr>
              <a:t>biết:</a:t>
            </a:r>
            <a:endParaRPr lang="en-US" sz="1900" b="1" kern="0" smtClean="0">
              <a:solidFill>
                <a:srgbClr val="FF0066"/>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Chủ </a:t>
            </a:r>
            <a:r>
              <a:rPr lang="vi-VN" sz="1900" b="1" kern="0">
                <a:solidFill>
                  <a:srgbClr val="0000FF"/>
                </a:solidFill>
                <a:latin typeface="Arial" charset="0"/>
              </a:rPr>
              <a:t>trương, chính sách của Đảng và pháp luật của Nhà nước liên quan đến hoạt động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Các </a:t>
            </a:r>
            <a:r>
              <a:rPr lang="vi-VN" sz="1900" b="1" kern="0">
                <a:solidFill>
                  <a:srgbClr val="0000FF"/>
                </a:solidFill>
                <a:latin typeface="Arial" charset="0"/>
              </a:rPr>
              <a:t>nội quy, quy chế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Kế </a:t>
            </a:r>
            <a:r>
              <a:rPr lang="vi-VN" sz="1900" b="1" kern="0">
                <a:solidFill>
                  <a:srgbClr val="0000FF"/>
                </a:solidFill>
                <a:latin typeface="Arial" charset="0"/>
              </a:rPr>
              <a:t>hoạch năm học, học kỳ, tháng, tuần; kế hoạch, đề án, dự án, chiến lược định hướng phát triển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Kinh </a:t>
            </a:r>
            <a:r>
              <a:rPr lang="vi-VN" sz="1900" b="1" kern="0">
                <a:solidFill>
                  <a:srgbClr val="0000FF"/>
                </a:solidFill>
                <a:latin typeface="Arial" charset="0"/>
              </a:rPr>
              <a:t>phí hoạt động hằng năm, bao gồm các nguồn kinh phí do </a:t>
            </a:r>
            <a:r>
              <a:rPr lang="en-US" sz="1900" b="1" kern="0" smtClean="0">
                <a:solidFill>
                  <a:srgbClr val="0000FF"/>
                </a:solidFill>
                <a:latin typeface="Arial" charset="0"/>
              </a:rPr>
              <a:t>NSNN </a:t>
            </a:r>
            <a:r>
              <a:rPr lang="vi-VN" sz="1900" b="1" kern="0" smtClean="0">
                <a:solidFill>
                  <a:srgbClr val="0000FF"/>
                </a:solidFill>
                <a:latin typeface="Arial" charset="0"/>
              </a:rPr>
              <a:t>cấp </a:t>
            </a:r>
            <a:r>
              <a:rPr lang="vi-VN" sz="1900" b="1" kern="0">
                <a:solidFill>
                  <a:srgbClr val="0000FF"/>
                </a:solidFill>
                <a:latin typeface="Arial" charset="0"/>
              </a:rPr>
              <a:t>và các nguồn tài chính khác; quyết toán kinh phí hằng năm; tài sản, trang thiết bị; kết quả kiểm toán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Kế </a:t>
            </a:r>
            <a:r>
              <a:rPr lang="vi-VN" sz="1900" b="1" kern="0">
                <a:solidFill>
                  <a:srgbClr val="0000FF"/>
                </a:solidFill>
                <a:latin typeface="Arial" charset="0"/>
              </a:rPr>
              <a:t>hoạch tuyển dụng, đào tạo, bồi dưỡng; quyết định bổ nhiệm, biệt phái, từ chức, miễn nhiệm, thay đổi chức danh nghề nghiệp, thay đổi vị trí việc làm, đi công tác nước ngoài, giải quyết chế độ, nâng bậc lương, thăng hạng, khen thưởng, kỷ luật, thôi việc, nghỉ hưu đối với nhà giáo, cán bộ quản lý và người lao động; việc đánh giá, xếp loại, hợp đồng làm việc, chấm dứt hợp đồng làm </a:t>
            </a:r>
            <a:r>
              <a:rPr lang="vi-VN" sz="1900" b="1" kern="0" smtClean="0">
                <a:solidFill>
                  <a:srgbClr val="0000FF"/>
                </a:solidFill>
                <a:latin typeface="Arial" charset="0"/>
              </a:rPr>
              <a:t>việc;</a:t>
            </a:r>
            <a:endParaRPr lang="en-US" sz="19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Những </a:t>
            </a:r>
            <a:r>
              <a:rPr lang="vi-VN" sz="2000" b="1" kern="0">
                <a:solidFill>
                  <a:srgbClr val="FF0066"/>
                </a:solidFill>
                <a:latin typeface="Arial" charset="0"/>
              </a:rPr>
              <a:t>việc phải công khai để nhà giáo, </a:t>
            </a:r>
            <a:r>
              <a:rPr lang="en-US" sz="2000" b="1" kern="0" smtClean="0">
                <a:solidFill>
                  <a:srgbClr val="FF0066"/>
                </a:solidFill>
                <a:latin typeface="Arial" charset="0"/>
              </a:rPr>
              <a:t>CBQL </a:t>
            </a:r>
            <a:r>
              <a:rPr lang="vi-VN" sz="2000" b="1" kern="0" smtClean="0">
                <a:solidFill>
                  <a:srgbClr val="FF0066"/>
                </a:solidFill>
                <a:latin typeface="Arial" charset="0"/>
              </a:rPr>
              <a:t>và </a:t>
            </a:r>
            <a:r>
              <a:rPr lang="en-US" sz="2000" b="1" kern="0" smtClean="0">
                <a:solidFill>
                  <a:srgbClr val="FF0066"/>
                </a:solidFill>
                <a:latin typeface="Arial" charset="0"/>
              </a:rPr>
              <a:t>NLĐ </a:t>
            </a:r>
            <a:r>
              <a:rPr lang="vi-VN" sz="2000" b="1" kern="0" smtClean="0">
                <a:solidFill>
                  <a:srgbClr val="FF0066"/>
                </a:solidFill>
                <a:latin typeface="Arial" charset="0"/>
              </a:rPr>
              <a:t>biết:</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Các </a:t>
            </a:r>
            <a:r>
              <a:rPr lang="vi-VN" sz="2000" b="1" kern="0">
                <a:solidFill>
                  <a:srgbClr val="0000FF"/>
                </a:solidFill>
                <a:latin typeface="Arial" charset="0"/>
              </a:rPr>
              <a:t>vụ việc tiêu cực, tham nhũng trong cơ sở giáo dục đã được kết luận; bản kê khai tài sản, thu nhập của người có nghĩa vụ phải kê khai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Kết </a:t>
            </a:r>
            <a:r>
              <a:rPr lang="vi-VN" sz="2000" b="1" kern="0">
                <a:solidFill>
                  <a:srgbClr val="0000FF"/>
                </a:solidFill>
                <a:latin typeface="Arial" charset="0"/>
              </a:rPr>
              <a:t>quả thanh tra, kiểm tra, giải quyết khiếu nại, tố cáo trong cơ sở giáo </a:t>
            </a:r>
            <a:r>
              <a:rPr lang="vi-VN" sz="2000" b="1" kern="0" smtClean="0">
                <a:solidFill>
                  <a:srgbClr val="0000FF"/>
                </a:solidFill>
                <a:latin typeface="Arial" charset="0"/>
              </a:rPr>
              <a:t>dục;</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Kết </a:t>
            </a:r>
            <a:r>
              <a:rPr lang="vi-VN" sz="2000" b="1" kern="0">
                <a:solidFill>
                  <a:srgbClr val="0000FF"/>
                </a:solidFill>
                <a:latin typeface="Arial" charset="0"/>
              </a:rPr>
              <a:t>quả tiếp thu ý kiến của nhà giáo, cán bộ quản lý và người lao động về những vấn đề thuộc thẩm quyền quyết định của hiệu trưởng đưa ra lấy ý kiến nhà giáo, cán bộ quản lý và người lao động quy định tại Điều 11 của Thông tư </a:t>
            </a:r>
            <a:r>
              <a:rPr lang="vi-VN" sz="2000" b="1" kern="0" smtClean="0">
                <a:solidFill>
                  <a:srgbClr val="0000FF"/>
                </a:solidFill>
                <a:latin typeface="Arial" charset="0"/>
              </a:rPr>
              <a:t>này;</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Văn </a:t>
            </a:r>
            <a:r>
              <a:rPr lang="vi-VN" sz="2000" b="1" kern="0">
                <a:solidFill>
                  <a:srgbClr val="0000FF"/>
                </a:solidFill>
                <a:latin typeface="Arial" charset="0"/>
              </a:rPr>
              <a:t>bản chỉ đạo, điều hành của cơ quan quản lý cấp trên liên quan đến công việc của cơ sở giáo </a:t>
            </a:r>
            <a:r>
              <a:rPr lang="vi-VN" sz="2000" b="1" kern="0" smtClean="0">
                <a:solidFill>
                  <a:srgbClr val="0000FF"/>
                </a:solidFill>
                <a:latin typeface="Arial" charset="0"/>
              </a:rPr>
              <a:t>dục.</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Những việc hiệu trưởng phải công </a:t>
            </a:r>
            <a:r>
              <a:rPr lang="vi-VN" sz="2600" b="1" smtClean="0">
                <a:solidFill>
                  <a:srgbClr val="FF0000"/>
                </a:solidFill>
                <a:latin typeface="Arial" panose="020B0604020202020204" pitchFamily="34" charset="0"/>
                <a:cs typeface="Arial" panose="020B0604020202020204" pitchFamily="34" charset="0"/>
              </a:rPr>
              <a:t>khai</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(12 việc)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811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Những </a:t>
            </a:r>
            <a:r>
              <a:rPr lang="vi-VN" sz="2000" b="1" kern="0">
                <a:solidFill>
                  <a:srgbClr val="FF0000"/>
                </a:solidFill>
                <a:latin typeface="Arial" charset="0"/>
              </a:rPr>
              <a:t>việc phải công khai để người học, cơ quan </a:t>
            </a:r>
            <a:r>
              <a:rPr lang="en-US" sz="2000" b="1" kern="0" smtClean="0">
                <a:solidFill>
                  <a:srgbClr val="FF0000"/>
                </a:solidFill>
                <a:latin typeface="Arial" charset="0"/>
              </a:rPr>
              <a:t>QLNN </a:t>
            </a:r>
            <a:r>
              <a:rPr lang="vi-VN" sz="2000" b="1" kern="0" smtClean="0">
                <a:solidFill>
                  <a:srgbClr val="FF0000"/>
                </a:solidFill>
                <a:latin typeface="Arial" charset="0"/>
              </a:rPr>
              <a:t>có </a:t>
            </a:r>
            <a:r>
              <a:rPr lang="vi-VN" sz="2000" b="1" kern="0">
                <a:solidFill>
                  <a:srgbClr val="FF0000"/>
                </a:solidFill>
                <a:latin typeface="Arial" charset="0"/>
              </a:rPr>
              <a:t>thẩm quyền và xã hội tham gia giám sát, đánh giá cơ sở giáo dục theo quy định của pháp </a:t>
            </a:r>
            <a:r>
              <a:rPr lang="vi-VN" sz="2000" b="1" kern="0" smtClean="0">
                <a:solidFill>
                  <a:srgbClr val="FF0000"/>
                </a:solidFill>
                <a:latin typeface="Arial" charset="0"/>
              </a:rPr>
              <a:t>luật:</a:t>
            </a:r>
            <a:endParaRPr lang="en-US" sz="2000" b="1" kern="0" smtClean="0">
              <a:solidFill>
                <a:srgbClr val="FF0000"/>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Những </a:t>
            </a:r>
            <a:r>
              <a:rPr lang="vi-VN" sz="2000" b="1" kern="0">
                <a:solidFill>
                  <a:srgbClr val="0000FF"/>
                </a:solidFill>
                <a:latin typeface="Arial" charset="0"/>
              </a:rPr>
              <a:t>việc được Bộ trưởng Bộ Giáo dục và Đào tạo quy định tại Quy chế thực hiện công khai đối với cơ sở giáo dục và đào tạo thuộc hệ thống giáo dục quốc </a:t>
            </a:r>
            <a:r>
              <a:rPr lang="vi-VN" sz="2000" b="1" kern="0" smtClean="0">
                <a:solidFill>
                  <a:srgbClr val="0000FF"/>
                </a:solidFill>
                <a:latin typeface="Arial" charset="0"/>
              </a:rPr>
              <a:t>dân</a:t>
            </a:r>
            <a:r>
              <a:rPr lang="vi-VN" sz="2000" b="1" kern="0">
                <a:solidFill>
                  <a:srgbClr val="0000FF"/>
                </a:solidFill>
                <a:latin typeface="Arial" charset="0"/>
              </a:rPr>
              <a:t>;</a:t>
            </a:r>
            <a:r>
              <a:rPr lang="en-US" sz="2000" b="1" kern="0">
                <a:solidFill>
                  <a:srgbClr val="0000FF"/>
                </a:solidFill>
                <a:latin typeface="Arial" charset="0"/>
              </a:rPr>
              <a:t> </a:t>
            </a:r>
            <a:r>
              <a:rPr lang="en-US" sz="2000" b="1" kern="0">
                <a:solidFill>
                  <a:srgbClr val="0000FF"/>
                </a:solidFill>
                <a:latin typeface="Arial" charset="0"/>
                <a:sym typeface="Wingdings" panose="05000000000000000000" pitchFamily="2" charset="2"/>
              </a:rPr>
              <a:t> </a:t>
            </a:r>
            <a:r>
              <a:rPr lang="en-US" sz="2000" b="1" kern="0" smtClean="0">
                <a:solidFill>
                  <a:srgbClr val="FF0066"/>
                </a:solidFill>
                <a:latin typeface="Arial" charset="0"/>
              </a:rPr>
              <a:t>36/2017/TT-BGDĐT</a:t>
            </a:r>
            <a:endParaRPr lang="en-US" sz="2000" b="1" ker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Tất </a:t>
            </a:r>
            <a:r>
              <a:rPr lang="vi-VN" sz="2000" b="1" kern="0">
                <a:solidFill>
                  <a:srgbClr val="0000FF"/>
                </a:solidFill>
                <a:latin typeface="Arial" charset="0"/>
              </a:rPr>
              <a:t>cả các quy định của cơ sở giáo dục liên quan đến việc học tập của người học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Kết </a:t>
            </a:r>
            <a:r>
              <a:rPr lang="vi-VN" sz="2000" b="1" kern="0">
                <a:solidFill>
                  <a:srgbClr val="0000FF"/>
                </a:solidFill>
                <a:latin typeface="Arial" charset="0"/>
              </a:rPr>
              <a:t>quả kiểm định chất lượng giáo dục</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Những việc hiệu trưởng phải công </a:t>
            </a:r>
            <a:r>
              <a:rPr lang="vi-VN" sz="2600" b="1" smtClean="0">
                <a:solidFill>
                  <a:srgbClr val="FF0000"/>
                </a:solidFill>
                <a:latin typeface="Arial" panose="020B0604020202020204" pitchFamily="34" charset="0"/>
                <a:cs typeface="Arial" panose="020B0604020202020204" pitchFamily="34" charset="0"/>
              </a:rPr>
              <a:t>khai</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(12 việc)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089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756836"/>
            <a:ext cx="8715375" cy="3958164"/>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12</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22-5-2020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hướng dẫn về chức năng, nhiệm vụ, quyền hạn của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Sở </a:t>
            </a:r>
            <a:r>
              <a:rPr lang="en-US" sz="2400" b="1">
                <a:solidFill>
                  <a:srgbClr val="0000FF"/>
                </a:solidFill>
                <a:latin typeface="Arial" charset="0"/>
              </a:rPr>
              <a:t>GDĐT </a:t>
            </a:r>
            <a:r>
              <a:rPr lang="vi-VN" sz="2400" b="1">
                <a:solidFill>
                  <a:srgbClr val="0000FF"/>
                </a:solidFill>
                <a:latin typeface="Arial" charset="0"/>
              </a:rPr>
              <a:t>thuộc </a:t>
            </a:r>
            <a:r>
              <a:rPr lang="en-US" sz="2400" b="1">
                <a:solidFill>
                  <a:srgbClr val="0000FF"/>
                </a:solidFill>
                <a:latin typeface="Arial" charset="0"/>
              </a:rPr>
              <a:t>UBND </a:t>
            </a:r>
            <a:r>
              <a:rPr lang="vi-VN" sz="2400" b="1">
                <a:solidFill>
                  <a:srgbClr val="0000FF"/>
                </a:solidFill>
                <a:latin typeface="Arial" charset="0"/>
              </a:rPr>
              <a:t>tỉnh, thành phố trực thuộc </a:t>
            </a:r>
            <a:r>
              <a:rPr lang="vi-VN" sz="2400" b="1" smtClean="0">
                <a:solidFill>
                  <a:srgbClr val="0000FF"/>
                </a:solidFill>
                <a:latin typeface="Arial" charset="0"/>
              </a:rPr>
              <a:t>Trung </a:t>
            </a:r>
            <a:r>
              <a:rPr lang="vi-VN" sz="2400" b="1">
                <a:solidFill>
                  <a:srgbClr val="0000FF"/>
                </a:solidFill>
                <a:latin typeface="Arial" charset="0"/>
              </a:rPr>
              <a:t>ương, Phòng </a:t>
            </a:r>
            <a:r>
              <a:rPr lang="en-US" sz="2400" b="1">
                <a:solidFill>
                  <a:srgbClr val="0000FF"/>
                </a:solidFill>
                <a:latin typeface="Arial" charset="0"/>
              </a:rPr>
              <a:t>GDĐT </a:t>
            </a:r>
            <a:r>
              <a:rPr lang="vi-VN" sz="2400" b="1">
                <a:solidFill>
                  <a:srgbClr val="0000FF"/>
                </a:solidFill>
                <a:latin typeface="Arial" charset="0"/>
              </a:rPr>
              <a:t>thuộc </a:t>
            </a:r>
            <a:r>
              <a:rPr lang="en-US" sz="2400" b="1">
                <a:solidFill>
                  <a:srgbClr val="0000FF"/>
                </a:solidFill>
                <a:latin typeface="Arial" charset="0"/>
              </a:rPr>
              <a:t>UBND </a:t>
            </a:r>
            <a:r>
              <a:rPr lang="vi-VN" sz="2400" b="1">
                <a:solidFill>
                  <a:srgbClr val="0000FF"/>
                </a:solidFill>
                <a:latin typeface="Arial" charset="0"/>
              </a:rPr>
              <a:t>huyện, quận, thị xã, thành phố thuộc tỉnh, thành phố thuộc thành phố trực thuộc Trung ương</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07-7-2020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4784497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648200"/>
          </a:xfrm>
          <a:prstGeom prst="rect">
            <a:avLst/>
          </a:prstGeom>
        </p:spPr>
      </p:pic>
    </p:spTree>
    <p:extLst>
      <p:ext uri="{BB962C8B-B14F-4D97-AF65-F5344CB8AC3E}">
        <p14:creationId xmlns:p14="http://schemas.microsoft.com/office/powerpoint/2010/main" val="3492700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Sở </a:t>
            </a:r>
            <a:r>
              <a:rPr lang="en-US" sz="2200" b="1" kern="0" smtClean="0">
                <a:solidFill>
                  <a:srgbClr val="0000FF"/>
                </a:solidFill>
                <a:latin typeface="Arial" charset="0"/>
              </a:rPr>
              <a:t>GDĐT </a:t>
            </a:r>
            <a:r>
              <a:rPr lang="vi-VN" sz="2200" b="1" kern="0" smtClean="0">
                <a:solidFill>
                  <a:srgbClr val="0000FF"/>
                </a:solidFill>
                <a:latin typeface="Arial" charset="0"/>
              </a:rPr>
              <a:t>thực </a:t>
            </a:r>
            <a:r>
              <a:rPr lang="vi-VN" sz="2200" b="1" kern="0">
                <a:solidFill>
                  <a:srgbClr val="0000FF"/>
                </a:solidFill>
                <a:latin typeface="Arial" charset="0"/>
              </a:rPr>
              <a:t>hiện nhiệm vụ, quyền hạn quy định </a:t>
            </a:r>
            <a:r>
              <a:rPr lang="vi-VN" sz="2200" b="1" kern="0" smtClean="0">
                <a:solidFill>
                  <a:srgbClr val="0000FF"/>
                </a:solidFill>
                <a:latin typeface="Arial" charset="0"/>
              </a:rPr>
              <a:t>tại</a:t>
            </a:r>
            <a:r>
              <a:rPr lang="en-US" sz="22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Điều </a:t>
            </a:r>
            <a:r>
              <a:rPr lang="vi-VN" sz="2200" b="1" kern="0">
                <a:solidFill>
                  <a:srgbClr val="0000FF"/>
                </a:solidFill>
                <a:latin typeface="Arial" charset="0"/>
              </a:rPr>
              <a:t>12 Nghị định số 127/2018/NĐ-CP </a:t>
            </a:r>
            <a:r>
              <a:rPr lang="vi-VN" sz="2200" b="1" kern="0" smtClean="0">
                <a:solidFill>
                  <a:srgbClr val="0000FF"/>
                </a:solidFill>
                <a:latin typeface="Arial" charset="0"/>
              </a:rPr>
              <a:t>quy </a:t>
            </a:r>
            <a:r>
              <a:rPr lang="vi-VN" sz="2200" b="1" kern="0">
                <a:solidFill>
                  <a:srgbClr val="0000FF"/>
                </a:solidFill>
                <a:latin typeface="Arial" charset="0"/>
              </a:rPr>
              <a:t>định trách nhiệm quản lý nhà nước về giáo </a:t>
            </a:r>
            <a:r>
              <a:rPr lang="vi-VN" sz="2200" b="1" kern="0" smtClean="0">
                <a:solidFill>
                  <a:srgbClr val="0000FF"/>
                </a:solidFill>
                <a:latin typeface="Arial" charset="0"/>
              </a:rPr>
              <a:t>dục,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Nghị </a:t>
            </a:r>
            <a:r>
              <a:rPr lang="vi-VN" sz="2200" b="1" kern="0">
                <a:solidFill>
                  <a:srgbClr val="0000FF"/>
                </a:solidFill>
                <a:latin typeface="Arial" charset="0"/>
              </a:rPr>
              <a:t>định số 46/2017/NĐ-CP </a:t>
            </a:r>
            <a:r>
              <a:rPr lang="vi-VN" sz="2200" b="1" kern="0" smtClean="0">
                <a:solidFill>
                  <a:srgbClr val="0000FF"/>
                </a:solidFill>
                <a:latin typeface="Arial" charset="0"/>
              </a:rPr>
              <a:t>quy </a:t>
            </a:r>
            <a:r>
              <a:rPr lang="vi-VN" sz="2200" b="1" kern="0">
                <a:solidFill>
                  <a:srgbClr val="0000FF"/>
                </a:solidFill>
                <a:latin typeface="Arial" charset="0"/>
              </a:rPr>
              <a:t>định về điều kiện đầu tư và hoạt động trong lĩnh vực giáo </a:t>
            </a:r>
            <a:r>
              <a:rPr lang="vi-VN" sz="2200" b="1" kern="0" smtClean="0">
                <a:solidFill>
                  <a:srgbClr val="0000FF"/>
                </a:solidFill>
                <a:latin typeface="Arial" charset="0"/>
              </a:rPr>
              <a:t>dục,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Nghị </a:t>
            </a:r>
            <a:r>
              <a:rPr lang="vi-VN" sz="2200" b="1" kern="0">
                <a:solidFill>
                  <a:srgbClr val="0000FF"/>
                </a:solidFill>
                <a:latin typeface="Arial" charset="0"/>
              </a:rPr>
              <a:t>định số 135/2018/NĐ-CP </a:t>
            </a:r>
            <a:r>
              <a:rPr lang="vi-VN" sz="2200" b="1" kern="0" smtClean="0">
                <a:solidFill>
                  <a:srgbClr val="0000FF"/>
                </a:solidFill>
                <a:latin typeface="Arial" charset="0"/>
              </a:rPr>
              <a:t>sửa </a:t>
            </a:r>
            <a:r>
              <a:rPr lang="vi-VN" sz="2200" b="1" kern="0">
                <a:solidFill>
                  <a:srgbClr val="0000FF"/>
                </a:solidFill>
                <a:latin typeface="Arial" charset="0"/>
              </a:rPr>
              <a:t>đổi, bổ sung một số điều của Nghị định số </a:t>
            </a:r>
            <a:r>
              <a:rPr lang="vi-VN" sz="2200" b="1" kern="0" smtClean="0">
                <a:solidFill>
                  <a:srgbClr val="0000FF"/>
                </a:solidFill>
                <a:latin typeface="Arial" charset="0"/>
              </a:rPr>
              <a:t>46/2017/NĐ-CP</a:t>
            </a:r>
            <a:r>
              <a:rPr lang="en-US" sz="22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Nghị </a:t>
            </a:r>
            <a:r>
              <a:rPr lang="vi-VN" sz="2200" b="1" kern="0">
                <a:solidFill>
                  <a:srgbClr val="0000FF"/>
                </a:solidFill>
                <a:latin typeface="Arial" charset="0"/>
              </a:rPr>
              <a:t>định số 86/2018/NĐ-CP </a:t>
            </a:r>
            <a:r>
              <a:rPr lang="vi-VN" sz="2200" b="1" kern="0" smtClean="0">
                <a:solidFill>
                  <a:srgbClr val="0000FF"/>
                </a:solidFill>
                <a:latin typeface="Arial" charset="0"/>
              </a:rPr>
              <a:t>quy </a:t>
            </a:r>
            <a:r>
              <a:rPr lang="vi-VN" sz="2200" b="1" kern="0">
                <a:solidFill>
                  <a:srgbClr val="0000FF"/>
                </a:solidFill>
                <a:latin typeface="Arial" charset="0"/>
              </a:rPr>
              <a:t>định về hợp tác, đầu tư của nước ngoài trong lĩnh vực giáo </a:t>
            </a:r>
            <a:r>
              <a:rPr lang="vi-VN" sz="2200" b="1" kern="0" smtClean="0">
                <a:solidFill>
                  <a:srgbClr val="0000FF"/>
                </a:solidFill>
                <a:latin typeface="Arial" charset="0"/>
              </a:rPr>
              <a:t>dục,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en-US" sz="2200" b="1" kern="0" smtClean="0">
                <a:solidFill>
                  <a:srgbClr val="0000FF"/>
                </a:solidFill>
                <a:latin typeface="Arial" charset="0"/>
              </a:rPr>
              <a:t>C</a:t>
            </a:r>
            <a:r>
              <a:rPr lang="vi-VN" sz="2200" b="1" kern="0" smtClean="0">
                <a:solidFill>
                  <a:srgbClr val="0000FF"/>
                </a:solidFill>
                <a:latin typeface="Arial" charset="0"/>
              </a:rPr>
              <a:t>ác </a:t>
            </a:r>
            <a:r>
              <a:rPr lang="vi-VN" sz="2200" b="1" kern="0">
                <a:solidFill>
                  <a:srgbClr val="0000FF"/>
                </a:solidFill>
                <a:latin typeface="Arial" charset="0"/>
              </a:rPr>
              <a:t>quy định của pháp luật có liên </a:t>
            </a:r>
            <a:r>
              <a:rPr lang="vi-VN" sz="2200" b="1" kern="0" smtClean="0">
                <a:solidFill>
                  <a:srgbClr val="0000FF"/>
                </a:solidFill>
                <a:latin typeface="Arial" charset="0"/>
              </a:rPr>
              <a:t>quan</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và </a:t>
            </a:r>
            <a:r>
              <a:rPr lang="vi-VN" sz="2200" b="1" kern="0">
                <a:solidFill>
                  <a:srgbClr val="0000FF"/>
                </a:solidFill>
                <a:latin typeface="Arial" charset="0"/>
              </a:rPr>
              <a:t>thực hiện các nhiệm vụ, quyền hạn </a:t>
            </a:r>
            <a:r>
              <a:rPr lang="vi-VN" sz="2200" b="1" kern="0" smtClean="0">
                <a:solidFill>
                  <a:srgbClr val="0000FF"/>
                </a:solidFill>
                <a:latin typeface="Arial" charset="0"/>
              </a:rPr>
              <a:t>sau:</a:t>
            </a:r>
            <a:endParaRPr lang="en-US" sz="22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NGHỊ ĐỊNH</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defRPr/>
            </a:pPr>
            <a:r>
              <a:rPr lang="en-US" sz="2300" b="1" kern="0" smtClean="0">
                <a:solidFill>
                  <a:srgbClr val="FF0066"/>
                </a:solidFill>
                <a:latin typeface="Arial" charset="0"/>
              </a:rPr>
              <a:t>Nghị </a:t>
            </a:r>
            <a:r>
              <a:rPr lang="en-US" sz="2300" b="1" kern="0">
                <a:solidFill>
                  <a:srgbClr val="FF0066"/>
                </a:solidFill>
                <a:latin typeface="Arial" charset="0"/>
              </a:rPr>
              <a:t>định số 7</a:t>
            </a:r>
            <a:r>
              <a:rPr lang="vi-VN" sz="2300" b="1" kern="0">
                <a:solidFill>
                  <a:srgbClr val="FF0066"/>
                </a:solidFill>
                <a:latin typeface="Arial" charset="0"/>
              </a:rPr>
              <a:t>1/2013/NĐ-CP</a:t>
            </a:r>
            <a:r>
              <a:rPr lang="en-US" sz="2300" b="1" kern="0">
                <a:solidFill>
                  <a:srgbClr val="FF0066"/>
                </a:solidFill>
                <a:latin typeface="Arial" charset="0"/>
              </a:rPr>
              <a:t> </a:t>
            </a:r>
            <a:r>
              <a:rPr lang="vi-VN" sz="2300" b="1" kern="0">
                <a:solidFill>
                  <a:srgbClr val="0000FF"/>
                </a:solidFill>
                <a:latin typeface="Arial" charset="0"/>
              </a:rPr>
              <a:t>ngày </a:t>
            </a:r>
            <a:r>
              <a:rPr lang="en-US" sz="2300" b="1" kern="0">
                <a:solidFill>
                  <a:srgbClr val="0000FF"/>
                </a:solidFill>
                <a:latin typeface="Arial" charset="0"/>
              </a:rPr>
              <a:t>30-6-</a:t>
            </a:r>
            <a:r>
              <a:rPr lang="vi-VN" sz="2300" b="1" kern="0">
                <a:solidFill>
                  <a:srgbClr val="0000FF"/>
                </a:solidFill>
                <a:latin typeface="Arial" charset="0"/>
              </a:rPr>
              <a:t>20</a:t>
            </a:r>
            <a:r>
              <a:rPr lang="en-US" sz="2300" b="1" kern="0">
                <a:solidFill>
                  <a:srgbClr val="0000FF"/>
                </a:solidFill>
                <a:latin typeface="Arial" charset="0"/>
              </a:rPr>
              <a:t>20 </a:t>
            </a:r>
            <a:r>
              <a:rPr lang="vi-VN" sz="2300" b="1" kern="0">
                <a:solidFill>
                  <a:srgbClr val="0000FF"/>
                </a:solidFill>
                <a:latin typeface="Arial" charset="0"/>
              </a:rPr>
              <a:t>quy định lộ trình thực hiện nâng trình độ chuẩn được đào tạo của giáo viên mầm non, tiểu học, trung học cơ </a:t>
            </a:r>
            <a:r>
              <a:rPr lang="vi-VN" sz="2300" b="1" kern="0" smtClean="0">
                <a:solidFill>
                  <a:srgbClr val="0000FF"/>
                </a:solidFill>
                <a:latin typeface="Arial" charset="0"/>
              </a:rPr>
              <a:t>sở</a:t>
            </a:r>
            <a:endParaRPr lang="en-US" sz="2300" b="1" kern="0">
              <a:solidFill>
                <a:srgbClr val="0000FF"/>
              </a:solidFill>
              <a:latin typeface="Arial" charset="0"/>
            </a:endParaRPr>
          </a:p>
          <a:p>
            <a:pPr indent="-457200" algn="just" eaLnBrk="1" hangingPunct="1">
              <a:lnSpc>
                <a:spcPct val="114000"/>
              </a:lnSpc>
              <a:spcBef>
                <a:spcPts val="1200"/>
              </a:spcBef>
              <a:spcAft>
                <a:spcPts val="0"/>
              </a:spcAft>
              <a:buClr>
                <a:srgbClr val="FF0000"/>
              </a:buClr>
              <a:defRPr/>
            </a:pPr>
            <a:r>
              <a:rPr lang="en-US" sz="2300" b="1" kern="0" smtClean="0">
                <a:solidFill>
                  <a:srgbClr val="FF0066"/>
                </a:solidFill>
                <a:latin typeface="Arial" charset="0"/>
              </a:rPr>
              <a:t>Nghị định số 84/2020/NĐ-CP </a:t>
            </a:r>
            <a:r>
              <a:rPr lang="en-US" sz="2300" b="1" kern="0" smtClean="0">
                <a:solidFill>
                  <a:srgbClr val="0000FF"/>
                </a:solidFill>
                <a:latin typeface="Arial" charset="0"/>
              </a:rPr>
              <a:t>ngày </a:t>
            </a:r>
            <a:r>
              <a:rPr lang="en-US" sz="2300" b="1" kern="0">
                <a:solidFill>
                  <a:srgbClr val="0000FF"/>
                </a:solidFill>
                <a:latin typeface="Arial" charset="0"/>
              </a:rPr>
              <a:t>17-7-2020 </a:t>
            </a:r>
            <a:r>
              <a:rPr lang="vi-VN" sz="2300" b="1" kern="0">
                <a:solidFill>
                  <a:srgbClr val="0000FF"/>
                </a:solidFill>
                <a:latin typeface="Arial" charset="0"/>
              </a:rPr>
              <a:t>quy định chi tiết một số điều của luật giáo dục</a:t>
            </a:r>
            <a:endParaRPr lang="en-US" sz="2300" b="1" kern="0">
              <a:solidFill>
                <a:srgbClr val="0000FF"/>
              </a:solidFill>
              <a:latin typeface="Arial" charset="0"/>
            </a:endParaRPr>
          </a:p>
          <a:p>
            <a:pPr indent="-457200" algn="just" eaLnBrk="1" hangingPunct="1">
              <a:lnSpc>
                <a:spcPct val="114000"/>
              </a:lnSpc>
              <a:spcBef>
                <a:spcPts val="1200"/>
              </a:spcBef>
              <a:spcAft>
                <a:spcPts val="0"/>
              </a:spcAft>
              <a:buClr>
                <a:srgbClr val="FF0000"/>
              </a:buClr>
              <a:defRPr/>
            </a:pPr>
            <a:r>
              <a:rPr lang="en-US" sz="2300" b="1" kern="0">
                <a:solidFill>
                  <a:srgbClr val="FF0066"/>
                </a:solidFill>
                <a:latin typeface="Arial" charset="0"/>
              </a:rPr>
              <a:t>Nghị định số 105/2020/NĐ-CP </a:t>
            </a:r>
            <a:r>
              <a:rPr lang="en-US" sz="2300" b="1" kern="0">
                <a:solidFill>
                  <a:srgbClr val="0000FF"/>
                </a:solidFill>
                <a:latin typeface="Arial" charset="0"/>
              </a:rPr>
              <a:t>ngày 08-9-2020 </a:t>
            </a:r>
            <a:r>
              <a:rPr lang="vi-VN" sz="2300" b="1" kern="0">
                <a:solidFill>
                  <a:srgbClr val="0000FF"/>
                </a:solidFill>
                <a:latin typeface="Arial" charset="0"/>
              </a:rPr>
              <a:t>quy định chính sách phát triển giáo dục mầm non</a:t>
            </a:r>
            <a:endParaRPr lang="en-US" sz="2300" b="1" kern="0">
              <a:solidFill>
                <a:srgbClr val="0000FF"/>
              </a:solidFill>
              <a:latin typeface="Arial" charset="0"/>
            </a:endParaRPr>
          </a:p>
          <a:p>
            <a:pPr indent="-457200" algn="just" eaLnBrk="1" hangingPunct="1">
              <a:lnSpc>
                <a:spcPct val="114000"/>
              </a:lnSpc>
              <a:spcBef>
                <a:spcPts val="1200"/>
              </a:spcBef>
              <a:spcAft>
                <a:spcPts val="0"/>
              </a:spcAft>
              <a:buClr>
                <a:srgbClr val="FF0000"/>
              </a:buClr>
              <a:defRPr/>
            </a:pPr>
            <a:r>
              <a:rPr lang="en-US" sz="2300" b="1" kern="0">
                <a:solidFill>
                  <a:srgbClr val="FF0066"/>
                </a:solidFill>
                <a:latin typeface="Arial" charset="0"/>
              </a:rPr>
              <a:t>Nghị định số 110/2020/NĐ-CP </a:t>
            </a:r>
            <a:r>
              <a:rPr lang="en-US" sz="2300" b="1" kern="0">
                <a:solidFill>
                  <a:srgbClr val="0000FF"/>
                </a:solidFill>
                <a:latin typeface="Arial" charset="0"/>
              </a:rPr>
              <a:t>ngày 15-9-2020 quy định chế độ khen thưởng đối với học sinh, sinh viên, học viên đoạt giải trong các kỳ thi quốc gia, quốc tế</a:t>
            </a:r>
          </a:p>
        </p:txBody>
      </p:sp>
    </p:spTree>
    <p:extLst>
      <p:ext uri="{BB962C8B-B14F-4D97-AF65-F5344CB8AC3E}">
        <p14:creationId xmlns:p14="http://schemas.microsoft.com/office/powerpoint/2010/main" val="365335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FF0066"/>
                </a:solidFill>
                <a:latin typeface="Arial" charset="0"/>
              </a:rPr>
              <a:t>Chủ </a:t>
            </a:r>
            <a:r>
              <a:rPr lang="vi-VN" sz="1900" b="1" kern="0">
                <a:solidFill>
                  <a:srgbClr val="FF0066"/>
                </a:solidFill>
                <a:latin typeface="Arial" charset="0"/>
              </a:rPr>
              <a:t>trì, phối hợp </a:t>
            </a:r>
            <a:r>
              <a:rPr lang="vi-VN" sz="1900" b="1" kern="0">
                <a:solidFill>
                  <a:srgbClr val="0000FF"/>
                </a:solidFill>
                <a:latin typeface="Arial" charset="0"/>
              </a:rPr>
              <a:t>với các cơ quan </a:t>
            </a:r>
            <a:r>
              <a:rPr lang="vi-VN" sz="1900" b="1" kern="0" smtClean="0">
                <a:solidFill>
                  <a:srgbClr val="0000FF"/>
                </a:solidFill>
                <a:latin typeface="Arial" charset="0"/>
              </a:rPr>
              <a:t>liên </a:t>
            </a:r>
            <a:r>
              <a:rPr lang="vi-VN" sz="1900" b="1" kern="0">
                <a:solidFill>
                  <a:srgbClr val="0000FF"/>
                </a:solidFill>
                <a:latin typeface="Arial" charset="0"/>
              </a:rPr>
              <a:t>quan trình </a:t>
            </a:r>
            <a:r>
              <a:rPr lang="en-US" sz="1900" b="1" kern="0" smtClean="0">
                <a:solidFill>
                  <a:srgbClr val="0000FF"/>
                </a:solidFill>
                <a:latin typeface="Arial" charset="0"/>
              </a:rPr>
              <a:t>UBND </a:t>
            </a:r>
            <a:r>
              <a:rPr lang="vi-VN" sz="1900" b="1" kern="0" smtClean="0">
                <a:solidFill>
                  <a:srgbClr val="0000FF"/>
                </a:solidFill>
                <a:latin typeface="Arial" charset="0"/>
              </a:rPr>
              <a:t>cấp tỉnh:</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Ban </a:t>
            </a:r>
            <a:r>
              <a:rPr lang="vi-VN" sz="1900" b="1" kern="0">
                <a:solidFill>
                  <a:srgbClr val="0000FF"/>
                </a:solidFill>
                <a:latin typeface="Arial" charset="0"/>
              </a:rPr>
              <a:t>hành văn bản hướng dẫn, tổ chức thực hiện các văn bản pháp luật về giáo dục; phương án tích hợp nội dung về mạng lưới các cơ sở </a:t>
            </a:r>
            <a:r>
              <a:rPr lang="en-US" sz="1900" b="1" kern="0" smtClean="0">
                <a:solidFill>
                  <a:srgbClr val="0000FF"/>
                </a:solidFill>
                <a:latin typeface="Arial" charset="0"/>
              </a:rPr>
              <a:t>GDĐT </a:t>
            </a:r>
            <a:r>
              <a:rPr lang="vi-VN" sz="1900" b="1" kern="0" smtClean="0">
                <a:solidFill>
                  <a:srgbClr val="0000FF"/>
                </a:solidFill>
                <a:latin typeface="Arial" charset="0"/>
              </a:rPr>
              <a:t>vào </a:t>
            </a:r>
            <a:r>
              <a:rPr lang="vi-VN" sz="1900" b="1" kern="0">
                <a:solidFill>
                  <a:srgbClr val="0000FF"/>
                </a:solidFill>
                <a:latin typeface="Arial" charset="0"/>
              </a:rPr>
              <a:t>quy hoạch tỉnh theo Luật Quy hoạch và các quy định có liên quan; kế hoạch phát triển </a:t>
            </a:r>
            <a:r>
              <a:rPr lang="en-US" sz="1900" b="1" kern="0" smtClean="0">
                <a:solidFill>
                  <a:srgbClr val="0000FF"/>
                </a:solidFill>
                <a:latin typeface="Arial" charset="0"/>
              </a:rPr>
              <a:t>GD </a:t>
            </a:r>
            <a:r>
              <a:rPr lang="vi-VN" sz="1900" b="1" kern="0" smtClean="0">
                <a:solidFill>
                  <a:srgbClr val="0000FF"/>
                </a:solidFill>
                <a:latin typeface="Arial" charset="0"/>
              </a:rPr>
              <a:t>trên </a:t>
            </a:r>
            <a:r>
              <a:rPr lang="vi-VN" sz="1900" b="1" kern="0">
                <a:solidFill>
                  <a:srgbClr val="0000FF"/>
                </a:solidFill>
                <a:latin typeface="Arial" charset="0"/>
              </a:rPr>
              <a:t>địa bàn; kế hoạch, chương trình, dự án phát triển giáo dục </a:t>
            </a:r>
            <a:r>
              <a:rPr lang="en-US" sz="1900" b="1" kern="0" smtClean="0">
                <a:solidFill>
                  <a:srgbClr val="0000FF"/>
                </a:solidFill>
                <a:latin typeface="Arial" charset="0"/>
              </a:rPr>
              <a:t>THPT </a:t>
            </a:r>
            <a:r>
              <a:rPr lang="vi-VN" sz="1900" b="1" kern="0" smtClean="0">
                <a:solidFill>
                  <a:srgbClr val="0000FF"/>
                </a:solidFill>
                <a:latin typeface="Arial" charset="0"/>
              </a:rPr>
              <a:t>trên </a:t>
            </a:r>
            <a:r>
              <a:rPr lang="vi-VN" sz="1900" b="1" kern="0">
                <a:solidFill>
                  <a:srgbClr val="0000FF"/>
                </a:solidFill>
                <a:latin typeface="Arial" charset="0"/>
              </a:rPr>
              <a:t>địa bàn; kế hoạch triển khai Đề án đổi mới chương trình, </a:t>
            </a:r>
            <a:r>
              <a:rPr lang="en-US" sz="1900" b="1" kern="0" smtClean="0">
                <a:solidFill>
                  <a:srgbClr val="0000FF"/>
                </a:solidFill>
                <a:latin typeface="Arial" charset="0"/>
              </a:rPr>
              <a:t>SGK GDPT </a:t>
            </a:r>
            <a:r>
              <a:rPr lang="vi-VN" sz="1900" b="1" kern="0" smtClean="0">
                <a:solidFill>
                  <a:srgbClr val="0000FF"/>
                </a:solidFill>
                <a:latin typeface="Arial" charset="0"/>
              </a:rPr>
              <a:t>được </a:t>
            </a:r>
            <a:r>
              <a:rPr lang="vi-VN" sz="1900" b="1" kern="0">
                <a:solidFill>
                  <a:srgbClr val="0000FF"/>
                </a:solidFill>
                <a:latin typeface="Arial" charset="0"/>
              </a:rPr>
              <a:t>phân công trên phạm vi địa bàn tỉnh; các văn bản pháp luật về </a:t>
            </a:r>
            <a:r>
              <a:rPr lang="en-US" sz="1900" b="1" kern="0" smtClean="0">
                <a:solidFill>
                  <a:srgbClr val="0000FF"/>
                </a:solidFill>
                <a:latin typeface="Arial" charset="0"/>
              </a:rPr>
              <a:t>GD </a:t>
            </a:r>
            <a:r>
              <a:rPr lang="vi-VN" sz="1900" b="1" kern="0" smtClean="0">
                <a:solidFill>
                  <a:srgbClr val="0000FF"/>
                </a:solidFill>
                <a:latin typeface="Arial" charset="0"/>
              </a:rPr>
              <a:t>theo </a:t>
            </a:r>
            <a:r>
              <a:rPr lang="vi-VN" sz="1900" b="1" kern="0">
                <a:solidFill>
                  <a:srgbClr val="0000FF"/>
                </a:solidFill>
                <a:latin typeface="Arial" charset="0"/>
              </a:rPr>
              <a:t>thẩm </a:t>
            </a:r>
            <a:r>
              <a:rPr lang="vi-VN" sz="1900" b="1" kern="0" smtClean="0">
                <a:solidFill>
                  <a:srgbClr val="0000FF"/>
                </a:solidFill>
                <a:latin typeface="Arial" charset="0"/>
              </a:rPr>
              <a:t>quyền;</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Văn </a:t>
            </a:r>
            <a:r>
              <a:rPr lang="vi-VN" sz="1900" b="1" kern="0">
                <a:solidFill>
                  <a:srgbClr val="0000FF"/>
                </a:solidFill>
                <a:latin typeface="Arial" charset="0"/>
              </a:rPr>
              <a:t>bản chấp thuận về việc thành lập, cho phép thành lập; sáp nhập, chia, tách, giải thể cơ sở giáo dục đại học, phân hiệu của cơ sở </a:t>
            </a:r>
            <a:r>
              <a:rPr lang="en-US" sz="1900" b="1" kern="0" smtClean="0">
                <a:solidFill>
                  <a:srgbClr val="0000FF"/>
                </a:solidFill>
                <a:latin typeface="Arial" charset="0"/>
              </a:rPr>
              <a:t>GDĐH</a:t>
            </a:r>
            <a:r>
              <a:rPr lang="vi-VN" sz="1900" b="1" kern="0" smtClean="0">
                <a:solidFill>
                  <a:srgbClr val="0000FF"/>
                </a:solidFill>
                <a:latin typeface="Arial" charset="0"/>
              </a:rPr>
              <a:t>; </a:t>
            </a:r>
            <a:r>
              <a:rPr lang="vi-VN" sz="1900" b="1" kern="0">
                <a:solidFill>
                  <a:srgbClr val="0000FF"/>
                </a:solidFill>
                <a:latin typeface="Arial" charset="0"/>
              </a:rPr>
              <a:t>trường </a:t>
            </a:r>
            <a:r>
              <a:rPr lang="en-US" sz="1900" b="1" kern="0" smtClean="0">
                <a:solidFill>
                  <a:srgbClr val="0000FF"/>
                </a:solidFill>
                <a:latin typeface="Arial" charset="0"/>
              </a:rPr>
              <a:t>CĐSP</a:t>
            </a:r>
            <a:r>
              <a:rPr lang="vi-VN" sz="1900" b="1" kern="0" smtClean="0">
                <a:solidFill>
                  <a:srgbClr val="0000FF"/>
                </a:solidFill>
                <a:latin typeface="Arial" charset="0"/>
              </a:rPr>
              <a:t>, </a:t>
            </a:r>
            <a:r>
              <a:rPr lang="vi-VN" sz="1900" b="1" kern="0">
                <a:solidFill>
                  <a:srgbClr val="0000FF"/>
                </a:solidFill>
                <a:latin typeface="Arial" charset="0"/>
              </a:rPr>
              <a:t>phân hiệu của trường </a:t>
            </a:r>
            <a:r>
              <a:rPr lang="en-US" sz="1900" b="1" kern="0" smtClean="0">
                <a:solidFill>
                  <a:srgbClr val="0000FF"/>
                </a:solidFill>
                <a:latin typeface="Arial" charset="0"/>
              </a:rPr>
              <a:t>CĐSP </a:t>
            </a:r>
            <a:r>
              <a:rPr lang="vi-VN" sz="1900" b="1" kern="0" smtClean="0">
                <a:solidFill>
                  <a:srgbClr val="0000FF"/>
                </a:solidFill>
                <a:latin typeface="Arial" charset="0"/>
              </a:rPr>
              <a:t>trên </a:t>
            </a:r>
            <a:r>
              <a:rPr lang="vi-VN" sz="1900" b="1" kern="0">
                <a:solidFill>
                  <a:srgbClr val="0000FF"/>
                </a:solidFill>
                <a:latin typeface="Arial" charset="0"/>
              </a:rPr>
              <a:t>địa </a:t>
            </a:r>
            <a:r>
              <a:rPr lang="vi-VN" sz="1900" b="1" kern="0" smtClean="0">
                <a:solidFill>
                  <a:srgbClr val="0000FF"/>
                </a:solidFill>
                <a:latin typeface="Arial" charset="0"/>
              </a:rPr>
              <a:t>bàn;</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Phê </a:t>
            </a:r>
            <a:r>
              <a:rPr lang="vi-VN" sz="1900" b="1" kern="0">
                <a:solidFill>
                  <a:srgbClr val="0000FF"/>
                </a:solidFill>
                <a:latin typeface="Arial" charset="0"/>
              </a:rPr>
              <a:t>duyệt Đề án sắp xếp, tổ chức lại các cơ sở giáo dục công lập thuộc phạm vi quản lý phù hợp với thực tiễn của 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Phê </a:t>
            </a:r>
            <a:r>
              <a:rPr lang="vi-VN" sz="1900" b="1" kern="0">
                <a:solidFill>
                  <a:srgbClr val="0000FF"/>
                </a:solidFill>
                <a:latin typeface="Arial" charset="0"/>
              </a:rPr>
              <a:t>duyệt Phương án thành lập, tổ chức lại, giải thể các phòng chuyên môn, nghiệp vụ thuộc Sở </a:t>
            </a:r>
            <a:r>
              <a:rPr lang="en-US" sz="1900" b="1" kern="0" smtClean="0">
                <a:solidFill>
                  <a:srgbClr val="0000FF"/>
                </a:solidFill>
                <a:latin typeface="Arial" charset="0"/>
              </a:rPr>
              <a:t>GDĐT </a:t>
            </a:r>
            <a:r>
              <a:rPr lang="vi-VN" sz="1900" b="1" kern="0" smtClean="0">
                <a:solidFill>
                  <a:srgbClr val="0000FF"/>
                </a:solidFill>
                <a:latin typeface="Arial" charset="0"/>
              </a:rPr>
              <a:t>theo </a:t>
            </a:r>
            <a:r>
              <a:rPr lang="vi-VN" sz="1900" b="1" kern="0">
                <a:solidFill>
                  <a:srgbClr val="0000FF"/>
                </a:solidFill>
                <a:latin typeface="Arial" charset="0"/>
              </a:rPr>
              <a:t>quy định</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293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Phối </a:t>
            </a:r>
            <a:r>
              <a:rPr lang="vi-VN" sz="2000" b="1" kern="0">
                <a:solidFill>
                  <a:srgbClr val="0000FF"/>
                </a:solidFill>
                <a:latin typeface="Arial" charset="0"/>
              </a:rPr>
              <a:t>hợp Sở Nội vụ tổng hợp </a:t>
            </a:r>
            <a:r>
              <a:rPr lang="en-US" sz="2000" b="1" kern="0" smtClean="0">
                <a:solidFill>
                  <a:srgbClr val="0000FF"/>
                </a:solidFill>
                <a:latin typeface="Arial" charset="0"/>
              </a:rPr>
              <a:t>SL </a:t>
            </a:r>
            <a:r>
              <a:rPr lang="vi-VN" sz="2000" b="1" kern="0" smtClean="0">
                <a:solidFill>
                  <a:srgbClr val="0000FF"/>
                </a:solidFill>
                <a:latin typeface="Arial" charset="0"/>
              </a:rPr>
              <a:t>người </a:t>
            </a:r>
            <a:r>
              <a:rPr lang="vi-VN" sz="2000" b="1" kern="0">
                <a:solidFill>
                  <a:srgbClr val="0000FF"/>
                </a:solidFill>
                <a:latin typeface="Arial" charset="0"/>
              </a:rPr>
              <a:t>làm việc hàng năm của các </a:t>
            </a:r>
            <a:r>
              <a:rPr lang="en-US" sz="2000" b="1" kern="0" smtClean="0">
                <a:solidFill>
                  <a:srgbClr val="0000FF"/>
                </a:solidFill>
                <a:latin typeface="Arial" charset="0"/>
              </a:rPr>
              <a:t>CSGD </a:t>
            </a:r>
            <a:r>
              <a:rPr lang="vi-VN" sz="2000" b="1" kern="0" smtClean="0">
                <a:solidFill>
                  <a:srgbClr val="0000FF"/>
                </a:solidFill>
                <a:latin typeface="Arial" charset="0"/>
              </a:rPr>
              <a:t>công </a:t>
            </a:r>
            <a:r>
              <a:rPr lang="vi-VN" sz="2000" b="1" kern="0">
                <a:solidFill>
                  <a:srgbClr val="0000FF"/>
                </a:solidFill>
                <a:latin typeface="Arial" charset="0"/>
              </a:rPr>
              <a:t>lập trong kế hoạch </a:t>
            </a:r>
            <a:r>
              <a:rPr lang="en-US" sz="2000" b="1" kern="0" smtClean="0">
                <a:solidFill>
                  <a:srgbClr val="0000FF"/>
                </a:solidFill>
                <a:latin typeface="Arial" charset="0"/>
              </a:rPr>
              <a:t>SL </a:t>
            </a:r>
            <a:r>
              <a:rPr lang="vi-VN" sz="2000" b="1" kern="0" smtClean="0">
                <a:solidFill>
                  <a:srgbClr val="0000FF"/>
                </a:solidFill>
                <a:latin typeface="Arial" charset="0"/>
              </a:rPr>
              <a:t>người </a:t>
            </a:r>
            <a:r>
              <a:rPr lang="vi-VN" sz="2000" b="1" kern="0">
                <a:solidFill>
                  <a:srgbClr val="0000FF"/>
                </a:solidFill>
                <a:latin typeface="Arial" charset="0"/>
              </a:rPr>
              <a:t>làm việc trong các đơn vị sự nghiệp </a:t>
            </a:r>
            <a:r>
              <a:rPr lang="vi-VN" sz="2000" b="1" kern="0" smtClean="0">
                <a:solidFill>
                  <a:srgbClr val="0000FF"/>
                </a:solidFill>
                <a:latin typeface="Arial" charset="0"/>
              </a:rPr>
              <a:t>công </a:t>
            </a:r>
            <a:r>
              <a:rPr lang="vi-VN" sz="2000" b="1" kern="0">
                <a:solidFill>
                  <a:srgbClr val="0000FF"/>
                </a:solidFill>
                <a:latin typeface="Arial" charset="0"/>
              </a:rPr>
              <a:t>lập của tỉnh trình cơ quan có thẩm quyền phê </a:t>
            </a:r>
            <a:r>
              <a:rPr lang="vi-VN" sz="2000" b="1" kern="0" smtClean="0">
                <a:solidFill>
                  <a:srgbClr val="0000FF"/>
                </a:solidFill>
                <a:latin typeface="Arial" charset="0"/>
              </a:rPr>
              <a:t>duyệt.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Chủ </a:t>
            </a:r>
            <a:r>
              <a:rPr lang="vi-VN" sz="2000" b="1" kern="0">
                <a:solidFill>
                  <a:srgbClr val="0000FF"/>
                </a:solidFill>
                <a:latin typeface="Arial" charset="0"/>
              </a:rPr>
              <a:t>trì, phối hợp với các đơn vị có liên quan tổ chức tuyển dụng hoặc phân cấp việc tuyển dụng, sử dụng, đào tạo, bồi dưỡng nhà giáo, </a:t>
            </a:r>
            <a:r>
              <a:rPr lang="en-US" sz="2000" b="1" kern="0" smtClean="0">
                <a:solidFill>
                  <a:srgbClr val="0000FF"/>
                </a:solidFill>
                <a:latin typeface="Arial" charset="0"/>
              </a:rPr>
              <a:t>CBQL </a:t>
            </a:r>
            <a:r>
              <a:rPr lang="vi-VN" sz="2000" b="1" kern="0" smtClean="0">
                <a:solidFill>
                  <a:srgbClr val="0000FF"/>
                </a:solidFill>
                <a:latin typeface="Arial" charset="0"/>
              </a:rPr>
              <a:t>giáo </a:t>
            </a:r>
            <a:r>
              <a:rPr lang="vi-VN" sz="2000" b="1" kern="0">
                <a:solidFill>
                  <a:srgbClr val="0000FF"/>
                </a:solidFill>
                <a:latin typeface="Arial" charset="0"/>
              </a:rPr>
              <a:t>dục, nhân viên trong các </a:t>
            </a:r>
            <a:r>
              <a:rPr lang="en-US" sz="2000" b="1" kern="0" smtClean="0">
                <a:solidFill>
                  <a:srgbClr val="0000FF"/>
                </a:solidFill>
                <a:latin typeface="Arial" charset="0"/>
              </a:rPr>
              <a:t>CSGD </a:t>
            </a:r>
            <a:r>
              <a:rPr lang="vi-VN" sz="2000" b="1" kern="0" smtClean="0">
                <a:solidFill>
                  <a:srgbClr val="0000FF"/>
                </a:solidFill>
                <a:latin typeface="Arial" charset="0"/>
              </a:rPr>
              <a:t>công </a:t>
            </a:r>
            <a:r>
              <a:rPr lang="vi-VN" sz="2000" b="1" kern="0">
                <a:solidFill>
                  <a:srgbClr val="0000FF"/>
                </a:solidFill>
                <a:latin typeface="Arial" charset="0"/>
              </a:rPr>
              <a:t>lập trực thuộc </a:t>
            </a:r>
            <a:r>
              <a:rPr lang="vi-VN" sz="2000" b="1" kern="0" smtClean="0">
                <a:solidFill>
                  <a:srgbClr val="0000FF"/>
                </a:solidFill>
                <a:latin typeface="Arial" charset="0"/>
              </a:rPr>
              <a:t>Sở </a:t>
            </a:r>
            <a:r>
              <a:rPr lang="en-US" sz="2000" b="1" kern="0" smtClean="0">
                <a:solidFill>
                  <a:srgbClr val="0000FF"/>
                </a:solidFill>
                <a:latin typeface="Arial" charset="0"/>
              </a:rPr>
              <a:t>GDĐT </a:t>
            </a:r>
            <a:r>
              <a:rPr lang="vi-VN" sz="2000" b="1" kern="0" smtClean="0">
                <a:solidFill>
                  <a:srgbClr val="0000FF"/>
                </a:solidFill>
                <a:latin typeface="Arial" charset="0"/>
              </a:rPr>
              <a:t>theo </a:t>
            </a:r>
            <a:r>
              <a:rPr lang="vi-VN" sz="2000" b="1" kern="0">
                <a:solidFill>
                  <a:srgbClr val="0000FF"/>
                </a:solidFill>
                <a:latin typeface="Arial" charset="0"/>
              </a:rPr>
              <a:t>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Chủ </a:t>
            </a:r>
            <a:r>
              <a:rPr lang="vi-VN" sz="2000" b="1" kern="0">
                <a:solidFill>
                  <a:srgbClr val="0000FF"/>
                </a:solidFill>
                <a:latin typeface="Arial" charset="0"/>
              </a:rPr>
              <a:t>trì, phối hợp với các cơ quan có liên quan thực hiện chức năng </a:t>
            </a:r>
            <a:r>
              <a:rPr lang="en-US" sz="2000" b="1" kern="0" smtClean="0">
                <a:solidFill>
                  <a:srgbClr val="0000FF"/>
                </a:solidFill>
                <a:latin typeface="Arial" charset="0"/>
              </a:rPr>
              <a:t>QLNN </a:t>
            </a:r>
            <a:r>
              <a:rPr lang="vi-VN" sz="2000" b="1" kern="0" smtClean="0">
                <a:solidFill>
                  <a:srgbClr val="0000FF"/>
                </a:solidFill>
                <a:latin typeface="Arial" charset="0"/>
              </a:rPr>
              <a:t>về </a:t>
            </a:r>
            <a:r>
              <a:rPr lang="en-US" sz="2000" b="1" kern="0" smtClean="0">
                <a:solidFill>
                  <a:srgbClr val="0000FF"/>
                </a:solidFill>
                <a:latin typeface="Arial" charset="0"/>
              </a:rPr>
              <a:t>GD </a:t>
            </a:r>
            <a:r>
              <a:rPr lang="vi-VN" sz="2000" b="1" kern="0" smtClean="0">
                <a:solidFill>
                  <a:srgbClr val="0000FF"/>
                </a:solidFill>
                <a:latin typeface="Arial" charset="0"/>
              </a:rPr>
              <a:t>của </a:t>
            </a:r>
            <a:r>
              <a:rPr lang="en-US" sz="2000" b="1" kern="0" smtClean="0">
                <a:solidFill>
                  <a:srgbClr val="0000FF"/>
                </a:solidFill>
                <a:latin typeface="Arial" charset="0"/>
              </a:rPr>
              <a:t>UBND </a:t>
            </a:r>
            <a:r>
              <a:rPr lang="vi-VN" sz="2000" b="1" kern="0" smtClean="0">
                <a:solidFill>
                  <a:srgbClr val="0000FF"/>
                </a:solidFill>
                <a:latin typeface="Arial" charset="0"/>
              </a:rPr>
              <a:t>cấp </a:t>
            </a:r>
            <a:r>
              <a:rPr lang="vi-VN" sz="2000" b="1" kern="0">
                <a:solidFill>
                  <a:srgbClr val="0000FF"/>
                </a:solidFill>
                <a:latin typeface="Arial" charset="0"/>
              </a:rPr>
              <a:t>tỉnh đối với các cơ sở đại học; trường </a:t>
            </a:r>
            <a:r>
              <a:rPr lang="en-US" sz="2000" b="1" kern="0" smtClean="0">
                <a:solidFill>
                  <a:srgbClr val="0000FF"/>
                </a:solidFill>
                <a:latin typeface="Arial" charset="0"/>
              </a:rPr>
              <a:t>CĐSP</a:t>
            </a:r>
            <a:r>
              <a:rPr lang="vi-VN" sz="2000" b="1" kern="0" smtClean="0">
                <a:solidFill>
                  <a:srgbClr val="0000FF"/>
                </a:solidFill>
                <a:latin typeface="Arial" charset="0"/>
              </a:rPr>
              <a:t>, </a:t>
            </a:r>
            <a:r>
              <a:rPr lang="vi-VN" sz="2000" b="1" kern="0">
                <a:solidFill>
                  <a:srgbClr val="0000FF"/>
                </a:solidFill>
                <a:latin typeface="Arial" charset="0"/>
              </a:rPr>
              <a:t>trung cấp </a:t>
            </a:r>
            <a:r>
              <a:rPr lang="en-US" sz="2000" b="1" kern="0" smtClean="0">
                <a:solidFill>
                  <a:srgbClr val="0000FF"/>
                </a:solidFill>
                <a:latin typeface="Arial" charset="0"/>
              </a:rPr>
              <a:t>SP</a:t>
            </a:r>
            <a:r>
              <a:rPr lang="vi-VN" sz="2000" b="1" kern="0" smtClean="0">
                <a:solidFill>
                  <a:srgbClr val="0000FF"/>
                </a:solidFill>
                <a:latin typeface="Arial" charset="0"/>
              </a:rPr>
              <a:t>, </a:t>
            </a:r>
            <a:r>
              <a:rPr lang="en-US" sz="2000" b="1" kern="0" smtClean="0">
                <a:solidFill>
                  <a:srgbClr val="0000FF"/>
                </a:solidFill>
                <a:latin typeface="Arial" charset="0"/>
              </a:rPr>
              <a:t>trung tâm GDTX </a:t>
            </a:r>
            <a:r>
              <a:rPr lang="vi-VN" sz="2000" b="1" kern="0" smtClean="0">
                <a:solidFill>
                  <a:srgbClr val="0000FF"/>
                </a:solidFill>
                <a:latin typeface="Arial" charset="0"/>
              </a:rPr>
              <a:t>cấp </a:t>
            </a:r>
            <a:r>
              <a:rPr lang="vi-VN" sz="2000" b="1" kern="0">
                <a:solidFill>
                  <a:srgbClr val="0000FF"/>
                </a:solidFill>
                <a:latin typeface="Arial" charset="0"/>
              </a:rPr>
              <a:t>tỉnh theo phân cấp của Chính </a:t>
            </a:r>
            <a:r>
              <a:rPr lang="vi-VN" sz="2000" b="1" kern="0" smtClean="0">
                <a:solidFill>
                  <a:srgbClr val="0000FF"/>
                </a:solidFill>
                <a:latin typeface="Arial" charset="0"/>
              </a:rPr>
              <a:t>phủ.</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Hướng </a:t>
            </a:r>
            <a:r>
              <a:rPr lang="vi-VN" sz="2000" b="1" kern="0">
                <a:solidFill>
                  <a:srgbClr val="0000FF"/>
                </a:solidFill>
                <a:latin typeface="Arial" charset="0"/>
              </a:rPr>
              <a:t>dẫn chuyên môn, nghiệp vụ đối với Phòng </a:t>
            </a:r>
            <a:r>
              <a:rPr lang="en-US" sz="2000" b="1" kern="0" smtClean="0">
                <a:solidFill>
                  <a:srgbClr val="0000FF"/>
                </a:solidFill>
                <a:latin typeface="Arial" charset="0"/>
              </a:rPr>
              <a:t>GDĐT </a:t>
            </a:r>
            <a:r>
              <a:rPr lang="vi-VN" sz="2000" b="1" kern="0" smtClean="0">
                <a:solidFill>
                  <a:srgbClr val="0000FF"/>
                </a:solidFill>
                <a:latin typeface="Arial" charset="0"/>
              </a:rPr>
              <a:t>và </a:t>
            </a:r>
            <a:r>
              <a:rPr lang="vi-VN" sz="2000" b="1" kern="0">
                <a:solidFill>
                  <a:srgbClr val="0000FF"/>
                </a:solidFill>
                <a:latin typeface="Arial" charset="0"/>
              </a:rPr>
              <a:t>người có chức danh theo dõi giáo dục thuộc </a:t>
            </a:r>
            <a:r>
              <a:rPr lang="en-US" sz="2000" b="1" kern="0" smtClean="0">
                <a:solidFill>
                  <a:srgbClr val="0000FF"/>
                </a:solidFill>
                <a:latin typeface="Arial" charset="0"/>
              </a:rPr>
              <a:t>UBND </a:t>
            </a:r>
            <a:r>
              <a:rPr lang="vi-VN" sz="2000" b="1" kern="0" smtClean="0">
                <a:solidFill>
                  <a:srgbClr val="0000FF"/>
                </a:solidFill>
                <a:latin typeface="Arial" charset="0"/>
              </a:rPr>
              <a:t>xã</a:t>
            </a:r>
            <a:r>
              <a:rPr lang="vi-VN" sz="2000" b="1" kern="0">
                <a:solidFill>
                  <a:srgbClr val="0000FF"/>
                </a:solidFill>
                <a:latin typeface="Arial" charset="0"/>
              </a:rPr>
              <a:t>, phường, thị </a:t>
            </a:r>
            <a:r>
              <a:rPr lang="vi-VN" sz="2000" b="1" kern="0" smtClean="0">
                <a:solidFill>
                  <a:srgbClr val="0000FF"/>
                </a:solidFill>
                <a:latin typeface="Arial" charset="0"/>
              </a:rPr>
              <a:t>trấn.</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287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Quản </a:t>
            </a:r>
            <a:r>
              <a:rPr lang="vi-VN" sz="2000" b="1" kern="0">
                <a:solidFill>
                  <a:srgbClr val="0000FF"/>
                </a:solidFill>
                <a:latin typeface="Arial" charset="0"/>
              </a:rPr>
              <a:t>lý các hoạt động dạy học và </a:t>
            </a:r>
            <a:r>
              <a:rPr lang="en-US" sz="2000" b="1" kern="0" smtClean="0">
                <a:solidFill>
                  <a:srgbClr val="0000FF"/>
                </a:solidFill>
                <a:latin typeface="Arial" charset="0"/>
              </a:rPr>
              <a:t>GD </a:t>
            </a:r>
            <a:r>
              <a:rPr lang="vi-VN" sz="2000" b="1" kern="0" smtClean="0">
                <a:solidFill>
                  <a:srgbClr val="0000FF"/>
                </a:solidFill>
                <a:latin typeface="Arial" charset="0"/>
              </a:rPr>
              <a:t>trong </a:t>
            </a:r>
            <a:r>
              <a:rPr lang="vi-VN" sz="2000" b="1" kern="0">
                <a:solidFill>
                  <a:srgbClr val="0000FF"/>
                </a:solidFill>
                <a:latin typeface="Arial" charset="0"/>
              </a:rPr>
              <a:t>nhà trường và ngoài nhà trường; chỉ đạo thực hiện hoạt động </a:t>
            </a:r>
            <a:r>
              <a:rPr lang="en-US" sz="2000" b="1" kern="0" smtClean="0">
                <a:solidFill>
                  <a:srgbClr val="0000FF"/>
                </a:solidFill>
                <a:latin typeface="Arial" charset="0"/>
              </a:rPr>
              <a:t>GD </a:t>
            </a:r>
            <a:r>
              <a:rPr lang="vi-VN" sz="2000" b="1" kern="0" smtClean="0">
                <a:solidFill>
                  <a:srgbClr val="0000FF"/>
                </a:solidFill>
                <a:latin typeface="Arial" charset="0"/>
              </a:rPr>
              <a:t>đạo </a:t>
            </a:r>
            <a:r>
              <a:rPr lang="vi-VN" sz="2000" b="1" kern="0">
                <a:solidFill>
                  <a:srgbClr val="0000FF"/>
                </a:solidFill>
                <a:latin typeface="Arial" charset="0"/>
              </a:rPr>
              <a:t>đức, lối sống, an toàn trường học; tổ chức thực hiện kế hoạch triển khai Đề án đổi mới chương trình, </a:t>
            </a:r>
            <a:r>
              <a:rPr lang="en-US" sz="2000" b="1" kern="0" smtClean="0">
                <a:solidFill>
                  <a:srgbClr val="0000FF"/>
                </a:solidFill>
                <a:latin typeface="Arial" charset="0"/>
              </a:rPr>
              <a:t>SGK GDPT</a:t>
            </a:r>
            <a:r>
              <a:rPr lang="vi-VN" sz="2000" b="1" kern="0" smtClean="0">
                <a:solidFill>
                  <a:srgbClr val="0000FF"/>
                </a:solidFill>
                <a:latin typeface="Arial" charset="0"/>
              </a:rPr>
              <a:t>; </a:t>
            </a:r>
            <a:r>
              <a:rPr lang="vi-VN" sz="2000" b="1" kern="0">
                <a:solidFill>
                  <a:srgbClr val="0000FF"/>
                </a:solidFill>
                <a:latin typeface="Arial" charset="0"/>
              </a:rPr>
              <a:t>thực hiện và chỉ đạo thực hiện công tác truyền thông </a:t>
            </a:r>
            <a:r>
              <a:rPr lang="en-US" sz="2000" b="1" kern="0" smtClean="0">
                <a:solidFill>
                  <a:srgbClr val="0000FF"/>
                </a:solidFill>
                <a:latin typeface="Arial" charset="0"/>
              </a:rPr>
              <a:t>GD </a:t>
            </a:r>
            <a:r>
              <a:rPr lang="vi-VN" sz="2000" b="1" kern="0" smtClean="0">
                <a:solidFill>
                  <a:srgbClr val="0000FF"/>
                </a:solidFill>
                <a:latin typeface="Arial" charset="0"/>
              </a:rPr>
              <a:t>trên </a:t>
            </a:r>
            <a:r>
              <a:rPr lang="vi-VN" sz="2000" b="1" kern="0">
                <a:solidFill>
                  <a:srgbClr val="0000FF"/>
                </a:solidFill>
                <a:latin typeface="Arial" charset="0"/>
              </a:rPr>
              <a:t>địa </a:t>
            </a:r>
            <a:r>
              <a:rPr lang="vi-VN" sz="2000" b="1" kern="0" smtClean="0">
                <a:solidFill>
                  <a:srgbClr val="0000FF"/>
                </a:solidFill>
                <a:latin typeface="Arial" charset="0"/>
              </a:rPr>
              <a:t>bàn.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Tham </a:t>
            </a:r>
            <a:r>
              <a:rPr lang="vi-VN" sz="2000" b="1" kern="0">
                <a:solidFill>
                  <a:srgbClr val="0000FF"/>
                </a:solidFill>
                <a:latin typeface="Arial" charset="0"/>
              </a:rPr>
              <a:t>gia thẩm định thực tế đề án thành lập, cho phép thành lập cơ sở giáo dục đại học, phân hiệu của cơ sở giáo dục đại học trên địa </a:t>
            </a:r>
            <a:r>
              <a:rPr lang="vi-VN" sz="2000" b="1" kern="0" smtClean="0">
                <a:solidFill>
                  <a:srgbClr val="0000FF"/>
                </a:solidFill>
                <a:latin typeface="Arial" charset="0"/>
              </a:rPr>
              <a:t>bàn.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Thường </a:t>
            </a:r>
            <a:r>
              <a:rPr lang="vi-VN" sz="2000" b="1" kern="0">
                <a:solidFill>
                  <a:srgbClr val="0000FF"/>
                </a:solidFill>
                <a:latin typeface="Arial" charset="0"/>
              </a:rPr>
              <a:t>xuyên cập nhật thông tin về đội ngũ nhà giáo và </a:t>
            </a:r>
            <a:r>
              <a:rPr lang="en-US" sz="2000" b="1" kern="0" smtClean="0">
                <a:solidFill>
                  <a:srgbClr val="0000FF"/>
                </a:solidFill>
                <a:latin typeface="Arial" charset="0"/>
              </a:rPr>
              <a:t>CBQL </a:t>
            </a:r>
            <a:r>
              <a:rPr lang="vi-VN" sz="2000" b="1" kern="0" smtClean="0">
                <a:solidFill>
                  <a:srgbClr val="0000FF"/>
                </a:solidFill>
                <a:latin typeface="Arial" charset="0"/>
              </a:rPr>
              <a:t>giáo </a:t>
            </a:r>
            <a:r>
              <a:rPr lang="vi-VN" sz="2000" b="1" kern="0">
                <a:solidFill>
                  <a:srgbClr val="0000FF"/>
                </a:solidFill>
                <a:latin typeface="Arial" charset="0"/>
              </a:rPr>
              <a:t>dục thuộc phạm vi quản lý vào </a:t>
            </a:r>
            <a:r>
              <a:rPr lang="en-US" sz="2000" b="1" kern="0" smtClean="0">
                <a:solidFill>
                  <a:srgbClr val="0000FF"/>
                </a:solidFill>
                <a:latin typeface="Arial" charset="0"/>
              </a:rPr>
              <a:t>CSDL </a:t>
            </a:r>
            <a:r>
              <a:rPr lang="vi-VN" sz="2000" b="1" kern="0" smtClean="0">
                <a:solidFill>
                  <a:srgbClr val="0000FF"/>
                </a:solidFill>
                <a:latin typeface="Arial" charset="0"/>
              </a:rPr>
              <a:t>ngành </a:t>
            </a:r>
            <a:r>
              <a:rPr lang="vi-VN" sz="2000" b="1" kern="0">
                <a:solidFill>
                  <a:srgbClr val="0000FF"/>
                </a:solidFill>
                <a:latin typeface="Arial" charset="0"/>
              </a:rPr>
              <a:t>giáo dục. Thực hiện đầy đủ và kịp thời chế độ báo cáo định kỳ hằng năm và đột xuất về thống kê, công khai lĩnh vực giáo dục của địa phương thuộc phạm vi quản lý với Ủy ban nhân dân cấp tỉnh và Bộ </a:t>
            </a:r>
            <a:r>
              <a:rPr lang="en-US" sz="2000" b="1" kern="0" smtClean="0">
                <a:solidFill>
                  <a:srgbClr val="0000FF"/>
                </a:solidFill>
                <a:latin typeface="Arial" charset="0"/>
              </a:rPr>
              <a:t>GDĐT </a:t>
            </a:r>
            <a:r>
              <a:rPr lang="vi-VN" sz="2000" b="1" kern="0" smtClean="0">
                <a:solidFill>
                  <a:srgbClr val="0000FF"/>
                </a:solidFill>
                <a:latin typeface="Arial" charset="0"/>
              </a:rPr>
              <a:t>theo </a:t>
            </a:r>
            <a:r>
              <a:rPr lang="vi-VN" sz="2000" b="1" kern="0">
                <a:solidFill>
                  <a:srgbClr val="0000FF"/>
                </a:solidFill>
                <a:latin typeface="Arial" charset="0"/>
              </a:rPr>
              <a:t>quy định</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233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13</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định về tiêu chuẩn cơ sở vật chất trường mầm non, tiểu học, trung học cơ sở, trung học phổ thông và </a:t>
            </a:r>
            <a:r>
              <a:rPr lang="vi-VN" sz="2400" b="1" smtClean="0">
                <a:solidFill>
                  <a:srgbClr val="0000FF"/>
                </a:solidFill>
                <a:latin typeface="Arial" charset="0"/>
              </a:rPr>
              <a:t>trường </a:t>
            </a:r>
            <a:r>
              <a:rPr lang="vi-VN" sz="2400" b="1">
                <a:solidFill>
                  <a:srgbClr val="0000FF"/>
                </a:solidFill>
                <a:latin typeface="Arial" charset="0"/>
              </a:rPr>
              <a:t>phổ thông có nhiều cấp học</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08743684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944"/>
            <a:ext cx="9144000" cy="5468112"/>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TIÊU </a:t>
            </a:r>
            <a:r>
              <a:rPr lang="vi-VN" sz="2600" b="1">
                <a:solidFill>
                  <a:srgbClr val="FF0000"/>
                </a:solidFill>
                <a:latin typeface="Arial" panose="020B0604020202020204" pitchFamily="34" charset="0"/>
                <a:cs typeface="Arial" panose="020B0604020202020204" pitchFamily="34" charset="0"/>
              </a:rPr>
              <a:t>CHUẨN CƠ SỞ VẬT CHẤT </a:t>
            </a:r>
            <a:r>
              <a:rPr lang="vi-VN" sz="2600" b="1" smtClean="0">
                <a:solidFill>
                  <a:srgbClr val="FF0000"/>
                </a:solidFill>
                <a:latin typeface="Arial" panose="020B0604020202020204" pitchFamily="34" charset="0"/>
                <a:cs typeface="Arial" panose="020B0604020202020204" pitchFamily="34" charset="0"/>
              </a:rPr>
              <a:t>TRƯỜNG</a:t>
            </a:r>
            <a:r>
              <a:rPr lang="en-US" sz="2600" b="1" smtClean="0">
                <a:solidFill>
                  <a:srgbClr val="FF0000"/>
                </a:solidFill>
                <a:latin typeface="Arial" panose="020B0604020202020204" pitchFamily="34" charset="0"/>
                <a:cs typeface="Arial" panose="020B0604020202020204" pitchFamily="34" charset="0"/>
              </a:rPr>
              <a:t> HỌC</a:t>
            </a:r>
            <a:endParaRPr lang="en-US" sz="2600" b="1">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39153420"/>
              </p:ext>
            </p:extLst>
          </p:nvPr>
        </p:nvGraphicFramePr>
        <p:xfrm>
          <a:off x="141288" y="1289712"/>
          <a:ext cx="8861424" cy="5290784"/>
        </p:xfrm>
        <a:graphic>
          <a:graphicData uri="http://schemas.openxmlformats.org/drawingml/2006/table">
            <a:tbl>
              <a:tblPr firstRow="1" bandRow="1">
                <a:tableStyleId>{5C22544A-7EE6-4342-B048-85BDC9FD1C3A}</a:tableStyleId>
              </a:tblPr>
              <a:tblGrid>
                <a:gridCol w="1077912"/>
                <a:gridCol w="3048000"/>
                <a:gridCol w="2362200"/>
                <a:gridCol w="2373312"/>
              </a:tblGrid>
              <a:tr h="457200">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MẦM</a:t>
                      </a:r>
                      <a:r>
                        <a:rPr lang="en-US" sz="2400" baseline="0" smtClean="0">
                          <a:solidFill>
                            <a:srgbClr val="FF0066"/>
                          </a:solidFill>
                          <a:latin typeface="Arial" panose="020B0604020202020204" pitchFamily="34" charset="0"/>
                          <a:cs typeface="Arial" panose="020B0604020202020204" pitchFamily="34" charset="0"/>
                        </a:rPr>
                        <a:t> NON</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TIỂU</a:t>
                      </a:r>
                      <a:r>
                        <a:rPr lang="en-US" sz="2400" baseline="0" smtClean="0">
                          <a:solidFill>
                            <a:srgbClr val="FF0066"/>
                          </a:solidFill>
                          <a:latin typeface="Arial" panose="020B0604020202020204" pitchFamily="34" charset="0"/>
                          <a:cs typeface="Arial" panose="020B0604020202020204" pitchFamily="34" charset="0"/>
                        </a:rPr>
                        <a:t> HỌC</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THCS</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023584">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Quy </a:t>
                      </a:r>
                      <a:br>
                        <a:rPr lang="en-US" sz="2000" b="1" kern="0" smtClean="0">
                          <a:solidFill>
                            <a:srgbClr val="009900"/>
                          </a:solidFill>
                          <a:latin typeface="Arial" panose="020B0604020202020204" pitchFamily="34" charset="0"/>
                          <a:ea typeface="+mn-ea"/>
                          <a:cs typeface="Arial" panose="020B0604020202020204" pitchFamily="34" charset="0"/>
                        </a:rPr>
                      </a:br>
                      <a:r>
                        <a:rPr lang="en-US" sz="2000" b="1" kern="0" smtClean="0">
                          <a:solidFill>
                            <a:srgbClr val="009900"/>
                          </a:solidFill>
                          <a:latin typeface="Arial" panose="020B0604020202020204" pitchFamily="34" charset="0"/>
                          <a:ea typeface="+mn-ea"/>
                          <a:cs typeface="Arial" panose="020B0604020202020204" pitchFamily="34" charset="0"/>
                        </a:rPr>
                        <a:t>mô</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09 nhóm, lớp và tối đa 20 nhóm, lớp</a:t>
                      </a:r>
                      <a:r>
                        <a:rPr lang="en-US"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10 lớp và tối đa 30 lớp</a:t>
                      </a:r>
                      <a:r>
                        <a:rPr lang="en-US"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08 lớp và tối đa 45 lớp</a:t>
                      </a:r>
                      <a:r>
                        <a:rPr lang="en-US"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738296">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Diện</a:t>
                      </a:r>
                      <a:r>
                        <a:rPr lang="en-US" sz="2000" b="1" kern="0" baseline="0" smtClean="0">
                          <a:solidFill>
                            <a:srgbClr val="009900"/>
                          </a:solidFill>
                          <a:latin typeface="Arial" panose="020B0604020202020204" pitchFamily="34" charset="0"/>
                          <a:ea typeface="+mn-ea"/>
                          <a:cs typeface="Arial" panose="020B0604020202020204" pitchFamily="34" charset="0"/>
                        </a:rPr>
                        <a:t> </a:t>
                      </a:r>
                      <a:br>
                        <a:rPr lang="en-US" sz="2000" b="1" kern="0" baseline="0" smtClean="0">
                          <a:solidFill>
                            <a:srgbClr val="009900"/>
                          </a:solidFill>
                          <a:latin typeface="Arial" panose="020B0604020202020204" pitchFamily="34" charset="0"/>
                          <a:ea typeface="+mn-ea"/>
                          <a:cs typeface="Arial" panose="020B0604020202020204" pitchFamily="34" charset="0"/>
                        </a:rPr>
                      </a:br>
                      <a:r>
                        <a:rPr lang="en-US" sz="2000" b="1" kern="0" baseline="0" smtClean="0">
                          <a:solidFill>
                            <a:srgbClr val="009900"/>
                          </a:solidFill>
                          <a:latin typeface="Arial" panose="020B0604020202020204" pitchFamily="34" charset="0"/>
                          <a:ea typeface="+mn-ea"/>
                          <a:cs typeface="Arial" panose="020B0604020202020204" pitchFamily="34" charset="0"/>
                        </a:rPr>
                        <a:t>tích</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12m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a:t>
                      </a:r>
                      <a:r>
                        <a:rPr lang="vi-VN" sz="1900" b="1" kern="0" smtClean="0">
                          <a:solidFill>
                            <a:srgbClr val="0000FF"/>
                          </a:solidFill>
                          <a:latin typeface="Arial" panose="020B0604020202020204" pitchFamily="34" charset="0"/>
                          <a:ea typeface="+mn-ea"/>
                          <a:cs typeface="Arial" panose="020B0604020202020204" pitchFamily="34" charset="0"/>
                        </a:rPr>
                        <a:t>trẻ em; đối với </a:t>
                      </a:r>
                      <a:r>
                        <a:rPr lang="en-US" sz="1900" b="1" kern="0" smtClean="0">
                          <a:solidFill>
                            <a:srgbClr val="0000FF"/>
                          </a:solidFill>
                          <a:latin typeface="Arial" panose="020B0604020202020204" pitchFamily="34" charset="0"/>
                          <a:ea typeface="+mn-ea"/>
                          <a:cs typeface="Arial" panose="020B0604020202020204" pitchFamily="34" charset="0"/>
                        </a:rPr>
                        <a:t>… </a:t>
                      </a:r>
                      <a:r>
                        <a:rPr lang="vi-VN" sz="1900" b="1" kern="0" smtClean="0">
                          <a:solidFill>
                            <a:srgbClr val="0000FF"/>
                          </a:solidFill>
                          <a:latin typeface="Arial" panose="020B0604020202020204" pitchFamily="34" charset="0"/>
                          <a:ea typeface="+mn-ea"/>
                          <a:cs typeface="Arial" panose="020B0604020202020204" pitchFamily="34" charset="0"/>
                        </a:rPr>
                        <a:t>quỹ đất hạn chế cho phép bình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a:t>
                      </a:r>
                      <a:r>
                        <a:rPr lang="vi-VN" sz="1900" b="1" kern="0" smtClean="0">
                          <a:solidFill>
                            <a:srgbClr val="0000FF"/>
                          </a:solidFill>
                          <a:latin typeface="Arial" panose="020B0604020202020204" pitchFamily="34" charset="0"/>
                          <a:ea typeface="+mn-ea"/>
                          <a:cs typeface="Arial" panose="020B0604020202020204" pitchFamily="34" charset="0"/>
                        </a:rPr>
                        <a:t>trẻ em</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r>
                        <a:rPr lang="vi-VN" sz="1900" b="1" kern="0" smtClean="0">
                          <a:solidFill>
                            <a:srgbClr val="0000FF"/>
                          </a:solidFill>
                          <a:latin typeface="Arial" panose="020B0604020202020204" pitchFamily="34" charset="0"/>
                          <a:ea typeface="+mn-ea"/>
                          <a:cs typeface="Arial" panose="020B0604020202020204" pitchFamily="34" charset="0"/>
                        </a:rPr>
                        <a:t>; đối với </a:t>
                      </a:r>
                      <a:r>
                        <a:rPr lang="en-US" sz="1900" b="1" kern="0" smtClean="0">
                          <a:solidFill>
                            <a:srgbClr val="0000FF"/>
                          </a:solidFill>
                          <a:latin typeface="Arial" panose="020B0604020202020204" pitchFamily="34" charset="0"/>
                          <a:ea typeface="+mn-ea"/>
                          <a:cs typeface="Arial" panose="020B0604020202020204" pitchFamily="34" charset="0"/>
                        </a:rPr>
                        <a:t>… </a:t>
                      </a:r>
                      <a:r>
                        <a:rPr lang="vi-VN" sz="1900" b="1" kern="0" smtClean="0">
                          <a:solidFill>
                            <a:srgbClr val="0000FF"/>
                          </a:solidFill>
                          <a:latin typeface="Arial" panose="020B0604020202020204" pitchFamily="34" charset="0"/>
                          <a:ea typeface="+mn-ea"/>
                          <a:cs typeface="Arial" panose="020B0604020202020204" pitchFamily="34" charset="0"/>
                        </a:rPr>
                        <a:t>quỹ đất hạn chế cho phép bình quân tối thiểu 8m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r>
                        <a:rPr lang="vi-VN" sz="1900" b="1" kern="0" smtClean="0">
                          <a:solidFill>
                            <a:srgbClr val="0000FF"/>
                          </a:solidFill>
                          <a:latin typeface="Arial" panose="020B0604020202020204" pitchFamily="34" charset="0"/>
                          <a:ea typeface="+mn-ea"/>
                          <a:cs typeface="Arial" panose="020B0604020202020204" pitchFamily="34" charset="0"/>
                        </a:rPr>
                        <a:t>; đối với </a:t>
                      </a:r>
                      <a:r>
                        <a:rPr lang="en-US" sz="1900" b="1" kern="0" smtClean="0">
                          <a:solidFill>
                            <a:srgbClr val="0000FF"/>
                          </a:solidFill>
                          <a:latin typeface="Arial" panose="020B0604020202020204" pitchFamily="34" charset="0"/>
                          <a:ea typeface="+mn-ea"/>
                          <a:cs typeface="Arial" panose="020B0604020202020204" pitchFamily="34" charset="0"/>
                        </a:rPr>
                        <a:t>… </a:t>
                      </a:r>
                      <a:r>
                        <a:rPr lang="vi-VN" sz="1900" b="1" kern="0" smtClean="0">
                          <a:solidFill>
                            <a:srgbClr val="0000FF"/>
                          </a:solidFill>
                          <a:latin typeface="Arial" panose="020B0604020202020204" pitchFamily="34" charset="0"/>
                          <a:ea typeface="+mn-ea"/>
                          <a:cs typeface="Arial" panose="020B0604020202020204" pitchFamily="34" charset="0"/>
                        </a:rPr>
                        <a:t>quỹ đất hạn chế cho phép bình quân tối thiểu 8m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r>
                        <a:rPr lang="vi-VN"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100328">
                <a:tc rowSpan="2">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Khác</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công trình cao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không quá 03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công trình cao không quá 03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công trình cao không quá 04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531812">
                <a:tc v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ảo đảm điều kiện cho học sinh khuyết tật tiếp cận sử dụng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16780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TIÊU </a:t>
            </a:r>
            <a:r>
              <a:rPr lang="vi-VN" sz="2600" b="1">
                <a:solidFill>
                  <a:srgbClr val="FF0000"/>
                </a:solidFill>
                <a:latin typeface="Arial" panose="020B0604020202020204" pitchFamily="34" charset="0"/>
                <a:cs typeface="Arial" panose="020B0604020202020204" pitchFamily="34" charset="0"/>
              </a:rPr>
              <a:t>CHUẨN CƠ SỞ VẬT CHẤT </a:t>
            </a:r>
            <a:r>
              <a:rPr lang="vi-VN" sz="2600" b="1" smtClean="0">
                <a:solidFill>
                  <a:srgbClr val="FF0000"/>
                </a:solidFill>
                <a:latin typeface="Arial" panose="020B0604020202020204" pitchFamily="34" charset="0"/>
                <a:cs typeface="Arial" panose="020B0604020202020204" pitchFamily="34" charset="0"/>
              </a:rPr>
              <a:t>TRƯỜNG</a:t>
            </a:r>
            <a:r>
              <a:rPr lang="en-US" sz="2600" b="1" smtClean="0">
                <a:solidFill>
                  <a:srgbClr val="FF0000"/>
                </a:solidFill>
                <a:latin typeface="Arial" panose="020B0604020202020204" pitchFamily="34" charset="0"/>
                <a:cs typeface="Arial" panose="020B0604020202020204" pitchFamily="34" charset="0"/>
              </a:rPr>
              <a:t> HỌC</a:t>
            </a:r>
            <a:endParaRPr lang="en-US" sz="2600" b="1">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34096575"/>
              </p:ext>
            </p:extLst>
          </p:nvPr>
        </p:nvGraphicFramePr>
        <p:xfrm>
          <a:off x="141288" y="1289712"/>
          <a:ext cx="8861424" cy="5172708"/>
        </p:xfrm>
        <a:graphic>
          <a:graphicData uri="http://schemas.openxmlformats.org/drawingml/2006/table">
            <a:tbl>
              <a:tblPr firstRow="1" bandRow="1">
                <a:tableStyleId>{5C22544A-7EE6-4342-B048-85BDC9FD1C3A}</a:tableStyleId>
              </a:tblPr>
              <a:tblGrid>
                <a:gridCol w="1077912"/>
                <a:gridCol w="3048000"/>
                <a:gridCol w="4735512"/>
              </a:tblGrid>
              <a:tr h="539088">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THPT</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PT nhiều</a:t>
                      </a:r>
                      <a:r>
                        <a:rPr lang="en-US" sz="2400" baseline="0" smtClean="0">
                          <a:solidFill>
                            <a:srgbClr val="FF0066"/>
                          </a:solidFill>
                          <a:latin typeface="Arial" panose="020B0604020202020204" pitchFamily="34" charset="0"/>
                          <a:cs typeface="Arial" panose="020B0604020202020204" pitchFamily="34" charset="0"/>
                        </a:rPr>
                        <a:t> cấp</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914400">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Quy </a:t>
                      </a:r>
                      <a:br>
                        <a:rPr lang="en-US" sz="2000" b="1" kern="0" smtClean="0">
                          <a:solidFill>
                            <a:srgbClr val="009900"/>
                          </a:solidFill>
                          <a:latin typeface="Arial" panose="020B0604020202020204" pitchFamily="34" charset="0"/>
                          <a:ea typeface="+mn-ea"/>
                          <a:cs typeface="Arial" panose="020B0604020202020204" pitchFamily="34" charset="0"/>
                        </a:rPr>
                      </a:br>
                      <a:r>
                        <a:rPr lang="en-US" sz="2000" b="1" kern="0" smtClean="0">
                          <a:solidFill>
                            <a:srgbClr val="009900"/>
                          </a:solidFill>
                          <a:latin typeface="Arial" panose="020B0604020202020204" pitchFamily="34" charset="0"/>
                          <a:ea typeface="+mn-ea"/>
                          <a:cs typeface="Arial" panose="020B0604020202020204" pitchFamily="34" charset="0"/>
                        </a:rPr>
                        <a:t>mô</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15 lớp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và tối đa 45 lớp</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09 lớp và tối đa 45 lớp</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600200">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Diện</a:t>
                      </a:r>
                      <a:r>
                        <a:rPr lang="en-US" sz="2000" b="1" kern="0" baseline="0" smtClean="0">
                          <a:solidFill>
                            <a:srgbClr val="009900"/>
                          </a:solidFill>
                          <a:latin typeface="Arial" panose="020B0604020202020204" pitchFamily="34" charset="0"/>
                          <a:ea typeface="+mn-ea"/>
                          <a:cs typeface="Arial" panose="020B0604020202020204" pitchFamily="34" charset="0"/>
                        </a:rPr>
                        <a:t> </a:t>
                      </a:r>
                      <a:br>
                        <a:rPr lang="en-US" sz="2000" b="1" kern="0" baseline="0" smtClean="0">
                          <a:solidFill>
                            <a:srgbClr val="009900"/>
                          </a:solidFill>
                          <a:latin typeface="Arial" panose="020B0604020202020204" pitchFamily="34" charset="0"/>
                          <a:ea typeface="+mn-ea"/>
                          <a:cs typeface="Arial" panose="020B0604020202020204" pitchFamily="34" charset="0"/>
                        </a:rPr>
                      </a:br>
                      <a:r>
                        <a:rPr lang="en-US" sz="2000" b="1" kern="0" baseline="0" smtClean="0">
                          <a:solidFill>
                            <a:srgbClr val="009900"/>
                          </a:solidFill>
                          <a:latin typeface="Arial" panose="020B0604020202020204" pitchFamily="34" charset="0"/>
                          <a:ea typeface="+mn-ea"/>
                          <a:cs typeface="Arial" panose="020B0604020202020204" pitchFamily="34" charset="0"/>
                        </a:rPr>
                        <a:t>tích</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vi-VN" sz="1900" b="1" kern="0" smtClean="0">
                          <a:solidFill>
                            <a:srgbClr val="0000FF"/>
                          </a:solidFill>
                          <a:latin typeface="Arial" panose="020B0604020202020204" pitchFamily="34" charset="0"/>
                          <a:ea typeface="+mn-ea"/>
                          <a:cs typeface="Arial" panose="020B0604020202020204" pitchFamily="34" charset="0"/>
                        </a:rPr>
                        <a:t> </a:t>
                      </a:r>
                      <a:r>
                        <a:rPr lang="en-US" sz="1900" b="1" kern="0" smtClean="0">
                          <a:solidFill>
                            <a:srgbClr val="0000FF"/>
                          </a:solidFill>
                          <a:latin typeface="Arial" panose="020B0604020202020204" pitchFamily="34" charset="0"/>
                          <a:ea typeface="+mn-ea"/>
                          <a:cs typeface="Arial" panose="020B0604020202020204" pitchFamily="34" charset="0"/>
                        </a:rPr>
                        <a:t>/HS…</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khối: phòng học tập; phòng hỗ trợ học tập; phụ trợ; khu sân chơi, </a:t>
                      </a:r>
                      <a:r>
                        <a:rPr lang="en-US" sz="1900" b="1" kern="0" smtClean="0">
                          <a:solidFill>
                            <a:srgbClr val="0000FF"/>
                          </a:solidFill>
                          <a:latin typeface="Arial" panose="020B0604020202020204" pitchFamily="34" charset="0"/>
                          <a:ea typeface="+mn-ea"/>
                          <a:cs typeface="Arial" panose="020B0604020202020204" pitchFamily="34" charset="0"/>
                        </a:rPr>
                        <a:t>TDTT</a:t>
                      </a:r>
                      <a:r>
                        <a:rPr lang="vi-VN" sz="1900" b="1" kern="0" smtClean="0">
                          <a:solidFill>
                            <a:srgbClr val="0000FF"/>
                          </a:solidFill>
                          <a:latin typeface="Arial" panose="020B0604020202020204" pitchFamily="34" charset="0"/>
                          <a:ea typeface="+mn-ea"/>
                          <a:cs typeface="Arial" panose="020B0604020202020204" pitchFamily="34" charset="0"/>
                        </a:rPr>
                        <a:t>; phục vụ sinh hoạt </a:t>
                      </a:r>
                      <a:r>
                        <a:rPr lang="en-US" sz="1900" b="1" kern="0" smtClean="0">
                          <a:solidFill>
                            <a:srgbClr val="0000FF"/>
                          </a:solidFill>
                          <a:latin typeface="Arial" panose="020B0604020202020204" pitchFamily="34" charset="0"/>
                          <a:ea typeface="+mn-ea"/>
                          <a:cs typeface="Arial" panose="020B0604020202020204" pitchFamily="34" charset="0"/>
                          <a:sym typeface="Wingdings" panose="05000000000000000000" pitchFamily="2" charset="2"/>
                        </a:rPr>
                        <a:t> </a:t>
                      </a:r>
                      <a:r>
                        <a:rPr lang="vi-VN" sz="1900" b="1" kern="0" smtClean="0">
                          <a:solidFill>
                            <a:srgbClr val="0000FF"/>
                          </a:solidFill>
                          <a:latin typeface="Arial" panose="020B0604020202020204" pitchFamily="34" charset="0"/>
                          <a:ea typeface="+mn-ea"/>
                          <a:cs typeface="Arial" panose="020B0604020202020204" pitchFamily="34" charset="0"/>
                        </a:rPr>
                        <a:t>áp dụng theo quy định của từng cấp học</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587208">
                <a:tc rowSpan="2">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Khác</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công trình cao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không quá 04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Chiều cao các hạng mục công trình trực tiếp phục vụ hoạt động dạy học và tổ chức các hoạt động giáo dục theo quy định cho từng cấp học</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531812">
                <a:tc v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ảo đảm điều kiện cho học sinh khuyết tật tiếp cận sử dụng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94448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14</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định về phòng học bộ môn của cơ sở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giáo </a:t>
            </a:r>
            <a:r>
              <a:rPr lang="vi-VN" sz="2400" b="1">
                <a:solidFill>
                  <a:srgbClr val="0000FF"/>
                </a:solidFill>
                <a:latin typeface="Arial" charset="0"/>
              </a:rPr>
              <a:t>dục phổ thông</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82336199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838200"/>
            <a:ext cx="9211734" cy="5181600"/>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15. Quản lý phòng học bộ môn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Hiệu </a:t>
            </a:r>
            <a:r>
              <a:rPr lang="vi-VN" sz="2200" b="1" kern="0">
                <a:solidFill>
                  <a:srgbClr val="FF0066"/>
                </a:solidFill>
                <a:latin typeface="Arial" charset="0"/>
              </a:rPr>
              <a:t>trưởng </a:t>
            </a:r>
            <a:r>
              <a:rPr lang="vi-VN" sz="2200" b="1" kern="0">
                <a:solidFill>
                  <a:srgbClr val="0000FF"/>
                </a:solidFill>
                <a:latin typeface="Arial" charset="0"/>
              </a:rPr>
              <a:t>cơ sở giáo dục phổ thông chịu trách </a:t>
            </a:r>
            <a:r>
              <a:rPr lang="vi-VN" sz="2200" b="1" kern="0" smtClean="0">
                <a:solidFill>
                  <a:srgbClr val="0000FF"/>
                </a:solidFill>
                <a:latin typeface="Arial" charset="0"/>
              </a:rPr>
              <a:t>nhiệm:</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Ban </a:t>
            </a:r>
            <a:r>
              <a:rPr lang="vi-VN" sz="2200" b="1" kern="0">
                <a:solidFill>
                  <a:srgbClr val="0000FF"/>
                </a:solidFill>
                <a:latin typeface="Arial" charset="0"/>
              </a:rPr>
              <a:t>hành các văn bản quy định về quản lý, khai thác, sử dụng, bảo quản, kế hoạch hoạt động của phòng học bộ môn và thiết bị dạy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Quy </a:t>
            </a:r>
            <a:r>
              <a:rPr lang="vi-VN" sz="2200" b="1" kern="0">
                <a:solidFill>
                  <a:srgbClr val="0000FF"/>
                </a:solidFill>
                <a:latin typeface="Arial" charset="0"/>
              </a:rPr>
              <a:t>định về hệ thống hồ sơ, sổ sách và nội quy của phòng học bộ </a:t>
            </a:r>
            <a:r>
              <a:rPr lang="vi-VN" sz="2200" b="1" kern="0" smtClean="0">
                <a:solidFill>
                  <a:srgbClr val="0000FF"/>
                </a:solidFill>
                <a:latin typeface="Arial" charset="0"/>
              </a:rPr>
              <a:t>môn;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Xếp </a:t>
            </a:r>
            <a:r>
              <a:rPr lang="vi-VN" sz="2200" b="1" kern="0">
                <a:solidFill>
                  <a:srgbClr val="0000FF"/>
                </a:solidFill>
                <a:latin typeface="Arial" charset="0"/>
              </a:rPr>
              <a:t>thời khóa biểu cho từng nội dung dạy học của từng môn học có sử dụng phòng học bộ môn hoặc có sử dụng thiết bị dạy học trong các giờ dạy trên lớp, bố trí đủ giáo viên bộ môn, nhân viên thiết bị, thí nghiệm phù hợp với thời khóa biểu đã xây </a:t>
            </a:r>
            <a:r>
              <a:rPr lang="vi-VN" sz="2200" b="1" kern="0" smtClean="0">
                <a:solidFill>
                  <a:srgbClr val="0000FF"/>
                </a:solidFill>
                <a:latin typeface="Arial" charset="0"/>
              </a:rPr>
              <a:t>dựng;</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Định </a:t>
            </a:r>
            <a:r>
              <a:rPr lang="vi-VN" sz="2200" b="1" kern="0">
                <a:solidFill>
                  <a:srgbClr val="0000FF"/>
                </a:solidFill>
                <a:latin typeface="Arial" charset="0"/>
              </a:rPr>
              <a:t>kỳ kiểm tra, thanh tra các hoạt động của phòng học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bộ môn.</a:t>
            </a:r>
            <a:endParaRPr lang="en-US" sz="22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defRPr/>
            </a:pPr>
            <a:r>
              <a:rPr lang="vi-VN" sz="2200" b="1" kern="0" smtClean="0">
                <a:solidFill>
                  <a:srgbClr val="FF0066"/>
                </a:solidFill>
                <a:latin typeface="Arial" charset="0"/>
              </a:rPr>
              <a:t>Thông </a:t>
            </a:r>
            <a:r>
              <a:rPr lang="vi-VN" sz="2200" b="1" kern="0">
                <a:solidFill>
                  <a:srgbClr val="FF0066"/>
                </a:solidFill>
                <a:latin typeface="Arial" charset="0"/>
              </a:rPr>
              <a:t>tư 26/2019/TT-BGDĐT </a:t>
            </a:r>
            <a:r>
              <a:rPr lang="en-US" sz="2200" b="1" kern="0" smtClean="0">
                <a:solidFill>
                  <a:srgbClr val="0000FF"/>
                </a:solidFill>
                <a:latin typeface="Arial" charset="0"/>
              </a:rPr>
              <a:t>ngày 30-12-2019 </a:t>
            </a:r>
            <a:r>
              <a:rPr lang="vi-VN" sz="2200" b="1" kern="0" smtClean="0">
                <a:solidFill>
                  <a:srgbClr val="0000FF"/>
                </a:solidFill>
                <a:latin typeface="Arial" charset="0"/>
              </a:rPr>
              <a:t>quy </a:t>
            </a:r>
            <a:r>
              <a:rPr lang="vi-VN" sz="2200" b="1" kern="0">
                <a:solidFill>
                  <a:srgbClr val="0000FF"/>
                </a:solidFill>
                <a:latin typeface="Arial" charset="0"/>
              </a:rPr>
              <a:t>định về quản lý, vận hành và sử dụng Hệ thống cơ sở dữ liệu ngành về giáo dục mầm non, giáo dục phổ thông và giáo dục thường </a:t>
            </a:r>
            <a:r>
              <a:rPr lang="vi-VN" sz="2200" b="1" kern="0" smtClean="0">
                <a:solidFill>
                  <a:srgbClr val="0000FF"/>
                </a:solidFill>
                <a:latin typeface="Arial" charset="0"/>
              </a:rPr>
              <a:t>xuyên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defRPr/>
            </a:pPr>
            <a:r>
              <a:rPr lang="vi-VN" sz="2200" b="1" kern="0" smtClean="0">
                <a:solidFill>
                  <a:srgbClr val="FF0066"/>
                </a:solidFill>
                <a:latin typeface="Arial" charset="0"/>
              </a:rPr>
              <a:t>Thông </a:t>
            </a:r>
            <a:r>
              <a:rPr lang="vi-VN" sz="2200" b="1" kern="0">
                <a:solidFill>
                  <a:srgbClr val="FF0066"/>
                </a:solidFill>
                <a:latin typeface="Arial" charset="0"/>
              </a:rPr>
              <a:t>tư 04/2020/TT-BGDĐT </a:t>
            </a:r>
            <a:r>
              <a:rPr lang="en-US" sz="2200" b="1" kern="0">
                <a:solidFill>
                  <a:srgbClr val="0000FF"/>
                </a:solidFill>
                <a:latin typeface="Arial" charset="0"/>
              </a:rPr>
              <a:t>ngày </a:t>
            </a:r>
            <a:r>
              <a:rPr lang="en-US" sz="2200" b="1" kern="0" smtClean="0">
                <a:solidFill>
                  <a:srgbClr val="0000FF"/>
                </a:solidFill>
                <a:latin typeface="Arial" charset="0"/>
              </a:rPr>
              <a:t>18-3-2020 </a:t>
            </a:r>
            <a:r>
              <a:rPr lang="vi-VN" sz="2200" b="1" kern="0" smtClean="0">
                <a:solidFill>
                  <a:srgbClr val="0000FF"/>
                </a:solidFill>
                <a:latin typeface="Arial" charset="0"/>
              </a:rPr>
              <a:t>hướng </a:t>
            </a:r>
            <a:r>
              <a:rPr lang="vi-VN" sz="2200" b="1" kern="0">
                <a:solidFill>
                  <a:srgbClr val="0000FF"/>
                </a:solidFill>
                <a:latin typeface="Arial" charset="0"/>
              </a:rPr>
              <a:t>dẫn Nghị định 86/2018/NĐ-CP quy định về hợp tác, đầu tư của nước ngoài trong lĩnh vực giáo dục</a:t>
            </a:r>
            <a:endParaRPr lang="en-US" sz="2200" b="1" kern="0">
              <a:solidFill>
                <a:srgbClr val="0000FF"/>
              </a:solidFill>
              <a:latin typeface="Arial" charset="0"/>
            </a:endParaRPr>
          </a:p>
          <a:p>
            <a:pPr indent="-457200" algn="just" eaLnBrk="1" hangingPunct="1">
              <a:lnSpc>
                <a:spcPct val="110000"/>
              </a:lnSpc>
              <a:spcBef>
                <a:spcPts val="1200"/>
              </a:spcBef>
              <a:spcAft>
                <a:spcPts val="0"/>
              </a:spcAft>
              <a:buClr>
                <a:srgbClr val="FF0000"/>
              </a:buClr>
              <a:defRPr/>
            </a:pPr>
            <a:r>
              <a:rPr lang="vi-VN" sz="2200" b="1" kern="0">
                <a:solidFill>
                  <a:srgbClr val="FF0066"/>
                </a:solidFill>
                <a:latin typeface="Arial" charset="0"/>
              </a:rPr>
              <a:t>Thông tư 09/2020/TT-BGDĐT </a:t>
            </a:r>
            <a:r>
              <a:rPr lang="en-US" sz="2200" b="1" kern="0">
                <a:solidFill>
                  <a:srgbClr val="0000FF"/>
                </a:solidFill>
                <a:latin typeface="Arial" charset="0"/>
              </a:rPr>
              <a:t>ngày </a:t>
            </a:r>
            <a:r>
              <a:rPr lang="en-US" sz="2200" b="1" kern="0" smtClean="0">
                <a:solidFill>
                  <a:srgbClr val="0000FF"/>
                </a:solidFill>
                <a:latin typeface="Arial" charset="0"/>
              </a:rPr>
              <a:t>07-5-2020 </a:t>
            </a:r>
            <a:r>
              <a:rPr lang="vi-VN" sz="2200" b="1" kern="0" smtClean="0">
                <a:solidFill>
                  <a:srgbClr val="0000FF"/>
                </a:solidFill>
                <a:latin typeface="Arial" charset="0"/>
              </a:rPr>
              <a:t>về </a:t>
            </a:r>
            <a:r>
              <a:rPr lang="vi-VN" sz="2200" b="1" kern="0">
                <a:solidFill>
                  <a:srgbClr val="0000FF"/>
                </a:solidFill>
                <a:latin typeface="Arial" charset="0"/>
              </a:rPr>
              <a:t>Quy chế tuyển sinh trình độ đại học; tuyển sinh trình độ cao đẳng ngành Giáo dục Mầm </a:t>
            </a:r>
            <a:r>
              <a:rPr lang="vi-VN" sz="2200" b="1" kern="0" smtClean="0">
                <a:solidFill>
                  <a:srgbClr val="0000FF"/>
                </a:solidFill>
                <a:latin typeface="Arial" charset="0"/>
              </a:rPr>
              <a:t>non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defRPr/>
            </a:pPr>
            <a:r>
              <a:rPr lang="vi-VN" sz="2200" b="1" kern="0">
                <a:solidFill>
                  <a:srgbClr val="FF0066"/>
                </a:solidFill>
                <a:latin typeface="Arial" charset="0"/>
              </a:rPr>
              <a:t>Thông tư 11/2020/TT-BGDĐT </a:t>
            </a:r>
            <a:r>
              <a:rPr lang="en-US" sz="2200" b="1" kern="0">
                <a:solidFill>
                  <a:srgbClr val="0000FF"/>
                </a:solidFill>
                <a:latin typeface="Arial" charset="0"/>
              </a:rPr>
              <a:t>ngày 19-5-2020 </a:t>
            </a:r>
            <a:r>
              <a:rPr lang="vi-VN" sz="2200" b="1" kern="0">
                <a:solidFill>
                  <a:srgbClr val="0000FF"/>
                </a:solidFill>
                <a:latin typeface="Arial" charset="0"/>
              </a:rPr>
              <a:t>về hướng dẫn thực hiện dân chủ trong hoạt động của cơ sở </a:t>
            </a:r>
            <a:r>
              <a:rPr lang="en-US" sz="2200" b="1" kern="0" smtClean="0">
                <a:solidFill>
                  <a:srgbClr val="0000FF"/>
                </a:solidFill>
                <a:latin typeface="Arial" charset="0"/>
              </a:rPr>
              <a:t>giáo dục </a:t>
            </a:r>
            <a:r>
              <a:rPr lang="vi-VN" sz="2200" b="1" kern="0" smtClean="0">
                <a:solidFill>
                  <a:srgbClr val="0000FF"/>
                </a:solidFill>
                <a:latin typeface="Arial" charset="0"/>
              </a:rPr>
              <a:t>công lập</a:t>
            </a:r>
            <a:endParaRPr lang="en-US" sz="2200" b="1" kern="0">
              <a:solidFill>
                <a:srgbClr val="0000FF"/>
              </a:solidFill>
              <a:latin typeface="Arial" charset="0"/>
            </a:endParaRPr>
          </a:p>
        </p:txBody>
      </p:sp>
    </p:spTree>
    <p:extLst>
      <p:ext uri="{BB962C8B-B14F-4D97-AF65-F5344CB8AC3E}">
        <p14:creationId xmlns:p14="http://schemas.microsoft.com/office/powerpoint/2010/main" val="263324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15. Quản lý phòng học bộ môn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Tổ </a:t>
            </a:r>
            <a:r>
              <a:rPr lang="vi-VN" sz="2000" b="1" kern="0">
                <a:solidFill>
                  <a:srgbClr val="FF0066"/>
                </a:solidFill>
                <a:latin typeface="Arial" charset="0"/>
              </a:rPr>
              <a:t>trưởng chuyên môn </a:t>
            </a:r>
            <a:r>
              <a:rPr lang="vi-VN" sz="2000" b="1" kern="0">
                <a:solidFill>
                  <a:srgbClr val="0000FF"/>
                </a:solidFill>
                <a:latin typeface="Arial" charset="0"/>
              </a:rPr>
              <a:t>chịu trách nhiệm tổ chức thực hiện kế hoạch hoạt động và thời khóa biểu của phòng học bộ môn theo tuần, tháng, học kì, năm học; giám sát hoạt động của phòng học bộ môn theo quy định của cơ sở giáo dục phổ </a:t>
            </a:r>
            <a:r>
              <a:rPr lang="vi-VN" sz="2000" b="1" kern="0" smtClean="0">
                <a:solidFill>
                  <a:srgbClr val="0000FF"/>
                </a:solidFill>
                <a:latin typeface="Arial" charset="0"/>
              </a:rPr>
              <a:t>thông.</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Nhân </a:t>
            </a:r>
            <a:r>
              <a:rPr lang="vi-VN" sz="2000" b="1" kern="0">
                <a:solidFill>
                  <a:srgbClr val="FF0066"/>
                </a:solidFill>
                <a:latin typeface="Arial" charset="0"/>
              </a:rPr>
              <a:t>viên thiết bị, thí nghiệm </a:t>
            </a:r>
            <a:r>
              <a:rPr lang="vi-VN" sz="2000" b="1" kern="0">
                <a:solidFill>
                  <a:srgbClr val="0000FF"/>
                </a:solidFill>
                <a:latin typeface="Arial" charset="0"/>
              </a:rPr>
              <a:t>chịu trách nhiệm về hoạt động của phòng học bộ môn theo phân công và các quy định tại </a:t>
            </a:r>
            <a:r>
              <a:rPr lang="vi-VN" sz="2000" b="1" kern="0">
                <a:solidFill>
                  <a:srgbClr val="009900"/>
                </a:solidFill>
                <a:latin typeface="Arial" charset="0"/>
              </a:rPr>
              <a:t>Điều 17 </a:t>
            </a:r>
            <a:r>
              <a:rPr lang="vi-VN" sz="2000" b="1" kern="0">
                <a:solidFill>
                  <a:srgbClr val="0000FF"/>
                </a:solidFill>
                <a:latin typeface="Arial" charset="0"/>
              </a:rPr>
              <a:t>của văn bản </a:t>
            </a:r>
            <a:r>
              <a:rPr lang="vi-VN" sz="2000" b="1" kern="0" smtClean="0">
                <a:solidFill>
                  <a:srgbClr val="0000FF"/>
                </a:solidFill>
                <a:latin typeface="Arial" charset="0"/>
              </a:rPr>
              <a:t>này.</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Giáo </a:t>
            </a:r>
            <a:r>
              <a:rPr lang="vi-VN" sz="2000" b="1" kern="0">
                <a:solidFill>
                  <a:srgbClr val="FF0066"/>
                </a:solidFill>
                <a:latin typeface="Arial" charset="0"/>
              </a:rPr>
              <a:t>viên bộ môn </a:t>
            </a:r>
            <a:r>
              <a:rPr lang="vi-VN" sz="2000" b="1" kern="0">
                <a:solidFill>
                  <a:srgbClr val="0000FF"/>
                </a:solidFill>
                <a:latin typeface="Arial" charset="0"/>
              </a:rPr>
              <a:t>có trách nhiệm xây dựng nội dung các tiết học có thí nghiệm, thực hành hoặc có sử dụng thiết bị dạy học trên lớp theo yêu cầu của chương trình môn học; phối hợp với nhân viên thiết bị, thí nghiệm tổ chức thực hiện các thí nghiệm, thực hành trong phòng học bộ môn hoặc mượn thiết bị để tổ chức dạy học trên lớp</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237066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51</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19</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29-6-2020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chế độ báo cáo định kỳ thuộc phạm </a:t>
            </a:r>
            <a:r>
              <a:rPr lang="en-US" sz="2400" b="1" smtClean="0">
                <a:solidFill>
                  <a:srgbClr val="0000FF"/>
                </a:solidFill>
                <a:latin typeface="Arial" charset="0"/>
              </a:rPr>
              <a:t>vi </a:t>
            </a:r>
            <a:r>
              <a:rPr lang="vi-VN" sz="2400" b="1" smtClean="0">
                <a:solidFill>
                  <a:srgbClr val="0000FF"/>
                </a:solidFill>
                <a:latin typeface="Arial" charset="0"/>
              </a:rPr>
              <a:t>quản </a:t>
            </a:r>
            <a:r>
              <a:rPr lang="vi-VN" sz="2400" b="1">
                <a:solidFill>
                  <a:srgbClr val="0000FF"/>
                </a:solidFill>
                <a:latin typeface="Arial" charset="0"/>
              </a:rPr>
              <a:t>lý nhà nước của Bộ Giáo dục và Đào </a:t>
            </a:r>
            <a:r>
              <a:rPr lang="vi-VN" sz="2400" b="1" smtClean="0">
                <a:solidFill>
                  <a:srgbClr val="0000FF"/>
                </a:solidFill>
                <a:latin typeface="Arial" charset="0"/>
              </a:rPr>
              <a:t>tạo</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14-8-2020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071450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9144000" cy="5257800"/>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C</a:t>
            </a:r>
            <a:r>
              <a:rPr lang="vi-VN" sz="2600" b="1" smtClean="0">
                <a:solidFill>
                  <a:srgbClr val="FF0000"/>
                </a:solidFill>
                <a:latin typeface="Arial" panose="020B0604020202020204" pitchFamily="34" charset="0"/>
                <a:cs typeface="Arial" panose="020B0604020202020204" pitchFamily="34" charset="0"/>
              </a:rPr>
              <a:t>hế </a:t>
            </a:r>
            <a:r>
              <a:rPr lang="vi-VN" sz="2600" b="1">
                <a:solidFill>
                  <a:srgbClr val="FF0000"/>
                </a:solidFill>
                <a:latin typeface="Arial" panose="020B0604020202020204" pitchFamily="34" charset="0"/>
                <a:cs typeface="Arial" panose="020B0604020202020204" pitchFamily="34" charset="0"/>
              </a:rPr>
              <a:t>độ báo cáo định kỳ </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5. Đối tượng thực hiện báo cáo, cơ quan nhận báo cáo</a:t>
            </a:r>
            <a:endParaRPr lang="en-US" sz="22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Cơ </a:t>
            </a:r>
            <a:r>
              <a:rPr lang="vi-VN" sz="2200" b="1" kern="0">
                <a:solidFill>
                  <a:srgbClr val="0000FF"/>
                </a:solidFill>
                <a:latin typeface="Arial" charset="0"/>
              </a:rPr>
              <a:t>quan hành chính nhà nước: </a:t>
            </a:r>
            <a:r>
              <a:rPr lang="en-US" sz="2200" b="1" kern="0" smtClean="0">
                <a:solidFill>
                  <a:srgbClr val="0000FF"/>
                </a:solidFill>
                <a:latin typeface="Arial" charset="0"/>
              </a:rPr>
              <a:t>…UBND cấp </a:t>
            </a:r>
            <a:r>
              <a:rPr lang="vi-VN" sz="2200" b="1" kern="0" smtClean="0">
                <a:solidFill>
                  <a:srgbClr val="0000FF"/>
                </a:solidFill>
                <a:latin typeface="Arial" charset="0"/>
              </a:rPr>
              <a:t>tỉnh</a:t>
            </a:r>
            <a:r>
              <a:rPr lang="en-US" sz="2200" b="1" kern="0" smtClean="0">
                <a:solidFill>
                  <a:srgbClr val="0000FF"/>
                </a:solidFill>
                <a:latin typeface="Arial" charset="0"/>
              </a:rPr>
              <a:t>, UBND </a:t>
            </a:r>
            <a:r>
              <a:rPr lang="vi-VN" sz="2200" b="1" kern="0" smtClean="0">
                <a:solidFill>
                  <a:srgbClr val="0000FF"/>
                </a:solidFill>
                <a:latin typeface="Arial" charset="0"/>
              </a:rPr>
              <a:t>cấp huyện</a:t>
            </a:r>
            <a:r>
              <a:rPr lang="en-US" sz="2200" b="1" kern="0" smtClean="0">
                <a:solidFill>
                  <a:srgbClr val="0000FF"/>
                </a:solidFill>
                <a:latin typeface="Arial" charset="0"/>
              </a:rPr>
              <a:t>, UBND cấp xã</a:t>
            </a:r>
            <a:r>
              <a:rPr lang="vi-VN" sz="2200" b="1" kern="0" smtClean="0">
                <a:solidFill>
                  <a:srgbClr val="0000FF"/>
                </a:solidFill>
                <a:latin typeface="Arial" charset="0"/>
              </a:rPr>
              <a:t>; </a:t>
            </a:r>
            <a:r>
              <a:rPr lang="vi-VN" sz="2200" b="1" kern="0">
                <a:solidFill>
                  <a:srgbClr val="0000FF"/>
                </a:solidFill>
                <a:latin typeface="Arial" charset="0"/>
              </a:rPr>
              <a:t>Sở </a:t>
            </a:r>
            <a:r>
              <a:rPr lang="en-US" sz="2200" b="1" kern="0" smtClean="0">
                <a:solidFill>
                  <a:srgbClr val="0000FF"/>
                </a:solidFill>
                <a:latin typeface="Arial" charset="0"/>
              </a:rPr>
              <a:t>GDĐT, Phòng GDĐT </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Tổ </a:t>
            </a:r>
            <a:r>
              <a:rPr lang="vi-VN" sz="2200" b="1" kern="0">
                <a:solidFill>
                  <a:srgbClr val="0000FF"/>
                </a:solidFill>
                <a:latin typeface="Arial" charset="0"/>
              </a:rPr>
              <a:t>chức, cá nhân: </a:t>
            </a:r>
            <a:r>
              <a:rPr lang="en-US" sz="2200" b="1" kern="0" smtClean="0">
                <a:solidFill>
                  <a:srgbClr val="0000FF"/>
                </a:solidFill>
                <a:latin typeface="Arial" charset="0"/>
              </a:rPr>
              <a:t>…</a:t>
            </a:r>
            <a:r>
              <a:rPr lang="vi-VN" sz="2200" b="1" kern="0" smtClean="0">
                <a:solidFill>
                  <a:srgbClr val="0000FF"/>
                </a:solidFill>
                <a:latin typeface="Arial" charset="0"/>
              </a:rPr>
              <a:t>Trung </a:t>
            </a:r>
            <a:r>
              <a:rPr lang="vi-VN" sz="2200" b="1" kern="0">
                <a:solidFill>
                  <a:srgbClr val="0000FF"/>
                </a:solidFill>
                <a:latin typeface="Arial" charset="0"/>
              </a:rPr>
              <a:t>tâm ngoại ngữ do Chủ tịch </a:t>
            </a:r>
            <a:r>
              <a:rPr lang="en-US" sz="2200" b="1" kern="0" smtClean="0">
                <a:solidFill>
                  <a:srgbClr val="0000FF"/>
                </a:solidFill>
                <a:latin typeface="Arial" charset="0"/>
              </a:rPr>
              <a:t>UBND </a:t>
            </a:r>
            <a:r>
              <a:rPr lang="vi-VN" sz="2200" b="1" kern="0" smtClean="0">
                <a:solidFill>
                  <a:srgbClr val="0000FF"/>
                </a:solidFill>
                <a:latin typeface="Arial" charset="0"/>
              </a:rPr>
              <a:t>cấp tỉnh </a:t>
            </a:r>
            <a:r>
              <a:rPr lang="vi-VN" sz="2200" b="1" kern="0">
                <a:solidFill>
                  <a:srgbClr val="0000FF"/>
                </a:solidFill>
                <a:latin typeface="Arial" charset="0"/>
              </a:rPr>
              <a:t>hoặc Giám đốc Sở GDĐT </a:t>
            </a:r>
            <a:r>
              <a:rPr lang="vi-VN" sz="2200" b="1" kern="0" smtClean="0">
                <a:solidFill>
                  <a:srgbClr val="0000FF"/>
                </a:solidFill>
                <a:latin typeface="Arial" charset="0"/>
              </a:rPr>
              <a:t>quyết </a:t>
            </a:r>
            <a:r>
              <a:rPr lang="vi-VN" sz="2200" b="1" kern="0">
                <a:solidFill>
                  <a:srgbClr val="0000FF"/>
                </a:solidFill>
                <a:latin typeface="Arial" charset="0"/>
              </a:rPr>
              <a:t>định thành </a:t>
            </a:r>
            <a:r>
              <a:rPr lang="vi-VN" sz="2200" b="1" kern="0" smtClean="0">
                <a:solidFill>
                  <a:srgbClr val="0000FF"/>
                </a:solidFill>
                <a:latin typeface="Arial" charset="0"/>
              </a:rPr>
              <a:t>lập; </a:t>
            </a:r>
            <a:r>
              <a:rPr lang="vi-VN" sz="2200" b="1" kern="0">
                <a:solidFill>
                  <a:srgbClr val="0000FF"/>
                </a:solidFill>
                <a:latin typeface="Arial" charset="0"/>
              </a:rPr>
              <a:t>Trung tâm Kiểm định </a:t>
            </a:r>
            <a:r>
              <a:rPr lang="en-US" sz="2200" b="1" kern="0" smtClean="0">
                <a:solidFill>
                  <a:srgbClr val="0000FF"/>
                </a:solidFill>
                <a:latin typeface="Arial" charset="0"/>
              </a:rPr>
              <a:t>CLGD </a:t>
            </a:r>
            <a:r>
              <a:rPr lang="vi-VN" sz="2200" b="1" kern="0" smtClean="0">
                <a:solidFill>
                  <a:srgbClr val="0000FF"/>
                </a:solidFill>
                <a:latin typeface="Arial" charset="0"/>
              </a:rPr>
              <a:t>; </a:t>
            </a:r>
            <a:r>
              <a:rPr lang="vi-VN" sz="2200" b="1" kern="0">
                <a:solidFill>
                  <a:srgbClr val="0000FF"/>
                </a:solidFill>
                <a:latin typeface="Arial" charset="0"/>
              </a:rPr>
              <a:t>các tổ chức, cá nhân có liên quan </a:t>
            </a:r>
            <a:r>
              <a:rPr lang="vi-VN" sz="2200" b="1" kern="0" smtClean="0">
                <a:solidFill>
                  <a:srgbClr val="0000FF"/>
                </a:solidFill>
                <a:latin typeface="Arial" charset="0"/>
              </a:rPr>
              <a:t>khác</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009900"/>
                </a:solidFill>
                <a:latin typeface="Arial" charset="0"/>
              </a:rPr>
              <a:t>Cơ </a:t>
            </a:r>
            <a:r>
              <a:rPr lang="vi-VN" sz="2200" b="1" kern="0">
                <a:solidFill>
                  <a:srgbClr val="009900"/>
                </a:solidFill>
                <a:latin typeface="Arial" charset="0"/>
              </a:rPr>
              <a:t>quan nhận báo </a:t>
            </a:r>
            <a:r>
              <a:rPr lang="vi-VN" sz="2200" b="1" kern="0" smtClean="0">
                <a:solidFill>
                  <a:srgbClr val="009900"/>
                </a:solidFill>
                <a:latin typeface="Arial" charset="0"/>
              </a:rPr>
              <a:t>cáo</a:t>
            </a:r>
            <a:r>
              <a:rPr lang="en-US" sz="2200" b="1" kern="0" smtClean="0">
                <a:solidFill>
                  <a:srgbClr val="009900"/>
                </a:solidFill>
                <a:latin typeface="Arial" charset="0"/>
              </a:rPr>
              <a:t>: </a:t>
            </a:r>
            <a:r>
              <a:rPr lang="vi-VN" sz="2200" b="1" kern="0" smtClean="0">
                <a:solidFill>
                  <a:srgbClr val="0000FF"/>
                </a:solidFill>
                <a:latin typeface="Arial" charset="0"/>
              </a:rPr>
              <a:t>Bộ </a:t>
            </a:r>
            <a:r>
              <a:rPr lang="en-US" sz="2200" b="1" kern="0" smtClean="0">
                <a:solidFill>
                  <a:srgbClr val="0000FF"/>
                </a:solidFill>
                <a:latin typeface="Arial" charset="0"/>
              </a:rPr>
              <a:t>Giáo dục và Đào tạo</a:t>
            </a:r>
            <a:r>
              <a:rPr lang="vi-VN" sz="2200" b="1" kern="0" smtClean="0">
                <a:solidFill>
                  <a:srgbClr val="0000FF"/>
                </a:solidFill>
                <a:latin typeface="Arial" charset="0"/>
              </a:rPr>
              <a:t>; </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Đ</a:t>
            </a:r>
            <a:r>
              <a:rPr lang="vi-VN" sz="2200" b="1" kern="0" smtClean="0">
                <a:solidFill>
                  <a:srgbClr val="0000FF"/>
                </a:solidFill>
                <a:latin typeface="Arial" charset="0"/>
              </a:rPr>
              <a:t>ịa </a:t>
            </a:r>
            <a:r>
              <a:rPr lang="vi-VN" sz="2200" b="1" kern="0">
                <a:solidFill>
                  <a:srgbClr val="0000FF"/>
                </a:solidFill>
                <a:latin typeface="Arial" charset="0"/>
              </a:rPr>
              <a:t>chỉ: Số 35, Đường Đại Cồ Việt, Quận Hai Bà Trưng, Thành phố Hà </a:t>
            </a:r>
            <a:r>
              <a:rPr lang="vi-VN" sz="2200" b="1" kern="0" smtClean="0">
                <a:solidFill>
                  <a:srgbClr val="0000FF"/>
                </a:solidFill>
                <a:latin typeface="Arial" charset="0"/>
              </a:rPr>
              <a:t>Nội.</a:t>
            </a:r>
            <a:endParaRPr lang="en-US" sz="22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6. Hình thức báo cáo, phương thức gửi, nhận báo cáo</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Hình </a:t>
            </a:r>
            <a:r>
              <a:rPr lang="vi-VN" sz="1900" b="1" kern="0">
                <a:solidFill>
                  <a:srgbClr val="FF0066"/>
                </a:solidFill>
                <a:latin typeface="Arial" charset="0"/>
              </a:rPr>
              <a:t>thức báo </a:t>
            </a:r>
            <a:r>
              <a:rPr lang="vi-VN" sz="1900" b="1" kern="0" smtClean="0">
                <a:solidFill>
                  <a:srgbClr val="FF0066"/>
                </a:solidFill>
                <a:latin typeface="Arial" charset="0"/>
              </a:rPr>
              <a:t>cáo</a:t>
            </a:r>
            <a:endParaRPr lang="en-US" sz="1900" b="1" kern="0" smtClean="0">
              <a:solidFill>
                <a:srgbClr val="FF0066"/>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bằng văn bản giấy có chữ ký của người có thẩm quyền và đóng dấu của cơ quan, tổ chức, đơn vị theo quy </a:t>
            </a:r>
            <a:r>
              <a:rPr lang="vi-VN" sz="1900" b="1" kern="0" smtClean="0">
                <a:solidFill>
                  <a:srgbClr val="0000FF"/>
                </a:solidFill>
                <a:latin typeface="Arial" charset="0"/>
              </a:rPr>
              <a:t>định;</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bằng văn bản điện tử có chữ ký số của người có thẩm quyền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startAt="2"/>
              <a:defRPr/>
            </a:pPr>
            <a:r>
              <a:rPr lang="vi-VN" sz="1900" b="1" kern="0" smtClean="0">
                <a:solidFill>
                  <a:srgbClr val="FF0066"/>
                </a:solidFill>
                <a:latin typeface="Arial" charset="0"/>
              </a:rPr>
              <a:t>Phương </a:t>
            </a:r>
            <a:r>
              <a:rPr lang="vi-VN" sz="1900" b="1" kern="0">
                <a:solidFill>
                  <a:srgbClr val="FF0066"/>
                </a:solidFill>
                <a:latin typeface="Arial" charset="0"/>
              </a:rPr>
              <a:t>thức gửi, nhận báo </a:t>
            </a:r>
            <a:r>
              <a:rPr lang="vi-VN" sz="1900" b="1" kern="0" smtClean="0">
                <a:solidFill>
                  <a:srgbClr val="FF0066"/>
                </a:solidFill>
                <a:latin typeface="Arial" charset="0"/>
              </a:rPr>
              <a:t>cáo</a:t>
            </a:r>
            <a:r>
              <a:rPr lang="en-US" sz="1900" b="1" kern="0" smtClean="0">
                <a:solidFill>
                  <a:srgbClr val="FF0066"/>
                </a:solidFill>
                <a:latin typeface="Arial" charset="0"/>
              </a:rPr>
              <a:t>: </a:t>
            </a:r>
            <a:r>
              <a:rPr lang="vi-VN" sz="1900" b="1" kern="0" smtClean="0">
                <a:solidFill>
                  <a:srgbClr val="0000FF"/>
                </a:solidFill>
                <a:latin typeface="Arial" charset="0"/>
              </a:rPr>
              <a:t>Tùy </a:t>
            </a:r>
            <a:r>
              <a:rPr lang="vi-VN" sz="1900" b="1" kern="0">
                <a:solidFill>
                  <a:srgbClr val="0000FF"/>
                </a:solidFill>
                <a:latin typeface="Arial" charset="0"/>
              </a:rPr>
              <a:t>theo điều kiện thực </a:t>
            </a:r>
            <a:r>
              <a:rPr lang="vi-VN" sz="1900" b="1" kern="0" smtClean="0">
                <a:solidFill>
                  <a:srgbClr val="0000FF"/>
                </a:solidFill>
                <a:latin typeface="Arial" charset="0"/>
              </a:rPr>
              <a:t>tế</a:t>
            </a:r>
            <a:r>
              <a:rPr lang="en-US" sz="1900" b="1" kern="0" smtClean="0">
                <a:solidFill>
                  <a:srgbClr val="0000FF"/>
                </a:solidFill>
                <a:latin typeface="Arial" charset="0"/>
              </a:rPr>
              <a:t>…</a:t>
            </a:r>
            <a:r>
              <a:rPr lang="vi-VN" sz="1900" b="1" kern="0" smtClean="0">
                <a:solidFill>
                  <a:srgbClr val="0000FF"/>
                </a:solidFill>
                <a:latin typeface="Arial" charset="0"/>
              </a:rPr>
              <a:t> </a:t>
            </a:r>
            <a:r>
              <a:rPr lang="vi-VN" sz="1900" b="1" kern="0">
                <a:solidFill>
                  <a:srgbClr val="0000FF"/>
                </a:solidFill>
                <a:latin typeface="Arial" charset="0"/>
              </a:rPr>
              <a:t>báo cáo được gửi theo một trong các phương thức </a:t>
            </a:r>
            <a:r>
              <a:rPr lang="vi-VN" sz="1900" b="1" kern="0" smtClean="0">
                <a:solidFill>
                  <a:srgbClr val="0000FF"/>
                </a:solidFill>
                <a:latin typeface="Arial" charset="0"/>
              </a:rPr>
              <a:t>sau:</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theo hình thức văn bản giấy được gửi trực tiếp hoặc qua dịch vụ bưu chính đến Bộ GDĐT; hoặc gửi qua </a:t>
            </a:r>
            <a:r>
              <a:rPr lang="vi-VN" sz="1900" b="1" kern="0" smtClean="0">
                <a:solidFill>
                  <a:srgbClr val="0000FF"/>
                </a:solidFill>
                <a:latin typeface="Arial" charset="0"/>
              </a:rPr>
              <a:t>fax;</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theo hình thức văn bản điện tử được gửi qua hệ thống thư điện tử, hệ thống quản lý hành chính điện tử của Bộ GDĐT (Hệ thống e-office), hệ thống phần mềm thông tin báo cáo chuyên dùng (nếu có), các phương thức khác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bằng phần mềm trên hệ thống thông tin báo cáo của Bộ GDĐT, hệ thống thông tin báo cáo của Chính phủ theo lộ trình quy định của Chính phủ</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800076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7. Tần suất thực hiện, thời hạn gửi báo cáo</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định kỳ hằng quý: </a:t>
            </a:r>
            <a:r>
              <a:rPr lang="vi-VN" sz="1900" b="1" kern="0">
                <a:solidFill>
                  <a:srgbClr val="0000FF"/>
                </a:solidFill>
                <a:latin typeface="Arial" charset="0"/>
              </a:rPr>
              <a:t>Thực hiện 04 lần/01 năm, thời hạn gửi báo cáo chậm nhất vào ngày 20 của tháng cuối quý thuộc kỳ báo </a:t>
            </a:r>
            <a:r>
              <a:rPr lang="vi-VN" sz="1900" b="1" kern="0" smtClean="0">
                <a:solidFill>
                  <a:srgbClr val="0000FF"/>
                </a:solidFill>
                <a:latin typeface="Arial" charset="0"/>
              </a:rPr>
              <a:t>cáo.</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định kỳ 06 tháng: </a:t>
            </a:r>
            <a:r>
              <a:rPr lang="vi-VN" sz="1900" b="1" kern="0">
                <a:solidFill>
                  <a:srgbClr val="0000FF"/>
                </a:solidFill>
                <a:latin typeface="Arial" charset="0"/>
              </a:rPr>
              <a:t>Thực hiện 02 lần/01 năm, thời hạn gửi báo cáo chậm nhất vào ngày </a:t>
            </a:r>
            <a:r>
              <a:rPr lang="vi-VN" sz="1900" b="1" kern="0" smtClean="0">
                <a:solidFill>
                  <a:srgbClr val="0000FF"/>
                </a:solidFill>
                <a:latin typeface="Arial" charset="0"/>
              </a:rPr>
              <a:t>20</a:t>
            </a:r>
            <a:r>
              <a:rPr lang="en-US" sz="1900" b="1" kern="0" smtClean="0">
                <a:solidFill>
                  <a:srgbClr val="0000FF"/>
                </a:solidFill>
                <a:latin typeface="Arial" charset="0"/>
              </a:rPr>
              <a:t>-</a:t>
            </a:r>
            <a:r>
              <a:rPr lang="vi-VN" sz="1900" b="1" kern="0" smtClean="0">
                <a:solidFill>
                  <a:srgbClr val="0000FF"/>
                </a:solidFill>
                <a:latin typeface="Arial" charset="0"/>
              </a:rPr>
              <a:t>6 </a:t>
            </a:r>
            <a:r>
              <a:rPr lang="vi-VN" sz="1900" b="1" kern="0">
                <a:solidFill>
                  <a:srgbClr val="0000FF"/>
                </a:solidFill>
                <a:latin typeface="Arial" charset="0"/>
              </a:rPr>
              <a:t>(đối với báo cáo 06 tháng đầu năm) và ngày </a:t>
            </a:r>
            <a:r>
              <a:rPr lang="vi-VN" sz="1900" b="1" kern="0" smtClean="0">
                <a:solidFill>
                  <a:srgbClr val="0000FF"/>
                </a:solidFill>
                <a:latin typeface="Arial" charset="0"/>
              </a:rPr>
              <a:t>20</a:t>
            </a:r>
            <a:r>
              <a:rPr lang="en-US" sz="1900" b="1" kern="0" smtClean="0">
                <a:solidFill>
                  <a:srgbClr val="0000FF"/>
                </a:solidFill>
                <a:latin typeface="Arial" charset="0"/>
              </a:rPr>
              <a:t>-</a:t>
            </a:r>
            <a:r>
              <a:rPr lang="vi-VN" sz="1900" b="1" kern="0" smtClean="0">
                <a:solidFill>
                  <a:srgbClr val="0000FF"/>
                </a:solidFill>
                <a:latin typeface="Arial" charset="0"/>
              </a:rPr>
              <a:t>12 </a:t>
            </a:r>
            <a:r>
              <a:rPr lang="vi-VN" sz="1900" b="1" kern="0">
                <a:solidFill>
                  <a:srgbClr val="0000FF"/>
                </a:solidFill>
                <a:latin typeface="Arial" charset="0"/>
              </a:rPr>
              <a:t>(đối với báo cáo 06 tháng cuối năm</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định kỳ hằng năm: </a:t>
            </a:r>
            <a:r>
              <a:rPr lang="vi-VN" sz="1900" b="1" kern="0">
                <a:solidFill>
                  <a:srgbClr val="0000FF"/>
                </a:solidFill>
                <a:latin typeface="Arial" charset="0"/>
              </a:rPr>
              <a:t>Thực hiện 01 lần/năm, thời hạn gửi báo cáo chậm nhất là ngày </a:t>
            </a:r>
            <a:r>
              <a:rPr lang="vi-VN" sz="1900" b="1" kern="0" smtClean="0">
                <a:solidFill>
                  <a:srgbClr val="0000FF"/>
                </a:solidFill>
                <a:latin typeface="Arial" charset="0"/>
              </a:rPr>
              <a:t>20</a:t>
            </a:r>
            <a:r>
              <a:rPr lang="en-US" sz="1900" b="1" kern="0" smtClean="0">
                <a:solidFill>
                  <a:srgbClr val="0000FF"/>
                </a:solidFill>
                <a:latin typeface="Arial" charset="0"/>
              </a:rPr>
              <a:t>-</a:t>
            </a:r>
            <a:r>
              <a:rPr lang="vi-VN" sz="1900" b="1" kern="0" smtClean="0">
                <a:solidFill>
                  <a:srgbClr val="0000FF"/>
                </a:solidFill>
                <a:latin typeface="Arial" charset="0"/>
              </a:rPr>
              <a:t>12 </a:t>
            </a:r>
            <a:r>
              <a:rPr lang="vi-VN" sz="1900" b="1" kern="0">
                <a:solidFill>
                  <a:srgbClr val="0000FF"/>
                </a:solidFill>
                <a:latin typeface="Arial" charset="0"/>
              </a:rPr>
              <a:t>hằng </a:t>
            </a:r>
            <a:r>
              <a:rPr lang="vi-VN" sz="1900" b="1" kern="0" smtClean="0">
                <a:solidFill>
                  <a:srgbClr val="0000FF"/>
                </a:solidFill>
                <a:latin typeface="Arial" charset="0"/>
              </a:rPr>
              <a:t>năm.</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theo học kỳ, năm học: </a:t>
            </a:r>
            <a:r>
              <a:rPr lang="vi-VN" sz="1900" b="1" kern="0">
                <a:solidFill>
                  <a:srgbClr val="0000FF"/>
                </a:solidFill>
                <a:latin typeface="Arial" charset="0"/>
              </a:rPr>
              <a:t>Thực hiện 01 lần/01 năm, thời hạn gửi báo cáo chậm nhất vào ngày </a:t>
            </a:r>
            <a:r>
              <a:rPr lang="vi-VN" sz="1900" b="1" kern="0" smtClean="0">
                <a:solidFill>
                  <a:srgbClr val="0000FF"/>
                </a:solidFill>
                <a:latin typeface="Arial" charset="0"/>
              </a:rPr>
              <a:t>31</a:t>
            </a:r>
            <a:r>
              <a:rPr lang="en-US" sz="1900" b="1" kern="0" smtClean="0">
                <a:solidFill>
                  <a:srgbClr val="0000FF"/>
                </a:solidFill>
                <a:latin typeface="Arial" charset="0"/>
              </a:rPr>
              <a:t>-</a:t>
            </a:r>
            <a:r>
              <a:rPr lang="vi-VN" sz="1900" b="1" kern="0" smtClean="0">
                <a:solidFill>
                  <a:srgbClr val="0000FF"/>
                </a:solidFill>
                <a:latin typeface="Arial" charset="0"/>
              </a:rPr>
              <a:t>01 </a:t>
            </a:r>
            <a:r>
              <a:rPr lang="vi-VN" sz="1900" b="1" kern="0">
                <a:solidFill>
                  <a:srgbClr val="0000FF"/>
                </a:solidFill>
                <a:latin typeface="Arial" charset="0"/>
              </a:rPr>
              <a:t>(đối với báo cáo sơ kết học kỳ I) và ngày </a:t>
            </a:r>
            <a:r>
              <a:rPr lang="vi-VN" sz="1900" b="1" kern="0" smtClean="0">
                <a:solidFill>
                  <a:srgbClr val="0000FF"/>
                </a:solidFill>
                <a:latin typeface="Arial" charset="0"/>
              </a:rPr>
              <a:t>30</a:t>
            </a:r>
            <a:r>
              <a:rPr lang="en-US" sz="1900" b="1" kern="0" smtClean="0">
                <a:solidFill>
                  <a:srgbClr val="0000FF"/>
                </a:solidFill>
                <a:latin typeface="Arial" charset="0"/>
              </a:rPr>
              <a:t>-</a:t>
            </a:r>
            <a:r>
              <a:rPr lang="vi-VN" sz="1900" b="1" kern="0" smtClean="0">
                <a:solidFill>
                  <a:srgbClr val="0000FF"/>
                </a:solidFill>
                <a:latin typeface="Arial" charset="0"/>
              </a:rPr>
              <a:t>6 </a:t>
            </a:r>
            <a:r>
              <a:rPr lang="vi-VN" sz="1900" b="1" kern="0">
                <a:solidFill>
                  <a:srgbClr val="0000FF"/>
                </a:solidFill>
                <a:latin typeface="Arial" charset="0"/>
              </a:rPr>
              <a:t>(đối với báo cáo tổng kết năm học), trừ những trường hợp đặc biệt, bất khả kháng gây ảnh hưởng tới tiến độ thực hiện khung thời gian năm học</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850216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CHẾ ĐỘ BÁO CÁO ĐỊNH KỲ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THUỘC </a:t>
            </a:r>
            <a:r>
              <a:rPr lang="vi-VN" sz="2400" b="1">
                <a:solidFill>
                  <a:srgbClr val="FF0000"/>
                </a:solidFill>
                <a:latin typeface="Arial" panose="020B0604020202020204" pitchFamily="34" charset="0"/>
                <a:cs typeface="Arial" panose="020B0604020202020204" pitchFamily="34" charset="0"/>
              </a:rPr>
              <a:t>PHẠM VI </a:t>
            </a:r>
            <a:r>
              <a:rPr lang="en-US" sz="2400" b="1" smtClean="0">
                <a:solidFill>
                  <a:srgbClr val="FF0000"/>
                </a:solidFill>
                <a:latin typeface="Arial" panose="020B0604020202020204" pitchFamily="34" charset="0"/>
                <a:cs typeface="Arial" panose="020B0604020202020204" pitchFamily="34" charset="0"/>
              </a:rPr>
              <a:t>QUẢN LÝ NHÀ NƯỚC </a:t>
            </a:r>
            <a:r>
              <a:rPr lang="vi-VN" sz="2400" b="1" smtClean="0">
                <a:solidFill>
                  <a:srgbClr val="FF0000"/>
                </a:solidFill>
                <a:latin typeface="Arial" panose="020B0604020202020204" pitchFamily="34" charset="0"/>
                <a:cs typeface="Arial" panose="020B0604020202020204" pitchFamily="34" charset="0"/>
              </a:rPr>
              <a:t>CỦA </a:t>
            </a:r>
            <a:r>
              <a:rPr lang="vi-VN" sz="2400" b="1">
                <a:solidFill>
                  <a:srgbClr val="FF0000"/>
                </a:solidFill>
                <a:latin typeface="Arial" panose="020B0604020202020204" pitchFamily="34" charset="0"/>
                <a:cs typeface="Arial" panose="020B0604020202020204" pitchFamily="34" charset="0"/>
              </a:rPr>
              <a:t>BỘ </a:t>
            </a:r>
            <a:r>
              <a:rPr lang="en-US" sz="2400" b="1" smtClean="0">
                <a:solidFill>
                  <a:srgbClr val="FF0000"/>
                </a:solidFill>
                <a:latin typeface="Arial" panose="020B0604020202020204" pitchFamily="34" charset="0"/>
                <a:cs typeface="Arial" panose="020B0604020202020204" pitchFamily="34" charset="0"/>
              </a:rPr>
              <a:t>GDĐT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8. </a:t>
            </a:r>
            <a:r>
              <a:rPr lang="vi-VN" sz="1900" b="1" kern="0">
                <a:solidFill>
                  <a:srgbClr val="0000FF"/>
                </a:solidFill>
                <a:latin typeface="Arial" charset="0"/>
              </a:rPr>
              <a:t>Báo cáo phổ cập giáo dục, xóa mù </a:t>
            </a:r>
            <a:r>
              <a:rPr lang="vi-VN" sz="1900" b="1" kern="0" smtClean="0">
                <a:solidFill>
                  <a:srgbClr val="0000FF"/>
                </a:solidFill>
                <a:latin typeface="Arial" charset="0"/>
              </a:rPr>
              <a:t>chữ</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9. </a:t>
            </a:r>
            <a:r>
              <a:rPr lang="vi-VN" sz="1900" b="1" kern="0">
                <a:solidFill>
                  <a:srgbClr val="0000FF"/>
                </a:solidFill>
                <a:latin typeface="Arial" charset="0"/>
              </a:rPr>
              <a:t>Báo cáo tình hình học sinh, sinh viên và kết quả thực hiện công tác giáo dục chính trị và công tác học sinh, sinh </a:t>
            </a:r>
            <a:r>
              <a:rPr lang="vi-VN" sz="1900" b="1" kern="0" smtClean="0">
                <a:solidFill>
                  <a:srgbClr val="0000FF"/>
                </a:solidFill>
                <a:latin typeface="Arial" charset="0"/>
              </a:rPr>
              <a:t>viên</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10. </a:t>
            </a:r>
            <a:r>
              <a:rPr lang="vi-VN" sz="1900" b="1" kern="0">
                <a:solidFill>
                  <a:srgbClr val="0000FF"/>
                </a:solidFill>
                <a:latin typeface="Arial" charset="0"/>
              </a:rPr>
              <a:t>Báo cáo kết quả triển khai các hoạt động chữ thập đỏ; xây dựng trường học an toàn; phòng, chống tai nạn, thương tích trong các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9900"/>
                </a:solidFill>
                <a:latin typeface="Arial" charset="0"/>
              </a:rPr>
              <a:t>Điều </a:t>
            </a:r>
            <a:r>
              <a:rPr lang="vi-VN" sz="1900" b="1" kern="0">
                <a:solidFill>
                  <a:srgbClr val="009900"/>
                </a:solidFill>
                <a:latin typeface="Arial" charset="0"/>
              </a:rPr>
              <a:t>11. Báo cáo tình hình thực hiện kế hoạch khoa học và công nghệ của các đơn vị trực thuộc </a:t>
            </a:r>
            <a:r>
              <a:rPr lang="vi-VN" sz="1900" b="1" kern="0" smtClean="0">
                <a:solidFill>
                  <a:srgbClr val="009900"/>
                </a:solidFill>
                <a:latin typeface="Arial" charset="0"/>
              </a:rPr>
              <a:t>Bộ</a:t>
            </a:r>
            <a:endParaRPr lang="en-US" sz="1900" b="1" kern="0" smtClean="0">
              <a:solidFill>
                <a:srgbClr val="009900"/>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12. </a:t>
            </a:r>
            <a:r>
              <a:rPr lang="vi-VN" sz="1900" b="1" kern="0">
                <a:solidFill>
                  <a:srgbClr val="0000FF"/>
                </a:solidFill>
                <a:latin typeface="Arial" charset="0"/>
              </a:rPr>
              <a:t>Báo cáo kết quả xây dựng, phát triển đội ngũ nhà giáo và cán bộ quản lý giáo dục năm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13. </a:t>
            </a:r>
            <a:r>
              <a:rPr lang="vi-VN" sz="1900" b="1" kern="0">
                <a:solidFill>
                  <a:srgbClr val="0000FF"/>
                </a:solidFill>
                <a:latin typeface="Arial" charset="0"/>
              </a:rPr>
              <a:t>Báo cáo kết quả triển khai việc thực hiện các quy định về đạo đức nhà </a:t>
            </a:r>
            <a:r>
              <a:rPr lang="vi-VN" sz="1900" b="1" kern="0" smtClean="0">
                <a:solidFill>
                  <a:srgbClr val="0000FF"/>
                </a:solidFill>
                <a:latin typeface="Arial" charset="0"/>
              </a:rPr>
              <a:t>giáo</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14. </a:t>
            </a:r>
            <a:r>
              <a:rPr lang="vi-VN" sz="1900" b="1" kern="0">
                <a:solidFill>
                  <a:srgbClr val="0000FF"/>
                </a:solidFill>
                <a:latin typeface="Arial" charset="0"/>
              </a:rPr>
              <a:t>Báo cáo công tác tổ chức bồi dưỡng và cấp chứng chỉ bồi dưỡng tiêu chuẩn chức danh nghề nghiệp viên chức giảng dạy trong các cơ sở giáo dục công </a:t>
            </a:r>
            <a:r>
              <a:rPr lang="vi-VN" sz="1900" b="1" kern="0" smtClean="0">
                <a:solidFill>
                  <a:srgbClr val="0000FF"/>
                </a:solidFill>
                <a:latin typeface="Arial" charset="0"/>
              </a:rPr>
              <a:t>lập</a:t>
            </a:r>
            <a:endParaRPr lang="en-US" sz="1900" b="1" kern="0">
              <a:solidFill>
                <a:srgbClr val="0000FF"/>
              </a:solidFill>
              <a:latin typeface="Arial" charset="0"/>
            </a:endParaRPr>
          </a:p>
        </p:txBody>
      </p:sp>
    </p:spTree>
    <p:extLst>
      <p:ext uri="{BB962C8B-B14F-4D97-AF65-F5344CB8AC3E}">
        <p14:creationId xmlns:p14="http://schemas.microsoft.com/office/powerpoint/2010/main" val="3366044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CHẾ ĐỘ BÁO CÁO ĐỊNH KỲ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THUỘC </a:t>
            </a:r>
            <a:r>
              <a:rPr lang="vi-VN" sz="2400" b="1">
                <a:solidFill>
                  <a:srgbClr val="FF0000"/>
                </a:solidFill>
                <a:latin typeface="Arial" panose="020B0604020202020204" pitchFamily="34" charset="0"/>
                <a:cs typeface="Arial" panose="020B0604020202020204" pitchFamily="34" charset="0"/>
              </a:rPr>
              <a:t>PHẠM VI </a:t>
            </a:r>
            <a:r>
              <a:rPr lang="en-US" sz="2400" b="1" smtClean="0">
                <a:solidFill>
                  <a:srgbClr val="FF0000"/>
                </a:solidFill>
                <a:latin typeface="Arial" panose="020B0604020202020204" pitchFamily="34" charset="0"/>
                <a:cs typeface="Arial" panose="020B0604020202020204" pitchFamily="34" charset="0"/>
              </a:rPr>
              <a:t>QUẢN LÝ NHÀ NƯỚC </a:t>
            </a:r>
            <a:r>
              <a:rPr lang="vi-VN" sz="2400" b="1" smtClean="0">
                <a:solidFill>
                  <a:srgbClr val="FF0000"/>
                </a:solidFill>
                <a:latin typeface="Arial" panose="020B0604020202020204" pitchFamily="34" charset="0"/>
                <a:cs typeface="Arial" panose="020B0604020202020204" pitchFamily="34" charset="0"/>
              </a:rPr>
              <a:t>CỦA </a:t>
            </a:r>
            <a:r>
              <a:rPr lang="vi-VN" sz="2400" b="1">
                <a:solidFill>
                  <a:srgbClr val="FF0000"/>
                </a:solidFill>
                <a:latin typeface="Arial" panose="020B0604020202020204" pitchFamily="34" charset="0"/>
                <a:cs typeface="Arial" panose="020B0604020202020204" pitchFamily="34" charset="0"/>
              </a:rPr>
              <a:t>BỘ </a:t>
            </a:r>
            <a:r>
              <a:rPr lang="en-US" sz="2400" b="1" smtClean="0">
                <a:solidFill>
                  <a:srgbClr val="FF0000"/>
                </a:solidFill>
                <a:latin typeface="Arial" panose="020B0604020202020204" pitchFamily="34" charset="0"/>
                <a:cs typeface="Arial" panose="020B0604020202020204" pitchFamily="34" charset="0"/>
              </a:rPr>
              <a:t>GDĐT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15. </a:t>
            </a:r>
            <a:r>
              <a:rPr lang="vi-VN" sz="1900" b="1" kern="0">
                <a:solidFill>
                  <a:srgbClr val="0000FF"/>
                </a:solidFill>
                <a:latin typeface="Arial" charset="0"/>
              </a:rPr>
              <a:t>Báo cáo tình hình, kết quả công tác tổ chức thi, đánh giá năng lực ngoại ngữ theo Khung năng lực ngoại ngữ 6 bậc dùng cho Việt </a:t>
            </a:r>
            <a:r>
              <a:rPr lang="vi-VN" sz="1900" b="1" kern="0" smtClean="0">
                <a:solidFill>
                  <a:srgbClr val="0000FF"/>
                </a:solidFill>
                <a:latin typeface="Arial" charset="0"/>
              </a:rPr>
              <a:t>Nam</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16. </a:t>
            </a:r>
            <a:r>
              <a:rPr lang="vi-VN" sz="1900" b="1" kern="0">
                <a:solidFill>
                  <a:srgbClr val="0000FF"/>
                </a:solidFill>
                <a:latin typeface="Arial" charset="0"/>
              </a:rPr>
              <a:t>Báo cáo tình hình hoạt động kiểm định chất lượng giáo dục trong năm và phương hướng hoạt động năm tiếp </a:t>
            </a:r>
            <a:r>
              <a:rPr lang="vi-VN" sz="1900" b="1" kern="0" smtClean="0">
                <a:solidFill>
                  <a:srgbClr val="0000FF"/>
                </a:solidFill>
                <a:latin typeface="Arial" charset="0"/>
              </a:rPr>
              <a:t>theo</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17. </a:t>
            </a:r>
            <a:r>
              <a:rPr lang="vi-VN" sz="1900" b="1" kern="0">
                <a:solidFill>
                  <a:srgbClr val="0000FF"/>
                </a:solidFill>
                <a:latin typeface="Arial" charset="0"/>
              </a:rPr>
              <a:t>Báo cáo kết quả kiểm định chất lượng chương trình đào tạo và kế hoạch cải tiến, nâng cao chất lượng chương trình đào tạo sau khi được công nhận đạt tiêu chuẩn chất </a:t>
            </a:r>
            <a:r>
              <a:rPr lang="vi-VN" sz="1900" b="1" kern="0" smtClean="0">
                <a:solidFill>
                  <a:srgbClr val="0000FF"/>
                </a:solidFill>
                <a:latin typeface="Arial" charset="0"/>
              </a:rPr>
              <a:t>lượng</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18.</a:t>
            </a:r>
            <a:r>
              <a:rPr lang="vi-VN" sz="1900" b="1" kern="0">
                <a:solidFill>
                  <a:srgbClr val="0000FF"/>
                </a:solidFill>
                <a:latin typeface="Arial" charset="0"/>
              </a:rPr>
              <a:t> Báo cáo giữa kỳ kết quả kiểm định chất lượng chương trình đào tạo và kế hoạch cải tiến, </a:t>
            </a:r>
            <a:r>
              <a:rPr lang="vi-VN" sz="1900" b="1" kern="0" spc="-40">
                <a:solidFill>
                  <a:srgbClr val="0000FF"/>
                </a:solidFill>
                <a:latin typeface="Arial" charset="0"/>
              </a:rPr>
              <a:t>nâng cao chất lượng chương trình đào </a:t>
            </a:r>
            <a:r>
              <a:rPr lang="vi-VN" sz="1900" b="1" kern="0" spc="-40" smtClean="0">
                <a:solidFill>
                  <a:srgbClr val="0000FF"/>
                </a:solidFill>
                <a:latin typeface="Arial" charset="0"/>
              </a:rPr>
              <a:t>tạo</a:t>
            </a:r>
            <a:endParaRPr lang="en-US" sz="1900" b="1" kern="0" spc="-4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19. </a:t>
            </a:r>
            <a:r>
              <a:rPr lang="vi-VN" sz="1900" b="1" kern="0">
                <a:solidFill>
                  <a:srgbClr val="0000FF"/>
                </a:solidFill>
                <a:latin typeface="Arial" charset="0"/>
              </a:rPr>
              <a:t>Báo cáo kết quả thực hiện kế hoạch cải tiến, nâng cao chất lượng giáo dục các chương trình đào tạo đã được đánh giá, công nhận đạt tiêu chuẩn chất lượng trong </a:t>
            </a:r>
            <a:r>
              <a:rPr lang="vi-VN" sz="1900" b="1" kern="0" smtClean="0">
                <a:solidFill>
                  <a:srgbClr val="0000FF"/>
                </a:solidFill>
                <a:latin typeface="Arial" charset="0"/>
              </a:rPr>
              <a:t>năm</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20. </a:t>
            </a:r>
            <a:r>
              <a:rPr lang="vi-VN" sz="1900" b="1" kern="0">
                <a:solidFill>
                  <a:srgbClr val="0000FF"/>
                </a:solidFill>
                <a:latin typeface="Arial" charset="0"/>
              </a:rPr>
              <a:t>Báo cáo tình hình thực hiện in phôi, quản lý phôi văn bằng, chứng </a:t>
            </a:r>
            <a:r>
              <a:rPr lang="vi-VN" sz="1900" b="1" kern="0" smtClean="0">
                <a:solidFill>
                  <a:srgbClr val="0000FF"/>
                </a:solidFill>
                <a:latin typeface="Arial" charset="0"/>
              </a:rPr>
              <a:t>chỉ</a:t>
            </a:r>
            <a:endParaRPr lang="en-US" sz="1900" b="1" kern="0">
              <a:solidFill>
                <a:srgbClr val="0000FF"/>
              </a:solidFill>
              <a:latin typeface="Arial" charset="0"/>
            </a:endParaRPr>
          </a:p>
        </p:txBody>
      </p:sp>
    </p:spTree>
    <p:extLst>
      <p:ext uri="{BB962C8B-B14F-4D97-AF65-F5344CB8AC3E}">
        <p14:creationId xmlns:p14="http://schemas.microsoft.com/office/powerpoint/2010/main" val="1625408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CHẾ ĐỘ BÁO CÁO ĐỊNH KỲ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THUỘC </a:t>
            </a:r>
            <a:r>
              <a:rPr lang="vi-VN" sz="2400" b="1">
                <a:solidFill>
                  <a:srgbClr val="FF0000"/>
                </a:solidFill>
                <a:latin typeface="Arial" panose="020B0604020202020204" pitchFamily="34" charset="0"/>
                <a:cs typeface="Arial" panose="020B0604020202020204" pitchFamily="34" charset="0"/>
              </a:rPr>
              <a:t>PHẠM VI </a:t>
            </a:r>
            <a:r>
              <a:rPr lang="en-US" sz="2400" b="1" smtClean="0">
                <a:solidFill>
                  <a:srgbClr val="FF0000"/>
                </a:solidFill>
                <a:latin typeface="Arial" panose="020B0604020202020204" pitchFamily="34" charset="0"/>
                <a:cs typeface="Arial" panose="020B0604020202020204" pitchFamily="34" charset="0"/>
              </a:rPr>
              <a:t>QUẢN LÝ NHÀ NƯỚC </a:t>
            </a:r>
            <a:r>
              <a:rPr lang="vi-VN" sz="2400" b="1" smtClean="0">
                <a:solidFill>
                  <a:srgbClr val="FF0000"/>
                </a:solidFill>
                <a:latin typeface="Arial" panose="020B0604020202020204" pitchFamily="34" charset="0"/>
                <a:cs typeface="Arial" panose="020B0604020202020204" pitchFamily="34" charset="0"/>
              </a:rPr>
              <a:t>CỦA </a:t>
            </a:r>
            <a:r>
              <a:rPr lang="vi-VN" sz="2400" b="1">
                <a:solidFill>
                  <a:srgbClr val="FF0000"/>
                </a:solidFill>
                <a:latin typeface="Arial" panose="020B0604020202020204" pitchFamily="34" charset="0"/>
                <a:cs typeface="Arial" panose="020B0604020202020204" pitchFamily="34" charset="0"/>
              </a:rPr>
              <a:t>BỘ </a:t>
            </a:r>
            <a:r>
              <a:rPr lang="en-US" sz="2400" b="1" smtClean="0">
                <a:solidFill>
                  <a:srgbClr val="FF0000"/>
                </a:solidFill>
                <a:latin typeface="Arial" panose="020B0604020202020204" pitchFamily="34" charset="0"/>
                <a:cs typeface="Arial" panose="020B0604020202020204" pitchFamily="34" charset="0"/>
              </a:rPr>
              <a:t>GDĐT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21. </a:t>
            </a:r>
            <a:r>
              <a:rPr lang="vi-VN" sz="1900" b="1" kern="0">
                <a:solidFill>
                  <a:srgbClr val="0000FF"/>
                </a:solidFill>
                <a:latin typeface="Arial" charset="0"/>
              </a:rPr>
              <a:t>Báo cáo kết quả công tác kiểm định chất lượng giáo dục và công nhận trường đạt chuẩn quốc </a:t>
            </a:r>
            <a:r>
              <a:rPr lang="vi-VN" sz="1900" b="1" kern="0" smtClean="0">
                <a:solidFill>
                  <a:srgbClr val="0000FF"/>
                </a:solidFill>
                <a:latin typeface="Arial" charset="0"/>
              </a:rPr>
              <a:t>gia</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009900"/>
                </a:solidFill>
                <a:latin typeface="Arial" charset="0"/>
              </a:rPr>
              <a:t>Điều </a:t>
            </a:r>
            <a:r>
              <a:rPr lang="vi-VN" sz="1900" b="1" kern="0">
                <a:solidFill>
                  <a:srgbClr val="009900"/>
                </a:solidFill>
                <a:latin typeface="Arial" charset="0"/>
              </a:rPr>
              <a:t>22. Báo cáo tình hình thực hiện công nhận văn bằng do cơ sở giáo dục nước ngoài </a:t>
            </a:r>
            <a:r>
              <a:rPr lang="vi-VN" sz="1900" b="1" kern="0" smtClean="0">
                <a:solidFill>
                  <a:srgbClr val="009900"/>
                </a:solidFill>
                <a:latin typeface="Arial" charset="0"/>
              </a:rPr>
              <a:t>cấp</a:t>
            </a:r>
            <a:endParaRPr lang="en-US" sz="1900" b="1" kern="0" smtClean="0">
              <a:solidFill>
                <a:srgbClr val="009900"/>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23. </a:t>
            </a:r>
            <a:r>
              <a:rPr lang="vi-VN" sz="1900" b="1" kern="0">
                <a:solidFill>
                  <a:srgbClr val="0000FF"/>
                </a:solidFill>
                <a:latin typeface="Arial" charset="0"/>
              </a:rPr>
              <a:t>Báo cáo tình hình, kết quả hoạt động tổ chức thi và cấp chứng chỉ ứng dụng công nghệ thông tin; đào tạo kiểm tra và cấp chứng chỉ ngoại </a:t>
            </a:r>
            <a:r>
              <a:rPr lang="vi-VN" sz="1900" b="1" kern="0" smtClean="0">
                <a:solidFill>
                  <a:srgbClr val="0000FF"/>
                </a:solidFill>
                <a:latin typeface="Arial" charset="0"/>
              </a:rPr>
              <a:t>ngữ</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24. </a:t>
            </a:r>
            <a:r>
              <a:rPr lang="vi-VN" sz="1900" b="1" kern="0">
                <a:solidFill>
                  <a:srgbClr val="0000FF"/>
                </a:solidFill>
                <a:latin typeface="Arial" charset="0"/>
              </a:rPr>
              <a:t>Báo cáo công tác quản lý nhà nước đối với kinh doanh dịch vụ tư vấn du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25. </a:t>
            </a:r>
            <a:r>
              <a:rPr lang="vi-VN" sz="1900" b="1" kern="0">
                <a:solidFill>
                  <a:srgbClr val="0000FF"/>
                </a:solidFill>
                <a:latin typeface="Arial" charset="0"/>
              </a:rPr>
              <a:t>Báo cáo tình hình hợp tác, đầu tư của nước ngoài trong lĩnh vực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009900"/>
                </a:solidFill>
                <a:latin typeface="Arial" charset="0"/>
              </a:rPr>
              <a:t>Điều </a:t>
            </a:r>
            <a:r>
              <a:rPr lang="vi-VN" sz="1900" b="1" kern="0">
                <a:solidFill>
                  <a:srgbClr val="009900"/>
                </a:solidFill>
                <a:latin typeface="Arial" charset="0"/>
              </a:rPr>
              <a:t>26. Báo cáo tình hình giảng viên nước ngoài, người nước ngoài vào giảng dạy, làm việc trong các cơ sở giáo dục đại </a:t>
            </a:r>
            <a:r>
              <a:rPr lang="vi-VN" sz="1900" b="1" kern="0" smtClean="0">
                <a:solidFill>
                  <a:srgbClr val="009900"/>
                </a:solidFill>
                <a:latin typeface="Arial" charset="0"/>
              </a:rPr>
              <a:t>học</a:t>
            </a:r>
            <a:endParaRPr lang="en-US" sz="1900" b="1" kern="0" smtClean="0">
              <a:solidFill>
                <a:srgbClr val="009900"/>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27. </a:t>
            </a:r>
            <a:r>
              <a:rPr lang="vi-VN" sz="1900" b="1" kern="0">
                <a:solidFill>
                  <a:srgbClr val="0000FF"/>
                </a:solidFill>
                <a:latin typeface="Arial" charset="0"/>
              </a:rPr>
              <a:t>Báo cáo kết quả hợp tác quốc tế trên lĩnh vực giáo dục và đào </a:t>
            </a:r>
            <a:r>
              <a:rPr lang="vi-VN" sz="1900" b="1" kern="0" smtClean="0">
                <a:solidFill>
                  <a:srgbClr val="0000FF"/>
                </a:solidFill>
                <a:latin typeface="Arial" charset="0"/>
              </a:rPr>
              <a:t>tạo</a:t>
            </a:r>
            <a:endParaRPr lang="en-US" sz="1900" b="1" kern="0">
              <a:solidFill>
                <a:srgbClr val="0000FF"/>
              </a:solidFill>
              <a:latin typeface="Arial" charset="0"/>
            </a:endParaRPr>
          </a:p>
        </p:txBody>
      </p:sp>
    </p:spTree>
    <p:extLst>
      <p:ext uri="{BB962C8B-B14F-4D97-AF65-F5344CB8AC3E}">
        <p14:creationId xmlns:p14="http://schemas.microsoft.com/office/powerpoint/2010/main" val="359151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21</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31-7-2020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hướng dẫn về công tác thi đua, khen thưởng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ngành </a:t>
            </a:r>
            <a:r>
              <a:rPr lang="vi-VN" sz="2400" b="1">
                <a:solidFill>
                  <a:srgbClr val="0000FF"/>
                </a:solidFill>
                <a:latin typeface="Arial" charset="0"/>
              </a:rPr>
              <a:t>Giáo dục</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29838133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AutoNum type="arabicPeriod" startAt="5"/>
              <a:defRPr/>
            </a:pPr>
            <a:r>
              <a:rPr lang="vi-VN" sz="2200" b="1" kern="0" smtClean="0">
                <a:solidFill>
                  <a:srgbClr val="FF0066"/>
                </a:solidFill>
                <a:latin typeface="Arial" charset="0"/>
              </a:rPr>
              <a:t>Thông </a:t>
            </a:r>
            <a:r>
              <a:rPr lang="vi-VN" sz="2200" b="1" kern="0">
                <a:solidFill>
                  <a:srgbClr val="FF0066"/>
                </a:solidFill>
                <a:latin typeface="Arial" charset="0"/>
              </a:rPr>
              <a:t>tư 12/2020/TT-BGDĐT </a:t>
            </a:r>
            <a:r>
              <a:rPr lang="en-US" sz="2200" b="1" kern="0">
                <a:solidFill>
                  <a:srgbClr val="0000FF"/>
                </a:solidFill>
                <a:latin typeface="Arial" charset="0"/>
              </a:rPr>
              <a:t>ngày </a:t>
            </a:r>
            <a:r>
              <a:rPr lang="en-US" sz="2200" b="1" kern="0" smtClean="0">
                <a:solidFill>
                  <a:srgbClr val="0000FF"/>
                </a:solidFill>
                <a:latin typeface="Arial" charset="0"/>
              </a:rPr>
              <a:t>22-5-2020 </a:t>
            </a:r>
            <a:r>
              <a:rPr lang="vi-VN" sz="2200" b="1" kern="0" smtClean="0">
                <a:solidFill>
                  <a:srgbClr val="0000FF"/>
                </a:solidFill>
                <a:latin typeface="Arial" charset="0"/>
              </a:rPr>
              <a:t>hướng </a:t>
            </a:r>
            <a:r>
              <a:rPr lang="vi-VN" sz="2200" b="1" kern="0">
                <a:solidFill>
                  <a:srgbClr val="0000FF"/>
                </a:solidFill>
                <a:latin typeface="Arial" charset="0"/>
              </a:rPr>
              <a:t>dẫn về chức năng, nhiệm vụ, quyền hạn của Sở </a:t>
            </a:r>
            <a:r>
              <a:rPr lang="en-US" sz="2200" b="1" kern="0" smtClean="0">
                <a:solidFill>
                  <a:srgbClr val="0000FF"/>
                </a:solidFill>
                <a:latin typeface="Arial" charset="0"/>
              </a:rPr>
              <a:t>GDĐT </a:t>
            </a:r>
            <a:r>
              <a:rPr lang="vi-VN" sz="2200" b="1" kern="0" smtClean="0">
                <a:solidFill>
                  <a:srgbClr val="0000FF"/>
                </a:solidFill>
                <a:latin typeface="Arial" charset="0"/>
              </a:rPr>
              <a:t>thuộc </a:t>
            </a:r>
            <a:r>
              <a:rPr lang="en-US" sz="2200" b="1" kern="0" smtClean="0">
                <a:solidFill>
                  <a:srgbClr val="0000FF"/>
                </a:solidFill>
                <a:latin typeface="Arial" charset="0"/>
              </a:rPr>
              <a:t>UBND </a:t>
            </a:r>
            <a:r>
              <a:rPr lang="vi-VN" sz="2200" b="1" kern="0" smtClean="0">
                <a:solidFill>
                  <a:srgbClr val="0000FF"/>
                </a:solidFill>
                <a:latin typeface="Arial" charset="0"/>
              </a:rPr>
              <a:t>tỉnh</a:t>
            </a:r>
            <a:r>
              <a:rPr lang="vi-VN" sz="2200" b="1" kern="0">
                <a:solidFill>
                  <a:srgbClr val="0000FF"/>
                </a:solidFill>
                <a:latin typeface="Arial" charset="0"/>
              </a:rPr>
              <a:t>, thành phố trực thuộc Trung ương, Phòng </a:t>
            </a:r>
            <a:r>
              <a:rPr lang="en-US" sz="2200" b="1" kern="0" smtClean="0">
                <a:solidFill>
                  <a:srgbClr val="0000FF"/>
                </a:solidFill>
                <a:latin typeface="Arial" charset="0"/>
              </a:rPr>
              <a:t>GDĐT </a:t>
            </a:r>
            <a:r>
              <a:rPr lang="vi-VN" sz="2200" b="1" kern="0" smtClean="0">
                <a:solidFill>
                  <a:srgbClr val="0000FF"/>
                </a:solidFill>
                <a:latin typeface="Arial" charset="0"/>
              </a:rPr>
              <a:t>thuộc </a:t>
            </a:r>
            <a:r>
              <a:rPr lang="en-US" sz="2200" b="1" kern="0" smtClean="0">
                <a:solidFill>
                  <a:srgbClr val="0000FF"/>
                </a:solidFill>
                <a:latin typeface="Arial" charset="0"/>
              </a:rPr>
              <a:t>UBND </a:t>
            </a:r>
            <a:r>
              <a:rPr lang="vi-VN" sz="2200" b="1" kern="0" smtClean="0">
                <a:solidFill>
                  <a:srgbClr val="0000FF"/>
                </a:solidFill>
                <a:latin typeface="Arial" charset="0"/>
              </a:rPr>
              <a:t>huyện</a:t>
            </a:r>
            <a:r>
              <a:rPr lang="vi-VN" sz="2200" b="1" kern="0">
                <a:solidFill>
                  <a:srgbClr val="0000FF"/>
                </a:solidFill>
                <a:latin typeface="Arial" charset="0"/>
              </a:rPr>
              <a:t>, quận, thị xã, thành phố thuộc tỉnh, thành phố thuộc thành phố trực thuộc Trung </a:t>
            </a:r>
            <a:r>
              <a:rPr lang="vi-VN" sz="2200" b="1" kern="0" smtClean="0">
                <a:solidFill>
                  <a:srgbClr val="0000FF"/>
                </a:solidFill>
                <a:latin typeface="Arial" charset="0"/>
              </a:rPr>
              <a:t>ương</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AutoNum type="arabicPeriod" startAt="5"/>
              <a:defRPr/>
            </a:pPr>
            <a:r>
              <a:rPr lang="vi-VN" sz="2200" b="1" kern="0">
                <a:solidFill>
                  <a:srgbClr val="FF0066"/>
                </a:solidFill>
                <a:latin typeface="Arial" charset="0"/>
              </a:rPr>
              <a:t>Thông tư 13/2020/TT-BGDĐT </a:t>
            </a:r>
            <a:r>
              <a:rPr lang="en-US" sz="2200" b="1" kern="0">
                <a:solidFill>
                  <a:srgbClr val="0000FF"/>
                </a:solidFill>
                <a:latin typeface="Arial" charset="0"/>
              </a:rPr>
              <a:t>ngày </a:t>
            </a:r>
            <a:r>
              <a:rPr lang="en-US" sz="2200" b="1" kern="0" smtClean="0">
                <a:solidFill>
                  <a:srgbClr val="0000FF"/>
                </a:solidFill>
                <a:latin typeface="Arial" charset="0"/>
              </a:rPr>
              <a:t>26-5-2020 </a:t>
            </a:r>
            <a:r>
              <a:rPr lang="vi-VN" sz="2200" b="1" kern="0" smtClean="0">
                <a:solidFill>
                  <a:srgbClr val="0000FF"/>
                </a:solidFill>
                <a:latin typeface="Arial" charset="0"/>
              </a:rPr>
              <a:t>quy </a:t>
            </a:r>
            <a:r>
              <a:rPr lang="vi-VN" sz="2200" b="1" kern="0">
                <a:solidFill>
                  <a:srgbClr val="0000FF"/>
                </a:solidFill>
                <a:latin typeface="Arial" charset="0"/>
              </a:rPr>
              <a:t>định về tiêu chuẩn </a:t>
            </a:r>
            <a:r>
              <a:rPr lang="en-US" sz="2200" b="1" kern="0" smtClean="0">
                <a:solidFill>
                  <a:srgbClr val="0000FF"/>
                </a:solidFill>
                <a:latin typeface="Arial" charset="0"/>
              </a:rPr>
              <a:t>CSVC </a:t>
            </a:r>
            <a:r>
              <a:rPr lang="vi-VN" sz="2200" b="1" kern="0" smtClean="0">
                <a:solidFill>
                  <a:srgbClr val="0000FF"/>
                </a:solidFill>
                <a:latin typeface="Arial" charset="0"/>
              </a:rPr>
              <a:t>trường </a:t>
            </a:r>
            <a:r>
              <a:rPr lang="vi-VN" sz="2200" b="1" kern="0">
                <a:solidFill>
                  <a:srgbClr val="0000FF"/>
                </a:solidFill>
                <a:latin typeface="Arial" charset="0"/>
              </a:rPr>
              <a:t>mầm non, tiểu học, </a:t>
            </a:r>
            <a:r>
              <a:rPr lang="en-US" sz="2200" b="1" kern="0" smtClean="0">
                <a:solidFill>
                  <a:srgbClr val="0000FF"/>
                </a:solidFill>
                <a:latin typeface="Arial" charset="0"/>
              </a:rPr>
              <a:t>THCS</a:t>
            </a:r>
            <a:r>
              <a:rPr lang="vi-VN" sz="2200" b="1" kern="0" smtClean="0">
                <a:solidFill>
                  <a:srgbClr val="0000FF"/>
                </a:solidFill>
                <a:latin typeface="Arial" charset="0"/>
              </a:rPr>
              <a:t>, </a:t>
            </a:r>
            <a:r>
              <a:rPr lang="en-US" sz="2200" b="1" kern="0" smtClean="0">
                <a:solidFill>
                  <a:srgbClr val="0000FF"/>
                </a:solidFill>
                <a:latin typeface="Arial" charset="0"/>
              </a:rPr>
              <a:t>THPT </a:t>
            </a:r>
            <a:r>
              <a:rPr lang="vi-VN" sz="2200" b="1" kern="0" smtClean="0">
                <a:solidFill>
                  <a:srgbClr val="0000FF"/>
                </a:solidFill>
                <a:latin typeface="Arial" charset="0"/>
              </a:rPr>
              <a:t>và </a:t>
            </a:r>
            <a:r>
              <a:rPr lang="vi-VN" sz="2200" b="1" kern="0">
                <a:solidFill>
                  <a:srgbClr val="0000FF"/>
                </a:solidFill>
                <a:latin typeface="Arial" charset="0"/>
              </a:rPr>
              <a:t>trường phổ thông có nhiều cấp học</a:t>
            </a:r>
            <a:endParaRPr lang="en-US" sz="22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AutoNum type="arabicPeriod" startAt="5"/>
              <a:defRPr/>
            </a:pPr>
            <a:r>
              <a:rPr lang="vi-VN" sz="2200" b="1" kern="0">
                <a:solidFill>
                  <a:srgbClr val="FF0066"/>
                </a:solidFill>
                <a:latin typeface="Arial" charset="0"/>
              </a:rPr>
              <a:t>Thông tư 14/2020/TT-BGDĐT</a:t>
            </a:r>
            <a:r>
              <a:rPr lang="vi-VN" sz="2200" b="1" kern="0">
                <a:solidFill>
                  <a:srgbClr val="0000FF"/>
                </a:solidFill>
                <a:latin typeface="Arial" charset="0"/>
              </a:rPr>
              <a:t> </a:t>
            </a:r>
            <a:r>
              <a:rPr lang="en-US" sz="2200" b="1" kern="0">
                <a:solidFill>
                  <a:srgbClr val="0000FF"/>
                </a:solidFill>
                <a:latin typeface="Arial" charset="0"/>
              </a:rPr>
              <a:t>ngày </a:t>
            </a:r>
            <a:r>
              <a:rPr lang="en-US" sz="2200" b="1" kern="0" smtClean="0">
                <a:solidFill>
                  <a:srgbClr val="0000FF"/>
                </a:solidFill>
                <a:latin typeface="Arial" charset="0"/>
              </a:rPr>
              <a:t>26-5-2020 </a:t>
            </a:r>
            <a:r>
              <a:rPr lang="vi-VN" sz="2200" b="1" kern="0" smtClean="0">
                <a:solidFill>
                  <a:srgbClr val="0000FF"/>
                </a:solidFill>
                <a:latin typeface="Arial" charset="0"/>
              </a:rPr>
              <a:t>quy </a:t>
            </a:r>
            <a:r>
              <a:rPr lang="vi-VN" sz="2200" b="1" kern="0">
                <a:solidFill>
                  <a:srgbClr val="0000FF"/>
                </a:solidFill>
                <a:latin typeface="Arial" charset="0"/>
              </a:rPr>
              <a:t>định về phòng học bộ môn của cơ sở giáo dục phổ </a:t>
            </a:r>
            <a:r>
              <a:rPr lang="vi-VN" sz="2200" b="1" kern="0" smtClean="0">
                <a:solidFill>
                  <a:srgbClr val="0000FF"/>
                </a:solidFill>
                <a:latin typeface="Arial" charset="0"/>
              </a:rPr>
              <a:t>thông</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AutoNum type="arabicPeriod" startAt="5"/>
              <a:defRPr/>
            </a:pPr>
            <a:r>
              <a:rPr lang="vi-VN" sz="2400" b="1" kern="0">
                <a:solidFill>
                  <a:srgbClr val="FF0066"/>
                </a:solidFill>
                <a:latin typeface="Arial" charset="0"/>
              </a:rPr>
              <a:t>Thông tư 19/2020/TT-BGDĐT</a:t>
            </a:r>
            <a:r>
              <a:rPr lang="vi-VN" sz="2400" b="1" kern="0">
                <a:solidFill>
                  <a:srgbClr val="0000FF"/>
                </a:solidFill>
                <a:latin typeface="Arial" charset="0"/>
              </a:rPr>
              <a:t> </a:t>
            </a:r>
            <a:r>
              <a:rPr lang="en-US" sz="2400" b="1" kern="0">
                <a:solidFill>
                  <a:srgbClr val="0000FF"/>
                </a:solidFill>
                <a:latin typeface="Arial" charset="0"/>
              </a:rPr>
              <a:t>ngày 29-6-2020 </a:t>
            </a:r>
            <a:r>
              <a:rPr lang="vi-VN" sz="2400" b="1" kern="0">
                <a:solidFill>
                  <a:srgbClr val="0000FF"/>
                </a:solidFill>
                <a:latin typeface="Arial" charset="0"/>
              </a:rPr>
              <a:t>quy định về </a:t>
            </a:r>
            <a:r>
              <a:rPr lang="vi-VN" sz="2400" b="1" kern="0" smtClean="0">
                <a:solidFill>
                  <a:srgbClr val="0000FF"/>
                </a:solidFill>
                <a:latin typeface="Arial" charset="0"/>
              </a:rPr>
              <a:t>chế </a:t>
            </a:r>
            <a:r>
              <a:rPr lang="vi-VN" sz="2400" b="1" kern="0">
                <a:solidFill>
                  <a:srgbClr val="0000FF"/>
                </a:solidFill>
                <a:latin typeface="Arial" charset="0"/>
              </a:rPr>
              <a:t>độ báo cáo định kỳ thuộc phạm </a:t>
            </a:r>
            <a:r>
              <a:rPr lang="en-US" sz="2400" b="1" kern="0">
                <a:solidFill>
                  <a:srgbClr val="0000FF"/>
                </a:solidFill>
                <a:latin typeface="Arial" charset="0"/>
              </a:rPr>
              <a:t>vi </a:t>
            </a:r>
            <a:r>
              <a:rPr lang="vi-VN" sz="2400" b="1" kern="0">
                <a:solidFill>
                  <a:srgbClr val="0000FF"/>
                </a:solidFill>
                <a:latin typeface="Arial" charset="0"/>
              </a:rPr>
              <a:t>quản lý nhà nước của Bộ Giáo dục và Đào </a:t>
            </a:r>
            <a:r>
              <a:rPr lang="vi-VN" sz="2400" b="1" kern="0" smtClean="0">
                <a:solidFill>
                  <a:srgbClr val="0000FF"/>
                </a:solidFill>
                <a:latin typeface="Arial" charset="0"/>
              </a:rPr>
              <a:t>tạo</a:t>
            </a:r>
            <a:endParaRPr lang="en-US" sz="2200" b="1" kern="0">
              <a:solidFill>
                <a:srgbClr val="0000FF"/>
              </a:solidFill>
              <a:latin typeface="Arial" charset="0"/>
            </a:endParaRPr>
          </a:p>
        </p:txBody>
      </p:sp>
    </p:spTree>
    <p:extLst>
      <p:ext uri="{BB962C8B-B14F-4D97-AF65-F5344CB8AC3E}">
        <p14:creationId xmlns:p14="http://schemas.microsoft.com/office/powerpoint/2010/main" val="289067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4" y="0"/>
            <a:ext cx="8912312" cy="6858000"/>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8. Thời điểm nhận hồ sơ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Hồ </a:t>
            </a:r>
            <a:r>
              <a:rPr lang="vi-VN" sz="2000" b="1" kern="0">
                <a:solidFill>
                  <a:srgbClr val="0000FF"/>
                </a:solidFill>
                <a:latin typeface="Arial" charset="0"/>
              </a:rPr>
              <a:t>sơ đề nghị công nhận danh hiệu thi đua, hình thức khen thưởng </a:t>
            </a:r>
            <a:r>
              <a:rPr lang="vi-VN" sz="2000" b="1" kern="0">
                <a:solidFill>
                  <a:srgbClr val="FF0066"/>
                </a:solidFill>
                <a:latin typeface="Arial" charset="0"/>
              </a:rPr>
              <a:t>cấp Bộ </a:t>
            </a:r>
            <a:r>
              <a:rPr lang="vi-VN" sz="2000" b="1" kern="0">
                <a:solidFill>
                  <a:srgbClr val="0000FF"/>
                </a:solidFill>
                <a:latin typeface="Arial" charset="0"/>
              </a:rPr>
              <a:t>gửi về Bộ </a:t>
            </a:r>
            <a:r>
              <a:rPr lang="en-US" sz="2000" b="1" kern="0" smtClean="0">
                <a:solidFill>
                  <a:srgbClr val="0000FF"/>
                </a:solidFill>
                <a:latin typeface="Arial" charset="0"/>
              </a:rPr>
              <a:t>GDĐT </a:t>
            </a:r>
            <a:r>
              <a:rPr lang="vi-VN" sz="2000" b="1" kern="0" smtClean="0">
                <a:solidFill>
                  <a:srgbClr val="0000FF"/>
                </a:solidFill>
                <a:latin typeface="Arial" charset="0"/>
              </a:rPr>
              <a:t>trước </a:t>
            </a:r>
            <a:r>
              <a:rPr lang="vi-VN" sz="2000" b="1" kern="0">
                <a:solidFill>
                  <a:srgbClr val="0000FF"/>
                </a:solidFill>
                <a:latin typeface="Arial" charset="0"/>
              </a:rPr>
              <a:t>ngày </a:t>
            </a:r>
            <a:r>
              <a:rPr lang="vi-VN" sz="2000" b="1" kern="0" smtClean="0">
                <a:solidFill>
                  <a:srgbClr val="0000FF"/>
                </a:solidFill>
                <a:latin typeface="Arial" charset="0"/>
              </a:rPr>
              <a:t>31</a:t>
            </a:r>
            <a:r>
              <a:rPr lang="en-US" sz="2000" b="1" kern="0">
                <a:solidFill>
                  <a:srgbClr val="0000FF"/>
                </a:solidFill>
                <a:latin typeface="Arial" charset="0"/>
              </a:rPr>
              <a:t>-</a:t>
            </a:r>
            <a:r>
              <a:rPr lang="vi-VN" sz="2000" b="1" kern="0" smtClean="0">
                <a:solidFill>
                  <a:srgbClr val="0000FF"/>
                </a:solidFill>
                <a:latin typeface="Arial" charset="0"/>
              </a:rPr>
              <a:t>8 </a:t>
            </a:r>
            <a:r>
              <a:rPr lang="vi-VN" sz="2000" b="1" kern="0">
                <a:solidFill>
                  <a:srgbClr val="0000FF"/>
                </a:solidFill>
                <a:latin typeface="Arial" charset="0"/>
              </a:rPr>
              <a:t>hằng năm đối với đơn vị xét thi đua theo năm học và trước ngày </a:t>
            </a:r>
            <a:r>
              <a:rPr lang="vi-VN" sz="2000" b="1" kern="0" smtClean="0">
                <a:solidFill>
                  <a:srgbClr val="0000FF"/>
                </a:solidFill>
                <a:latin typeface="Arial" charset="0"/>
              </a:rPr>
              <a:t>31</a:t>
            </a:r>
            <a:r>
              <a:rPr lang="en-US" sz="2000" b="1" kern="0" smtClean="0">
                <a:solidFill>
                  <a:srgbClr val="0000FF"/>
                </a:solidFill>
                <a:latin typeface="Arial" charset="0"/>
              </a:rPr>
              <a:t>-</a:t>
            </a:r>
            <a:r>
              <a:rPr lang="vi-VN" sz="2000" b="1" kern="0" smtClean="0">
                <a:solidFill>
                  <a:srgbClr val="0000FF"/>
                </a:solidFill>
                <a:latin typeface="Arial" charset="0"/>
              </a:rPr>
              <a:t>01 </a:t>
            </a:r>
            <a:r>
              <a:rPr lang="vi-VN" sz="2000" b="1" kern="0">
                <a:solidFill>
                  <a:srgbClr val="0000FF"/>
                </a:solidFill>
                <a:latin typeface="Arial" charset="0"/>
              </a:rPr>
              <a:t>hằng năm đối với đơn vị xét thi đua theo năm công </a:t>
            </a:r>
            <a:r>
              <a:rPr lang="vi-VN" sz="2000" b="1" kern="0" smtClean="0">
                <a:solidFill>
                  <a:srgbClr val="0000FF"/>
                </a:solidFill>
                <a:latin typeface="Arial" charset="0"/>
              </a:rPr>
              <a:t>tác.</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Hồ </a:t>
            </a:r>
            <a:r>
              <a:rPr lang="vi-VN" sz="2000" b="1" kern="0">
                <a:solidFill>
                  <a:srgbClr val="0000FF"/>
                </a:solidFill>
                <a:latin typeface="Arial" charset="0"/>
              </a:rPr>
              <a:t>sơ đề nghị công nhận danh hiệu thi đua, hình thức khen thưởng </a:t>
            </a:r>
            <a:r>
              <a:rPr lang="vi-VN" sz="2000" b="1" kern="0">
                <a:solidFill>
                  <a:srgbClr val="FF0066"/>
                </a:solidFill>
                <a:latin typeface="Arial" charset="0"/>
              </a:rPr>
              <a:t>cấp Nhà nước </a:t>
            </a:r>
            <a:r>
              <a:rPr lang="vi-VN" sz="2000" b="1" kern="0">
                <a:solidFill>
                  <a:srgbClr val="0000FF"/>
                </a:solidFill>
                <a:latin typeface="Arial" charset="0"/>
              </a:rPr>
              <a:t>gửi về Bộ </a:t>
            </a:r>
            <a:r>
              <a:rPr lang="en-US" sz="2000" b="1" kern="0" smtClean="0">
                <a:solidFill>
                  <a:srgbClr val="0000FF"/>
                </a:solidFill>
                <a:latin typeface="Arial" charset="0"/>
              </a:rPr>
              <a:t>GDĐT </a:t>
            </a:r>
            <a:r>
              <a:rPr lang="vi-VN" sz="2000" b="1" kern="0" smtClean="0">
                <a:solidFill>
                  <a:srgbClr val="0000FF"/>
                </a:solidFill>
                <a:latin typeface="Arial" charset="0"/>
              </a:rPr>
              <a:t>trước </a:t>
            </a:r>
            <a:r>
              <a:rPr lang="vi-VN" sz="2000" b="1" kern="0">
                <a:solidFill>
                  <a:srgbClr val="0000FF"/>
                </a:solidFill>
                <a:latin typeface="Arial" charset="0"/>
              </a:rPr>
              <a:t>ngày </a:t>
            </a:r>
            <a:r>
              <a:rPr lang="vi-VN" sz="2000" b="1" kern="0" smtClean="0">
                <a:solidFill>
                  <a:srgbClr val="0000FF"/>
                </a:solidFill>
                <a:latin typeface="Arial" charset="0"/>
              </a:rPr>
              <a:t>15</a:t>
            </a:r>
            <a:r>
              <a:rPr lang="en-US" sz="2000" b="1" kern="0" smtClean="0">
                <a:solidFill>
                  <a:srgbClr val="0000FF"/>
                </a:solidFill>
                <a:latin typeface="Arial" charset="0"/>
              </a:rPr>
              <a:t>-</a:t>
            </a:r>
            <a:r>
              <a:rPr lang="vi-VN" sz="2000" b="1" kern="0" smtClean="0">
                <a:solidFill>
                  <a:srgbClr val="0000FF"/>
                </a:solidFill>
                <a:latin typeface="Arial" charset="0"/>
              </a:rPr>
              <a:t>10 </a:t>
            </a:r>
            <a:r>
              <a:rPr lang="vi-VN" sz="2000" b="1" kern="0">
                <a:solidFill>
                  <a:srgbClr val="0000FF"/>
                </a:solidFill>
                <a:latin typeface="Arial" charset="0"/>
              </a:rPr>
              <a:t>hằng năm đối với đơn vị xét thi đua theo năm học và trước ngày </a:t>
            </a:r>
            <a:r>
              <a:rPr lang="vi-VN" sz="2000" b="1" kern="0" smtClean="0">
                <a:solidFill>
                  <a:srgbClr val="0000FF"/>
                </a:solidFill>
                <a:latin typeface="Arial" charset="0"/>
              </a:rPr>
              <a:t>28</a:t>
            </a:r>
            <a:r>
              <a:rPr lang="en-US" sz="2000" b="1" kern="0" smtClean="0">
                <a:solidFill>
                  <a:srgbClr val="0000FF"/>
                </a:solidFill>
                <a:latin typeface="Arial" charset="0"/>
              </a:rPr>
              <a:t>-</a:t>
            </a:r>
            <a:r>
              <a:rPr lang="vi-VN" sz="2000" b="1" kern="0" smtClean="0">
                <a:solidFill>
                  <a:srgbClr val="0000FF"/>
                </a:solidFill>
                <a:latin typeface="Arial" charset="0"/>
              </a:rPr>
              <a:t>02 </a:t>
            </a:r>
            <a:r>
              <a:rPr lang="vi-VN" sz="2000" b="1" kern="0">
                <a:solidFill>
                  <a:srgbClr val="0000FF"/>
                </a:solidFill>
                <a:latin typeface="Arial" charset="0"/>
              </a:rPr>
              <a:t>hằng năm đối với đơn vị xét thi đua theo năm công </a:t>
            </a:r>
            <a:r>
              <a:rPr lang="vi-VN" sz="2000" b="1" kern="0" smtClean="0">
                <a:solidFill>
                  <a:srgbClr val="0000FF"/>
                </a:solidFill>
                <a:latin typeface="Arial" charset="0"/>
              </a:rPr>
              <a:t>tác.</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0066"/>
                </a:solidFill>
                <a:latin typeface="Arial" charset="0"/>
              </a:rPr>
              <a:t>Hồ </a:t>
            </a:r>
            <a:r>
              <a:rPr lang="vi-VN" sz="2000" b="1" kern="0">
                <a:solidFill>
                  <a:srgbClr val="FF0066"/>
                </a:solidFill>
                <a:latin typeface="Arial" charset="0"/>
              </a:rPr>
              <a:t>sơ đề nghị khen thưởng đột xuất:</a:t>
            </a:r>
            <a:r>
              <a:rPr lang="vi-VN" sz="2000" b="1" kern="0">
                <a:solidFill>
                  <a:srgbClr val="0000FF"/>
                </a:solidFill>
                <a:latin typeface="Arial" charset="0"/>
              </a:rPr>
              <a:t> Ngay sau khi tập thể, cá nhân lập được thành tích, người đứng đầu đơn vị có trách nhiệm trình Bộ trưởng xét, quyết định khen thưởng hoặc để Bộ trưởng trình cấp có thẩm quyền xét, quyết định khen thưởng</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23</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06-8-2020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sửa đổi Quy định về tiêu chuẩn, quy trình biên soạn,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chỉnh </a:t>
            </a:r>
            <a:r>
              <a:rPr lang="vi-VN" sz="2400" b="1">
                <a:solidFill>
                  <a:srgbClr val="0000FF"/>
                </a:solidFill>
                <a:latin typeface="Arial" charset="0"/>
              </a:rPr>
              <a:t>sửa sách giáo khoa; tiêu chuẩn tổ chức, cá nhân biên soạn sách giáo khoa; tổ chức và hoạt động của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Hội </a:t>
            </a:r>
            <a:r>
              <a:rPr lang="vi-VN" sz="2400" b="1">
                <a:solidFill>
                  <a:srgbClr val="0000FF"/>
                </a:solidFill>
                <a:latin typeface="Arial" charset="0"/>
              </a:rPr>
              <a:t>đồng quốc gia thẩm định sách giáo khoa kèm theo Thông tư 33/2017/TT-BGDĐT</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21-9-2020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1722351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4"/>
            <a:ext cx="9144000" cy="6447232"/>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a:t>
            </a:r>
            <a:r>
              <a:rPr lang="vi-VN" sz="2600" b="1" smtClean="0">
                <a:solidFill>
                  <a:srgbClr val="FF0000"/>
                </a:solidFill>
                <a:latin typeface="Arial" panose="020B0604020202020204" pitchFamily="34" charset="0"/>
                <a:cs typeface="Arial" panose="020B0604020202020204" pitchFamily="34" charset="0"/>
              </a:rPr>
              <a:t>hẩm </a:t>
            </a:r>
            <a:r>
              <a:rPr lang="vi-VN" sz="2600" b="1">
                <a:solidFill>
                  <a:srgbClr val="FF0000"/>
                </a:solidFill>
                <a:latin typeface="Arial" panose="020B0604020202020204" pitchFamily="34" charset="0"/>
                <a:cs typeface="Arial" panose="020B0604020202020204" pitchFamily="34" charset="0"/>
              </a:rPr>
              <a:t>định sách giáo khoa</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Sửa </a:t>
            </a:r>
            <a:r>
              <a:rPr lang="vi-VN" sz="2100" b="1" kern="0">
                <a:solidFill>
                  <a:srgbClr val="FF0066"/>
                </a:solidFill>
                <a:latin typeface="Arial" charset="0"/>
              </a:rPr>
              <a:t>đổi, bổ sung khoản 2 Điều 20 như sau</a:t>
            </a:r>
            <a:r>
              <a:rPr lang="vi-VN" sz="2100" b="1" kern="0" smtClean="0">
                <a:solidFill>
                  <a:srgbClr val="FF0066"/>
                </a:solidFill>
                <a:latin typeface="Arial" charset="0"/>
              </a:rPr>
              <a:t>:</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“Bộ </a:t>
            </a:r>
            <a:r>
              <a:rPr lang="en-US" sz="2100" b="1" kern="0" smtClean="0">
                <a:solidFill>
                  <a:srgbClr val="0000FF"/>
                </a:solidFill>
                <a:latin typeface="Arial" charset="0"/>
              </a:rPr>
              <a:t>GDĐT </a:t>
            </a:r>
            <a:r>
              <a:rPr lang="vi-VN" sz="2100" b="1" kern="0" smtClean="0">
                <a:solidFill>
                  <a:srgbClr val="0000FF"/>
                </a:solidFill>
                <a:latin typeface="Arial" charset="0"/>
              </a:rPr>
              <a:t>tiếp </a:t>
            </a:r>
            <a:r>
              <a:rPr lang="vi-VN" sz="2100" b="1" kern="0">
                <a:solidFill>
                  <a:srgbClr val="0000FF"/>
                </a:solidFill>
                <a:latin typeface="Arial" charset="0"/>
              </a:rPr>
              <a:t>nhận hồ sơ để tổ chức thẩm định </a:t>
            </a:r>
            <a:r>
              <a:rPr lang="en-US" sz="2100" b="1" kern="0" smtClean="0">
                <a:solidFill>
                  <a:srgbClr val="0000FF"/>
                </a:solidFill>
                <a:latin typeface="Arial" charset="0"/>
              </a:rPr>
              <a:t>SGK </a:t>
            </a:r>
            <a:r>
              <a:rPr lang="vi-VN" sz="2100" b="1" kern="0" smtClean="0">
                <a:solidFill>
                  <a:srgbClr val="0000FF"/>
                </a:solidFill>
                <a:latin typeface="Arial" charset="0"/>
              </a:rPr>
              <a:t>nhiều </a:t>
            </a:r>
            <a:r>
              <a:rPr lang="vi-VN" sz="2100" b="1" kern="0">
                <a:solidFill>
                  <a:srgbClr val="0000FF"/>
                </a:solidFill>
                <a:latin typeface="Arial" charset="0"/>
              </a:rPr>
              <a:t>nhất 02 </a:t>
            </a:r>
            <a:r>
              <a:rPr lang="vi-VN" sz="2100" b="1" kern="0" smtClean="0">
                <a:solidFill>
                  <a:srgbClr val="0000FF"/>
                </a:solidFill>
                <a:latin typeface="Arial" charset="0"/>
              </a:rPr>
              <a:t>đợt </a:t>
            </a:r>
            <a:r>
              <a:rPr lang="vi-VN" sz="2100" b="1" kern="0">
                <a:solidFill>
                  <a:srgbClr val="0000FF"/>
                </a:solidFill>
                <a:latin typeface="Arial" charset="0"/>
              </a:rPr>
              <a:t>trong một năm; trong mỗi đợt thẩm định, một bản mẫu </a:t>
            </a:r>
            <a:r>
              <a:rPr lang="en-US" sz="2100" b="1" kern="0" smtClean="0">
                <a:solidFill>
                  <a:srgbClr val="0000FF"/>
                </a:solidFill>
                <a:latin typeface="Arial" charset="0"/>
              </a:rPr>
              <a:t>SGK </a:t>
            </a:r>
            <a:r>
              <a:rPr lang="vi-VN" sz="2100" b="1" kern="0" smtClean="0">
                <a:solidFill>
                  <a:srgbClr val="0000FF"/>
                </a:solidFill>
                <a:latin typeface="Arial" charset="0"/>
              </a:rPr>
              <a:t>được </a:t>
            </a:r>
            <a:r>
              <a:rPr lang="vi-VN" sz="2100" b="1" kern="0">
                <a:solidFill>
                  <a:srgbClr val="0000FF"/>
                </a:solidFill>
                <a:latin typeface="Arial" charset="0"/>
              </a:rPr>
              <a:t>thẩm định nhiều nhất 02 </a:t>
            </a:r>
            <a:r>
              <a:rPr lang="vi-VN" sz="2100" b="1" kern="0" smtClean="0">
                <a:solidFill>
                  <a:srgbClr val="0000FF"/>
                </a:solidFill>
                <a:latin typeface="Arial" charset="0"/>
              </a:rPr>
              <a:t>vòng</a:t>
            </a:r>
            <a:r>
              <a:rPr lang="vi-VN" sz="2100" b="1" kern="0">
                <a:solidFill>
                  <a:srgbClr val="0000FF"/>
                </a:solidFill>
                <a:latin typeface="Arial" charset="0"/>
              </a:rPr>
              <a:t>, mỗi vòng nhiều nhất 05 </a:t>
            </a:r>
            <a:r>
              <a:rPr lang="vi-VN" sz="2100" b="1" kern="0" smtClean="0">
                <a:solidFill>
                  <a:srgbClr val="0000FF"/>
                </a:solidFill>
                <a:latin typeface="Arial" charset="0"/>
              </a:rPr>
              <a:t>ngày</a:t>
            </a:r>
            <a:r>
              <a:rPr lang="vi-VN" sz="2100" b="1" kern="0">
                <a:solidFill>
                  <a:srgbClr val="0000FF"/>
                </a:solidFill>
                <a:latin typeface="Arial" charset="0"/>
              </a:rPr>
              <a:t>. Trường hợp hồ sơ chưa đáp ứng các quy định tại Điều 17 Thông tư này thì hồ sơ được gửi trả lại đơn vị đề nghị thẩm định </a:t>
            </a:r>
            <a:r>
              <a:rPr lang="en-US" sz="2100" b="1" kern="0" smtClean="0">
                <a:solidFill>
                  <a:srgbClr val="0000FF"/>
                </a:solidFill>
                <a:latin typeface="Arial" charset="0"/>
              </a:rPr>
              <a:t>SGK </a:t>
            </a:r>
            <a:r>
              <a:rPr lang="vi-VN" sz="2100" b="1" kern="0" smtClean="0">
                <a:solidFill>
                  <a:srgbClr val="0000FF"/>
                </a:solidFill>
                <a:latin typeface="Arial" charset="0"/>
              </a:rPr>
              <a:t>trong </a:t>
            </a:r>
            <a:r>
              <a:rPr lang="vi-VN" sz="2100" b="1" kern="0">
                <a:solidFill>
                  <a:srgbClr val="0000FF"/>
                </a:solidFill>
                <a:latin typeface="Arial" charset="0"/>
              </a:rPr>
              <a:t>thời hạn 20 </a:t>
            </a:r>
            <a:r>
              <a:rPr lang="vi-VN" sz="2100" b="1" kern="0" smtClean="0">
                <a:solidFill>
                  <a:srgbClr val="0000FF"/>
                </a:solidFill>
                <a:latin typeface="Arial" charset="0"/>
              </a:rPr>
              <a:t>ngày </a:t>
            </a:r>
            <a:r>
              <a:rPr lang="vi-VN" sz="2100" b="1" kern="0">
                <a:solidFill>
                  <a:srgbClr val="0000FF"/>
                </a:solidFill>
                <a:latin typeface="Arial" charset="0"/>
              </a:rPr>
              <a:t>làm việc kể từ ngày nhận được hồ </a:t>
            </a:r>
            <a:r>
              <a:rPr lang="vi-VN" sz="2100" b="1" kern="0" smtClean="0">
                <a:solidFill>
                  <a:srgbClr val="0000FF"/>
                </a:solidFill>
                <a:latin typeface="Arial" charset="0"/>
              </a:rPr>
              <a:t>sơ”</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Sửa </a:t>
            </a:r>
            <a:r>
              <a:rPr lang="vi-VN" sz="1900" b="1" kern="0">
                <a:solidFill>
                  <a:srgbClr val="FF0066"/>
                </a:solidFill>
                <a:latin typeface="Arial" charset="0"/>
              </a:rPr>
              <a:t>đổi, bổ sung điểm b và điểm c khoản 6 Điều 20 như sau</a:t>
            </a:r>
            <a:r>
              <a:rPr lang="vi-VN" sz="1900" b="1" kern="0" smtClean="0">
                <a:solidFill>
                  <a:srgbClr val="FF0066"/>
                </a:solidFill>
                <a:latin typeface="Arial" charset="0"/>
              </a:rPr>
              <a:t>:</a:t>
            </a:r>
            <a:endParaRPr lang="en-US" sz="19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a:t>
            </a:r>
            <a:r>
              <a:rPr lang="en-US" sz="1900" b="1" kern="0" smtClean="0">
                <a:solidFill>
                  <a:srgbClr val="0000FF"/>
                </a:solidFill>
                <a:latin typeface="Arial" charset="0"/>
              </a:rPr>
              <a:t>b) </a:t>
            </a:r>
            <a:r>
              <a:rPr lang="vi-VN" sz="1900" b="1" kern="0" smtClean="0">
                <a:solidFill>
                  <a:srgbClr val="0000FF"/>
                </a:solidFill>
                <a:latin typeface="Arial" charset="0"/>
              </a:rPr>
              <a:t>Trường </a:t>
            </a:r>
            <a:r>
              <a:rPr lang="vi-VN" sz="1900" b="1" kern="0">
                <a:solidFill>
                  <a:srgbClr val="0000FF"/>
                </a:solidFill>
                <a:latin typeface="Arial" charset="0"/>
              </a:rPr>
              <a:t>hợp bản mẫu </a:t>
            </a:r>
            <a:r>
              <a:rPr lang="en-US" sz="1900" b="1" kern="0" smtClean="0">
                <a:solidFill>
                  <a:srgbClr val="0000FF"/>
                </a:solidFill>
                <a:latin typeface="Arial" charset="0"/>
              </a:rPr>
              <a:t>SGK </a:t>
            </a:r>
            <a:r>
              <a:rPr lang="vi-VN" sz="1900" b="1" kern="0" smtClean="0">
                <a:solidFill>
                  <a:srgbClr val="0000FF"/>
                </a:solidFill>
                <a:latin typeface="Arial" charset="0"/>
              </a:rPr>
              <a:t>được </a:t>
            </a:r>
            <a:r>
              <a:rPr lang="vi-VN" sz="1900" b="1" kern="0">
                <a:solidFill>
                  <a:srgbClr val="0000FF"/>
                </a:solidFill>
                <a:latin typeface="Arial" charset="0"/>
              </a:rPr>
              <a:t>Hội đồng đánh giá “Đạt nhưng cần sửa chữa” tại vòng thẩm định thứ nhất thì đơn vị tổ chức thẩm định trình Bộ trưởng Bộ </a:t>
            </a:r>
            <a:r>
              <a:rPr lang="en-US" sz="1900" b="1" kern="0" smtClean="0">
                <a:solidFill>
                  <a:srgbClr val="0000FF"/>
                </a:solidFill>
                <a:latin typeface="Arial" charset="0"/>
              </a:rPr>
              <a:t>GDĐT </a:t>
            </a:r>
            <a:r>
              <a:rPr lang="vi-VN" sz="1900" b="1" kern="0" smtClean="0">
                <a:solidFill>
                  <a:srgbClr val="0000FF"/>
                </a:solidFill>
                <a:latin typeface="Arial" charset="0"/>
              </a:rPr>
              <a:t>văn </a:t>
            </a:r>
            <a:r>
              <a:rPr lang="vi-VN" sz="1900" b="1" kern="0">
                <a:solidFill>
                  <a:srgbClr val="0000FF"/>
                </a:solidFill>
                <a:latin typeface="Arial" charset="0"/>
              </a:rPr>
              <a:t>bản thông báo cho đơn vị đề nghị thẩm định </a:t>
            </a:r>
            <a:r>
              <a:rPr lang="en-US" sz="1900" b="1" kern="0" smtClean="0">
                <a:solidFill>
                  <a:srgbClr val="0000FF"/>
                </a:solidFill>
                <a:latin typeface="Arial" charset="0"/>
              </a:rPr>
              <a:t>SGK </a:t>
            </a:r>
            <a:r>
              <a:rPr lang="vi-VN" sz="1900" b="1" kern="0" smtClean="0">
                <a:solidFill>
                  <a:srgbClr val="0000FF"/>
                </a:solidFill>
                <a:latin typeface="Arial" charset="0"/>
              </a:rPr>
              <a:t>thực </a:t>
            </a:r>
            <a:r>
              <a:rPr lang="vi-VN" sz="1900" b="1" kern="0">
                <a:solidFill>
                  <a:srgbClr val="0000FF"/>
                </a:solidFill>
                <a:latin typeface="Arial" charset="0"/>
              </a:rPr>
              <a:t>hiện việc chỉnh sửa, bổ sung hồ sơ gửi Bộ </a:t>
            </a:r>
            <a:r>
              <a:rPr lang="en-US" sz="1900" b="1" kern="0" smtClean="0">
                <a:solidFill>
                  <a:srgbClr val="0000FF"/>
                </a:solidFill>
                <a:latin typeface="Arial" charset="0"/>
              </a:rPr>
              <a:t>GDĐT </a:t>
            </a:r>
            <a:r>
              <a:rPr lang="vi-VN" sz="1900" b="1" kern="0" smtClean="0">
                <a:solidFill>
                  <a:srgbClr val="0000FF"/>
                </a:solidFill>
                <a:latin typeface="Arial" charset="0"/>
              </a:rPr>
              <a:t>đề </a:t>
            </a:r>
            <a:r>
              <a:rPr lang="vi-VN" sz="1900" b="1" kern="0">
                <a:solidFill>
                  <a:srgbClr val="0000FF"/>
                </a:solidFill>
                <a:latin typeface="Arial" charset="0"/>
              </a:rPr>
              <a:t>nghị thẩm định lại theo quy định tại </a:t>
            </a:r>
            <a:r>
              <a:rPr lang="vi-VN" sz="1900" b="1" kern="0" smtClean="0">
                <a:solidFill>
                  <a:srgbClr val="0000FF"/>
                </a:solidFill>
                <a:latin typeface="Arial" charset="0"/>
              </a:rPr>
              <a:t>Khoản </a:t>
            </a:r>
            <a:r>
              <a:rPr lang="vi-VN" sz="1900" b="1" kern="0">
                <a:solidFill>
                  <a:srgbClr val="0000FF"/>
                </a:solidFill>
                <a:latin typeface="Arial" charset="0"/>
              </a:rPr>
              <a:t>2, Điều 17 Thông tư này. </a:t>
            </a:r>
            <a:r>
              <a:rPr lang="vi-VN" sz="1900" b="1" kern="0" spc="-50">
                <a:solidFill>
                  <a:srgbClr val="0000FF"/>
                </a:solidFill>
                <a:latin typeface="Arial" charset="0"/>
              </a:rPr>
              <a:t>Thời gian chỉnh sửa, bổ sung hồ sơ tối đa là 30 ngày, tính từ ngày ban hành thông báo kết quả thẩm định của đơn vị tổ chức thẩm định</a:t>
            </a:r>
            <a:r>
              <a:rPr lang="vi-VN" sz="1900" b="1" kern="0" spc="-50" smtClean="0">
                <a:solidFill>
                  <a:srgbClr val="0000FF"/>
                </a:solidFill>
                <a:latin typeface="Arial" charset="0"/>
              </a:rPr>
              <a:t>.”.</a:t>
            </a:r>
            <a:endParaRPr lang="en-US" sz="1900" b="1" kern="0" spc="-5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a:t>
            </a:r>
            <a:r>
              <a:rPr lang="vi-VN" sz="1900" b="1" kern="0">
                <a:solidFill>
                  <a:srgbClr val="0000FF"/>
                </a:solidFill>
                <a:latin typeface="Arial" charset="0"/>
              </a:rPr>
              <a:t>c) Trường hợp bản mẫu </a:t>
            </a:r>
            <a:r>
              <a:rPr lang="en-US" sz="1900" b="1" kern="0" smtClean="0">
                <a:solidFill>
                  <a:srgbClr val="0000FF"/>
                </a:solidFill>
                <a:latin typeface="Arial" charset="0"/>
              </a:rPr>
              <a:t>SGK </a:t>
            </a:r>
            <a:r>
              <a:rPr lang="vi-VN" sz="1900" b="1" kern="0" smtClean="0">
                <a:solidFill>
                  <a:srgbClr val="0000FF"/>
                </a:solidFill>
                <a:latin typeface="Arial" charset="0"/>
              </a:rPr>
              <a:t>được </a:t>
            </a:r>
            <a:r>
              <a:rPr lang="vi-VN" sz="1900" b="1" kern="0">
                <a:solidFill>
                  <a:srgbClr val="0000FF"/>
                </a:solidFill>
                <a:latin typeface="Arial" charset="0"/>
              </a:rPr>
              <a:t>Hội đồng đánh giá “Không đạt” tại vòng thẩm định thứ nhất, “Không đạt” hoặc “Đạt nhưng cần sửa chữa” tại vòng thẩm định thứ hai thì đơn vị tổ chức thẩm định thông báo kết quả thẩm định cho đơn vị đề nghị thẩm định </a:t>
            </a:r>
            <a:r>
              <a:rPr lang="en-US" sz="1900" b="1" kern="0" smtClean="0">
                <a:solidFill>
                  <a:srgbClr val="0000FF"/>
                </a:solidFill>
                <a:latin typeface="Arial" charset="0"/>
              </a:rPr>
              <a:t>SGK</a:t>
            </a:r>
            <a:r>
              <a:rPr lang="vi-VN" sz="1900" b="1" kern="0" smtClean="0">
                <a:solidFill>
                  <a:srgbClr val="0000FF"/>
                </a:solidFill>
                <a:latin typeface="Arial" charset="0"/>
              </a:rPr>
              <a:t>. </a:t>
            </a:r>
            <a:r>
              <a:rPr lang="vi-VN" sz="1900" b="1" kern="0" spc="-50">
                <a:solidFill>
                  <a:srgbClr val="0000FF"/>
                </a:solidFill>
                <a:latin typeface="Arial" charset="0"/>
              </a:rPr>
              <a:t>Nếu tổ chức, cá nhân có nguyện vọng tiếp tục biên soạn </a:t>
            </a:r>
            <a:r>
              <a:rPr lang="en-US" sz="1900" b="1" kern="0" spc="-50" smtClean="0">
                <a:solidFill>
                  <a:srgbClr val="0000FF"/>
                </a:solidFill>
                <a:latin typeface="Arial" charset="0"/>
              </a:rPr>
              <a:t>SGK </a:t>
            </a:r>
            <a:r>
              <a:rPr lang="vi-VN" sz="1900" b="1" kern="0" spc="-50" smtClean="0">
                <a:solidFill>
                  <a:srgbClr val="0000FF"/>
                </a:solidFill>
                <a:latin typeface="Arial" charset="0"/>
              </a:rPr>
              <a:t>thì </a:t>
            </a:r>
            <a:r>
              <a:rPr lang="vi-VN" sz="1900" b="1" kern="0" spc="-50">
                <a:solidFill>
                  <a:srgbClr val="0000FF"/>
                </a:solidFill>
                <a:latin typeface="Arial" charset="0"/>
              </a:rPr>
              <a:t>bản mẫu </a:t>
            </a:r>
            <a:r>
              <a:rPr lang="en-US" sz="1900" b="1" kern="0" spc="-50" smtClean="0">
                <a:solidFill>
                  <a:srgbClr val="0000FF"/>
                </a:solidFill>
                <a:latin typeface="Arial" charset="0"/>
              </a:rPr>
              <a:t>SGK </a:t>
            </a:r>
            <a:r>
              <a:rPr lang="vi-VN" sz="1900" b="1" kern="0" spc="-50" smtClean="0">
                <a:solidFill>
                  <a:srgbClr val="0000FF"/>
                </a:solidFill>
                <a:latin typeface="Arial" charset="0"/>
              </a:rPr>
              <a:t>phải </a:t>
            </a:r>
            <a:r>
              <a:rPr lang="vi-VN" sz="1900" b="1" kern="0" spc="-50">
                <a:solidFill>
                  <a:srgbClr val="0000FF"/>
                </a:solidFill>
                <a:latin typeface="Arial" charset="0"/>
              </a:rPr>
              <a:t>được xây dựng lại để tổ chức thẩm định, như thẩm định lần đầu</a:t>
            </a:r>
            <a:r>
              <a:rPr lang="vi-VN" sz="1900" b="1" kern="0" spc="-50" smtClean="0">
                <a:solidFill>
                  <a:srgbClr val="0000FF"/>
                </a:solidFill>
                <a:latin typeface="Arial" charset="0"/>
              </a:rPr>
              <a:t>.”;</a:t>
            </a:r>
            <a:endParaRPr lang="en-US" sz="1900" b="1" kern="0" spc="-5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a:t>
            </a:r>
            <a:r>
              <a:rPr lang="vi-VN" sz="2600" b="1" smtClean="0">
                <a:solidFill>
                  <a:srgbClr val="FF0000"/>
                </a:solidFill>
                <a:latin typeface="Arial" panose="020B0604020202020204" pitchFamily="34" charset="0"/>
                <a:cs typeface="Arial" panose="020B0604020202020204" pitchFamily="34" charset="0"/>
              </a:rPr>
              <a:t>hẩm </a:t>
            </a:r>
            <a:r>
              <a:rPr lang="vi-VN" sz="2600" b="1">
                <a:solidFill>
                  <a:srgbClr val="FF0000"/>
                </a:solidFill>
                <a:latin typeface="Arial" panose="020B0604020202020204" pitchFamily="34" charset="0"/>
                <a:cs typeface="Arial" panose="020B0604020202020204" pitchFamily="34" charset="0"/>
              </a:rPr>
              <a:t>định sách giáo khoa</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7030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66</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24</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25-8-2020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việc sử dụng giáo viên, cán bộ quản lý </a:t>
            </a:r>
            <a:r>
              <a:rPr lang="vi-VN" sz="2400" b="1" smtClean="0">
                <a:solidFill>
                  <a:srgbClr val="0000FF"/>
                </a:solidFill>
                <a:latin typeface="Arial" charset="0"/>
              </a:rPr>
              <a:t>giáo </a:t>
            </a:r>
            <a:r>
              <a:rPr lang="vi-VN" sz="2400" b="1">
                <a:solidFill>
                  <a:srgbClr val="0000FF"/>
                </a:solidFill>
                <a:latin typeface="Arial" charset="0"/>
              </a:rPr>
              <a:t>dục trong các cơ sở giáo dục mầm non, tiểu học, trung học cơ sở chưa đáp ứng trình độ chuẩn được đào tạo</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10-10-2020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07855504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 Sử dụng </a:t>
            </a:r>
            <a:r>
              <a:rPr lang="vi-VN" sz="2400" b="1">
                <a:solidFill>
                  <a:srgbClr val="009900"/>
                </a:solidFill>
                <a:latin typeface="Arial" panose="020B0604020202020204" pitchFamily="34" charset="0"/>
                <a:cs typeface="Arial" panose="020B0604020202020204" pitchFamily="34" charset="0"/>
              </a:rPr>
              <a:t>giáo viên </a:t>
            </a:r>
            <a:r>
              <a:rPr lang="vi-VN" sz="2400" b="1">
                <a:solidFill>
                  <a:srgbClr val="FF0000"/>
                </a:solidFill>
                <a:latin typeface="Arial" panose="020B0604020202020204" pitchFamily="34" charset="0"/>
                <a:cs typeface="Arial" panose="020B0604020202020204" pitchFamily="34" charset="0"/>
              </a:rPr>
              <a:t>chưa đáp ứng trình độ chuẩn được đào tạo</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Trong </a:t>
            </a:r>
            <a:r>
              <a:rPr lang="vi-VN" sz="1800" b="1" kern="0">
                <a:solidFill>
                  <a:srgbClr val="0000FF"/>
                </a:solidFill>
                <a:latin typeface="Arial" charset="0"/>
              </a:rPr>
              <a:t>02 </a:t>
            </a:r>
            <a:r>
              <a:rPr lang="vi-VN" sz="1800" b="1" kern="0" smtClean="0">
                <a:solidFill>
                  <a:srgbClr val="0000FF"/>
                </a:solidFill>
                <a:latin typeface="Arial" charset="0"/>
              </a:rPr>
              <a:t>năm </a:t>
            </a:r>
            <a:r>
              <a:rPr lang="vi-VN" sz="1800" b="1" kern="0">
                <a:solidFill>
                  <a:srgbClr val="0000FF"/>
                </a:solidFill>
                <a:latin typeface="Arial" charset="0"/>
              </a:rPr>
              <a:t>liên tiếp liền kề trước năm Thông tư này có hiệu lực thi hành, </a:t>
            </a:r>
            <a:r>
              <a:rPr lang="en-US" sz="1800" b="1" kern="0" smtClean="0">
                <a:solidFill>
                  <a:srgbClr val="0000FF"/>
                </a:solidFill>
                <a:latin typeface="Arial" charset="0"/>
              </a:rPr>
              <a:t>GV có </a:t>
            </a:r>
            <a:r>
              <a:rPr lang="vi-VN" sz="1800" b="1" kern="0" smtClean="0">
                <a:solidFill>
                  <a:srgbClr val="0000FF"/>
                </a:solidFill>
                <a:latin typeface="Arial" charset="0"/>
              </a:rPr>
              <a:t>kết </a:t>
            </a:r>
            <a:r>
              <a:rPr lang="vi-VN" sz="1800" b="1" kern="0">
                <a:solidFill>
                  <a:srgbClr val="0000FF"/>
                </a:solidFill>
                <a:latin typeface="Arial" charset="0"/>
              </a:rPr>
              <a:t>quả đánh giá, xếp loại đạt chuẩn nghề nghiệp trở lên hoặc được phân loại, đánh giá viên chức (xếp loại chất lượng viên chức) ở mức </a:t>
            </a:r>
            <a:r>
              <a:rPr lang="vi-VN" sz="1800" b="1" kern="0">
                <a:solidFill>
                  <a:srgbClr val="FF0066"/>
                </a:solidFill>
                <a:latin typeface="Arial" charset="0"/>
              </a:rPr>
              <a:t>hoàn thành nhiệm vụ trở lên, có đủ sức khỏe </a:t>
            </a:r>
            <a:r>
              <a:rPr lang="vi-VN" sz="1800" b="1" kern="0">
                <a:solidFill>
                  <a:srgbClr val="0000FF"/>
                </a:solidFill>
                <a:latin typeface="Arial" charset="0"/>
              </a:rPr>
              <a:t>thì tiếp tục bố trí công tác giảng dạy cho đến khi nghỉ hưu theo quy </a:t>
            </a:r>
            <a:r>
              <a:rPr lang="vi-VN" sz="1800" b="1" kern="0" smtClean="0">
                <a:solidFill>
                  <a:srgbClr val="0000FF"/>
                </a:solidFill>
                <a:latin typeface="Arial" charset="0"/>
              </a:rPr>
              <a:t>định.</a:t>
            </a:r>
            <a:endParaRPr lang="en-US" sz="18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Trong </a:t>
            </a:r>
            <a:r>
              <a:rPr lang="vi-VN" sz="1800" b="1" kern="0">
                <a:solidFill>
                  <a:srgbClr val="0000FF"/>
                </a:solidFill>
                <a:latin typeface="Arial" charset="0"/>
              </a:rPr>
              <a:t>02 </a:t>
            </a:r>
            <a:r>
              <a:rPr lang="vi-VN" sz="1800" b="1" kern="0" smtClean="0">
                <a:solidFill>
                  <a:srgbClr val="0000FF"/>
                </a:solidFill>
                <a:latin typeface="Arial" charset="0"/>
              </a:rPr>
              <a:t>năm </a:t>
            </a:r>
            <a:r>
              <a:rPr lang="vi-VN" sz="1800" b="1" kern="0">
                <a:solidFill>
                  <a:srgbClr val="0000FF"/>
                </a:solidFill>
                <a:latin typeface="Arial" charset="0"/>
              </a:rPr>
              <a:t>liên tiếp liền kề trước năm Thông tư này có hiệu lực thi hành, </a:t>
            </a:r>
            <a:r>
              <a:rPr lang="en-US" sz="1800" b="1" kern="0" smtClean="0">
                <a:solidFill>
                  <a:srgbClr val="0000FF"/>
                </a:solidFill>
                <a:latin typeface="Arial" charset="0"/>
              </a:rPr>
              <a:t>GV </a:t>
            </a:r>
            <a:r>
              <a:rPr lang="vi-VN" sz="1800" b="1" kern="0" smtClean="0">
                <a:solidFill>
                  <a:srgbClr val="0000FF"/>
                </a:solidFill>
                <a:latin typeface="Arial" charset="0"/>
              </a:rPr>
              <a:t>có </a:t>
            </a:r>
            <a:r>
              <a:rPr lang="vi-VN" sz="1800" b="1" kern="0">
                <a:solidFill>
                  <a:srgbClr val="0000FF"/>
                </a:solidFill>
                <a:latin typeface="Arial" charset="0"/>
              </a:rPr>
              <a:t>kết quả đánh giá, xếp loại không đạt chuẩn nghề nghiệp và có một năm được phân loại, đánh giá viên chức (xếp loại chất lượng viên chức) ở mức </a:t>
            </a:r>
            <a:r>
              <a:rPr lang="vi-VN" sz="1800" b="1" kern="0">
                <a:solidFill>
                  <a:srgbClr val="FF0066"/>
                </a:solidFill>
                <a:latin typeface="Arial" charset="0"/>
              </a:rPr>
              <a:t>không hoàn thành nhiệm vụ</a:t>
            </a:r>
            <a:r>
              <a:rPr lang="vi-VN" sz="1800" b="1" kern="0">
                <a:solidFill>
                  <a:srgbClr val="0000FF"/>
                </a:solidFill>
                <a:latin typeface="Arial" charset="0"/>
              </a:rPr>
              <a:t> thì không bố trí giảng dạy và được sắp xếp tham gia bồi dưỡng chuyên môn nghiệp vụ để bố trí sang vị trí việc làm khác phù hợp tại </a:t>
            </a:r>
            <a:r>
              <a:rPr lang="en-US" sz="1800" b="1" kern="0" smtClean="0">
                <a:solidFill>
                  <a:srgbClr val="0000FF"/>
                </a:solidFill>
                <a:latin typeface="Arial" charset="0"/>
              </a:rPr>
              <a:t>CSGD </a:t>
            </a:r>
            <a:r>
              <a:rPr lang="vi-VN" sz="1800" b="1" kern="0" smtClean="0">
                <a:solidFill>
                  <a:srgbClr val="0000FF"/>
                </a:solidFill>
                <a:latin typeface="Arial" charset="0"/>
              </a:rPr>
              <a:t>cho </a:t>
            </a:r>
            <a:r>
              <a:rPr lang="vi-VN" sz="1800" b="1" kern="0">
                <a:solidFill>
                  <a:srgbClr val="0000FF"/>
                </a:solidFill>
                <a:latin typeface="Arial" charset="0"/>
              </a:rPr>
              <a:t>đến khi nghỉ hưu theo quy </a:t>
            </a:r>
            <a:r>
              <a:rPr lang="vi-VN" sz="1800" b="1" kern="0" smtClean="0">
                <a:solidFill>
                  <a:srgbClr val="0000FF"/>
                </a:solidFill>
                <a:latin typeface="Arial" charset="0"/>
              </a:rPr>
              <a:t>định.</a:t>
            </a:r>
            <a:endParaRPr lang="en-US" sz="18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GV </a:t>
            </a:r>
            <a:r>
              <a:rPr lang="vi-VN" sz="1800" b="1" kern="0" smtClean="0">
                <a:solidFill>
                  <a:srgbClr val="FF0066"/>
                </a:solidFill>
                <a:latin typeface="Arial" charset="0"/>
              </a:rPr>
              <a:t>không </a:t>
            </a:r>
            <a:r>
              <a:rPr lang="vi-VN" sz="1800" b="1" kern="0">
                <a:solidFill>
                  <a:srgbClr val="FF0066"/>
                </a:solidFill>
                <a:latin typeface="Arial" charset="0"/>
              </a:rPr>
              <a:t>đủ sức khỏe</a:t>
            </a:r>
            <a:r>
              <a:rPr lang="vi-VN" sz="1800" b="1" kern="0">
                <a:solidFill>
                  <a:srgbClr val="0000FF"/>
                </a:solidFill>
                <a:latin typeface="Arial" charset="0"/>
              </a:rPr>
              <a:t>, có nguyện vọng nghỉ hưu, đủ các điều kiện theo quy định của Luật </a:t>
            </a:r>
            <a:r>
              <a:rPr lang="en-US" sz="1800" b="1" kern="0" smtClean="0">
                <a:solidFill>
                  <a:srgbClr val="0000FF"/>
                </a:solidFill>
                <a:latin typeface="Arial" charset="0"/>
              </a:rPr>
              <a:t>BHXH </a:t>
            </a:r>
            <a:r>
              <a:rPr lang="vi-VN" sz="1800" b="1" kern="0" smtClean="0">
                <a:solidFill>
                  <a:srgbClr val="0000FF"/>
                </a:solidFill>
                <a:latin typeface="Arial" charset="0"/>
              </a:rPr>
              <a:t>thì </a:t>
            </a:r>
            <a:r>
              <a:rPr lang="vi-VN" sz="1800" b="1" kern="0">
                <a:solidFill>
                  <a:srgbClr val="0000FF"/>
                </a:solidFill>
                <a:latin typeface="Arial" charset="0"/>
              </a:rPr>
              <a:t>được nghỉ hưu theo quy </a:t>
            </a:r>
            <a:r>
              <a:rPr lang="vi-VN" sz="1800" b="1" kern="0" smtClean="0">
                <a:solidFill>
                  <a:srgbClr val="0000FF"/>
                </a:solidFill>
                <a:latin typeface="Arial" charset="0"/>
              </a:rPr>
              <a:t>định.</a:t>
            </a:r>
            <a:endParaRPr lang="en-US" sz="18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GV </a:t>
            </a:r>
            <a:r>
              <a:rPr lang="vi-VN" sz="1800" b="1" kern="0" smtClean="0">
                <a:solidFill>
                  <a:srgbClr val="FF0066"/>
                </a:solidFill>
                <a:latin typeface="Arial" charset="0"/>
              </a:rPr>
              <a:t>chưa </a:t>
            </a:r>
            <a:r>
              <a:rPr lang="vi-VN" sz="1800" b="1" kern="0">
                <a:solidFill>
                  <a:srgbClr val="FF0066"/>
                </a:solidFill>
                <a:latin typeface="Arial" charset="0"/>
              </a:rPr>
              <a:t>đáp ứng trình độ chuẩn </a:t>
            </a:r>
            <a:r>
              <a:rPr lang="vi-VN" sz="1800" b="1" kern="0">
                <a:solidFill>
                  <a:srgbClr val="0000FF"/>
                </a:solidFill>
                <a:latin typeface="Arial" charset="0"/>
              </a:rPr>
              <a:t>được đào tạo quy định tại khoản 1, khoản 2, khoản 3 Điều này, tùy vào trường hợp cụ thể có thể thực hiện các quy định về thôi việc và tinh giản biên chế theo các quy định hiện hành</a:t>
            </a:r>
            <a:r>
              <a:rPr lang="vi-VN" sz="1800" b="1" kern="0" smtClean="0">
                <a:solidFill>
                  <a:srgbClr val="0000FF"/>
                </a:solidFill>
                <a:latin typeface="Arial" charset="0"/>
              </a:rPr>
              <a:t>.</a:t>
            </a:r>
            <a:endParaRPr lang="en-US" sz="18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25</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việc lựa chọn </a:t>
            </a:r>
            <a:r>
              <a:rPr lang="en-US" sz="2400" b="1" smtClean="0">
                <a:solidFill>
                  <a:srgbClr val="0000FF"/>
                </a:solidFill>
                <a:latin typeface="Arial" charset="0"/>
              </a:rPr>
              <a:t>sách giáo khoa </a:t>
            </a:r>
            <a:r>
              <a:rPr lang="vi-VN" sz="2400" b="1" smtClean="0">
                <a:solidFill>
                  <a:srgbClr val="0000FF"/>
                </a:solidFill>
                <a:latin typeface="Arial" charset="0"/>
              </a:rPr>
              <a:t>trong </a:t>
            </a:r>
            <a:r>
              <a:rPr lang="vi-VN" sz="2400" b="1">
                <a:solidFill>
                  <a:srgbClr val="0000FF"/>
                </a:solidFill>
                <a:latin typeface="Arial" charset="0"/>
              </a:rPr>
              <a:t>cơ sở giáo dục phổ thông</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4914791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Q</a:t>
            </a:r>
            <a:r>
              <a:rPr lang="vi-VN" sz="2600" b="1" smtClean="0">
                <a:solidFill>
                  <a:srgbClr val="FF0000"/>
                </a:solidFill>
                <a:latin typeface="Arial" panose="020B0604020202020204" pitchFamily="34" charset="0"/>
                <a:cs typeface="Arial" panose="020B0604020202020204" pitchFamily="34" charset="0"/>
              </a:rPr>
              <a:t>uy </a:t>
            </a:r>
            <a:r>
              <a:rPr lang="vi-VN" sz="2600" b="1">
                <a:solidFill>
                  <a:srgbClr val="FF0000"/>
                </a:solidFill>
                <a:latin typeface="Arial" panose="020B0604020202020204" pitchFamily="34" charset="0"/>
                <a:cs typeface="Arial" panose="020B0604020202020204" pitchFamily="34" charset="0"/>
              </a:rPr>
              <a:t>định về việc lựa chọn </a:t>
            </a:r>
            <a:r>
              <a:rPr lang="en-US" sz="2600" b="1">
                <a:solidFill>
                  <a:srgbClr val="FF0000"/>
                </a:solidFill>
                <a:latin typeface="Arial" panose="020B0604020202020204" pitchFamily="34" charset="0"/>
                <a:cs typeface="Arial" panose="020B0604020202020204" pitchFamily="34" charset="0"/>
              </a:rPr>
              <a:t>sách giáo khoa</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2. Nguyên tắc lựa chọn sách giáo </a:t>
            </a:r>
            <a:r>
              <a:rPr lang="vi-VN" sz="2100" b="1" kern="0" smtClean="0">
                <a:solidFill>
                  <a:srgbClr val="FF0066"/>
                </a:solidFill>
                <a:latin typeface="Arial" charset="0"/>
              </a:rPr>
              <a:t>khoa</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Lựa </a:t>
            </a:r>
            <a:r>
              <a:rPr lang="vi-VN" sz="2100" b="1" kern="0">
                <a:solidFill>
                  <a:srgbClr val="0000FF"/>
                </a:solidFill>
                <a:latin typeface="Arial" charset="0"/>
              </a:rPr>
              <a:t>chọn sách giáo khoa thuộc danh mục sách giáo khoa đã </a:t>
            </a:r>
            <a:r>
              <a:rPr lang="en-US" sz="2100" b="1" kern="0">
                <a:solidFill>
                  <a:srgbClr val="0000FF"/>
                </a:solidFill>
                <a:latin typeface="Arial" charset="0"/>
              </a:rPr>
              <a:t>đ</a:t>
            </a:r>
            <a:r>
              <a:rPr lang="vi-VN" sz="2100" b="1" kern="0" smtClean="0">
                <a:solidFill>
                  <a:srgbClr val="0000FF"/>
                </a:solidFill>
                <a:latin typeface="Arial" charset="0"/>
              </a:rPr>
              <a:t>ược </a:t>
            </a:r>
            <a:r>
              <a:rPr lang="vi-VN" sz="2100" b="1" kern="0">
                <a:solidFill>
                  <a:srgbClr val="0000FF"/>
                </a:solidFill>
                <a:latin typeface="Arial" charset="0"/>
              </a:rPr>
              <a:t>Bộ trưởng Độ Giáo dục và Đào tạo phê duyệt để sử dụng ổn định trong cơ sở giáo dục phổ </a:t>
            </a:r>
            <a:r>
              <a:rPr lang="vi-VN" sz="2100" b="1" kern="0" smtClean="0">
                <a:solidFill>
                  <a:srgbClr val="0000FF"/>
                </a:solidFill>
                <a:latin typeface="Arial" charset="0"/>
              </a:rPr>
              <a:t>thông.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Mỗi </a:t>
            </a:r>
            <a:r>
              <a:rPr lang="vi-VN" sz="2100" b="1" kern="0">
                <a:solidFill>
                  <a:srgbClr val="0000FF"/>
                </a:solidFill>
                <a:latin typeface="Arial" charset="0"/>
              </a:rPr>
              <a:t>môn học, hoạt động giáo dục (sau đây gọi chung là môn học) ở một khối lớp lựa chọn một hoặc một số sách giáo </a:t>
            </a:r>
            <a:r>
              <a:rPr lang="vi-VN" sz="2100" b="1" kern="0" smtClean="0">
                <a:solidFill>
                  <a:srgbClr val="0000FF"/>
                </a:solidFill>
                <a:latin typeface="Arial" charset="0"/>
              </a:rPr>
              <a:t>khoa.</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Bảo </a:t>
            </a:r>
            <a:r>
              <a:rPr lang="vi-VN" sz="2100" b="1" kern="0">
                <a:solidFill>
                  <a:srgbClr val="0000FF"/>
                </a:solidFill>
                <a:latin typeface="Arial" charset="0"/>
              </a:rPr>
              <a:t>đảm thực hiện công khai, minh bạch, đúng pháp </a:t>
            </a:r>
            <a:r>
              <a:rPr lang="vi-VN" sz="2100" b="1" kern="0" smtClean="0">
                <a:solidFill>
                  <a:srgbClr val="0000FF"/>
                </a:solidFill>
                <a:latin typeface="Arial" charset="0"/>
              </a:rPr>
              <a:t>luật.</a:t>
            </a:r>
            <a:endParaRPr lang="en-US" sz="21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3. Tiêu chí lựa chọn sách giáo </a:t>
            </a:r>
            <a:r>
              <a:rPr lang="vi-VN" sz="2100" b="1" kern="0" smtClean="0">
                <a:solidFill>
                  <a:srgbClr val="FF0066"/>
                </a:solidFill>
                <a:latin typeface="Arial" charset="0"/>
              </a:rPr>
              <a:t>khoa</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Phù </a:t>
            </a:r>
            <a:r>
              <a:rPr lang="vi-VN" sz="2100" b="1" kern="0">
                <a:solidFill>
                  <a:srgbClr val="0000FF"/>
                </a:solidFill>
                <a:latin typeface="Arial" charset="0"/>
              </a:rPr>
              <a:t>hợp với đặc điểm kinh tế - xã hội của địa </a:t>
            </a:r>
            <a:r>
              <a:rPr lang="vi-VN" sz="2100" b="1" kern="0" smtClean="0">
                <a:solidFill>
                  <a:srgbClr val="0000FF"/>
                </a:solidFill>
                <a:latin typeface="Arial" charset="0"/>
              </a:rPr>
              <a:t>phương.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Phù </a:t>
            </a:r>
            <a:r>
              <a:rPr lang="vi-VN" sz="2100" b="1" kern="0">
                <a:solidFill>
                  <a:srgbClr val="0000FF"/>
                </a:solidFill>
                <a:latin typeface="Arial" charset="0"/>
              </a:rPr>
              <a:t>hợp với điều kiện tổ chức dạy và học tại cơ sở giáo dục phổ thông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9"/>
              <a:defRPr/>
            </a:pPr>
            <a:r>
              <a:rPr lang="vi-VN" sz="2100" b="1" kern="0" smtClean="0">
                <a:solidFill>
                  <a:srgbClr val="FF0066"/>
                </a:solidFill>
                <a:latin typeface="Arial" charset="0"/>
              </a:rPr>
              <a:t>Thông </a:t>
            </a:r>
            <a:r>
              <a:rPr lang="vi-VN" sz="2100" b="1" kern="0">
                <a:solidFill>
                  <a:srgbClr val="FF0066"/>
                </a:solidFill>
                <a:latin typeface="Arial" charset="0"/>
              </a:rPr>
              <a:t>tư 21/2020/TT-BGDĐT</a:t>
            </a:r>
            <a:r>
              <a:rPr lang="vi-VN" sz="2100" b="1" kern="0">
                <a:solidFill>
                  <a:srgbClr val="0000FF"/>
                </a:solidFill>
                <a:latin typeface="Arial" charset="0"/>
              </a:rPr>
              <a:t> </a:t>
            </a:r>
            <a:r>
              <a:rPr lang="en-US" sz="2100" b="1" kern="0">
                <a:solidFill>
                  <a:srgbClr val="0000FF"/>
                </a:solidFill>
                <a:latin typeface="Arial" charset="0"/>
              </a:rPr>
              <a:t>ngày </a:t>
            </a:r>
            <a:r>
              <a:rPr lang="en-US" sz="2100" b="1" kern="0" smtClean="0">
                <a:solidFill>
                  <a:srgbClr val="0000FF"/>
                </a:solidFill>
                <a:latin typeface="Arial" charset="0"/>
              </a:rPr>
              <a:t>31-7-2020 </a:t>
            </a:r>
            <a:r>
              <a:rPr lang="vi-VN" sz="2100" b="1" kern="0" smtClean="0">
                <a:solidFill>
                  <a:srgbClr val="0000FF"/>
                </a:solidFill>
                <a:latin typeface="Arial" charset="0"/>
              </a:rPr>
              <a:t>hướng </a:t>
            </a:r>
            <a:r>
              <a:rPr lang="vi-VN" sz="2100" b="1" kern="0">
                <a:solidFill>
                  <a:srgbClr val="0000FF"/>
                </a:solidFill>
                <a:latin typeface="Arial" charset="0"/>
              </a:rPr>
              <a:t>dẫn về công tác thi đua, khen thưởng ngành 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9"/>
              <a:defRPr/>
            </a:pPr>
            <a:r>
              <a:rPr lang="vi-VN" sz="2100" b="1" kern="0">
                <a:solidFill>
                  <a:srgbClr val="FF0066"/>
                </a:solidFill>
                <a:latin typeface="Arial" charset="0"/>
              </a:rPr>
              <a:t>Thông tư 23/2020/TT-BGDĐT </a:t>
            </a:r>
            <a:r>
              <a:rPr lang="en-US" sz="2100" b="1" kern="0">
                <a:solidFill>
                  <a:srgbClr val="0000FF"/>
                </a:solidFill>
                <a:latin typeface="Arial" charset="0"/>
              </a:rPr>
              <a:t>ngày </a:t>
            </a:r>
            <a:r>
              <a:rPr lang="en-US" sz="2100" b="1" kern="0" smtClean="0">
                <a:solidFill>
                  <a:srgbClr val="0000FF"/>
                </a:solidFill>
                <a:latin typeface="Arial" charset="0"/>
              </a:rPr>
              <a:t>06-8-2020 </a:t>
            </a:r>
            <a:r>
              <a:rPr lang="vi-VN" sz="2100" b="1" kern="0">
                <a:solidFill>
                  <a:srgbClr val="0000FF"/>
                </a:solidFill>
                <a:latin typeface="Arial" charset="0"/>
              </a:rPr>
              <a:t>sửa đổi Quy định về tiêu chuẩn, quy trình biên soạn, chỉnh sửa sách giáo khoa; tiêu chuẩn tổ chức, cá nhân biên soạn sách giáo khoa; tổ chức và hoạt động của Hội đồng quốc gia thẩm định sách giáo khoa kèm theo Thông tư 33/2017/TT-BGDĐT</a:t>
            </a:r>
            <a:endParaRPr lang="en-US" sz="21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9"/>
              <a:defRPr/>
            </a:pPr>
            <a:r>
              <a:rPr lang="vi-VN" sz="2100" b="1" kern="0" smtClean="0">
                <a:solidFill>
                  <a:srgbClr val="FF0066"/>
                </a:solidFill>
                <a:latin typeface="Arial" charset="0"/>
              </a:rPr>
              <a:t>Thông </a:t>
            </a:r>
            <a:r>
              <a:rPr lang="vi-VN" sz="2100" b="1" kern="0">
                <a:solidFill>
                  <a:srgbClr val="FF0066"/>
                </a:solidFill>
                <a:latin typeface="Arial" charset="0"/>
              </a:rPr>
              <a:t>tư 24/2020/TT-BGDĐT</a:t>
            </a:r>
            <a:r>
              <a:rPr lang="vi-VN" sz="2100" b="1" kern="0">
                <a:solidFill>
                  <a:srgbClr val="0000FF"/>
                </a:solidFill>
                <a:latin typeface="Arial" charset="0"/>
              </a:rPr>
              <a:t> </a:t>
            </a:r>
            <a:r>
              <a:rPr lang="en-US" sz="2100" b="1" kern="0">
                <a:solidFill>
                  <a:srgbClr val="0000FF"/>
                </a:solidFill>
                <a:latin typeface="Arial" charset="0"/>
              </a:rPr>
              <a:t>ngày </a:t>
            </a:r>
            <a:r>
              <a:rPr lang="en-US" sz="2100" b="1" kern="0" smtClean="0">
                <a:solidFill>
                  <a:srgbClr val="0000FF"/>
                </a:solidFill>
                <a:latin typeface="Arial" charset="0"/>
              </a:rPr>
              <a:t>25-8-2020 </a:t>
            </a:r>
            <a:r>
              <a:rPr lang="vi-VN" sz="2100" b="1" kern="0" smtClean="0">
                <a:solidFill>
                  <a:srgbClr val="0000FF"/>
                </a:solidFill>
                <a:latin typeface="Arial" charset="0"/>
              </a:rPr>
              <a:t>quy </a:t>
            </a:r>
            <a:r>
              <a:rPr lang="vi-VN" sz="2100" b="1" kern="0">
                <a:solidFill>
                  <a:srgbClr val="0000FF"/>
                </a:solidFill>
                <a:latin typeface="Arial" charset="0"/>
              </a:rPr>
              <a:t>định về việc sử dụng giáo viên, cán bộ quản lý giáo dục trong các cơ sở giáo dục mầm non, tiểu học, trung học cơ sở chưa đáp ứng trình độ chuẩn được đào </a:t>
            </a:r>
            <a:r>
              <a:rPr lang="vi-VN" sz="2100" b="1" kern="0" smtClean="0">
                <a:solidFill>
                  <a:srgbClr val="0000FF"/>
                </a:solidFill>
                <a:latin typeface="Arial" charset="0"/>
              </a:rPr>
              <a:t>tạo</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9"/>
              <a:defRPr/>
            </a:pPr>
            <a:r>
              <a:rPr lang="vi-VN" sz="2000" b="1" kern="0">
                <a:solidFill>
                  <a:srgbClr val="FF0066"/>
                </a:solidFill>
                <a:latin typeface="Arial" charset="0"/>
              </a:rPr>
              <a:t>Thông tư 25/2020/TT-BGDĐT </a:t>
            </a:r>
            <a:r>
              <a:rPr lang="en-US" sz="2000" b="1" kern="0">
                <a:solidFill>
                  <a:srgbClr val="0000FF"/>
                </a:solidFill>
                <a:latin typeface="Arial" charset="0"/>
              </a:rPr>
              <a:t>ngày 26-8-2020 </a:t>
            </a:r>
            <a:r>
              <a:rPr lang="vi-VN" sz="2000" b="1" kern="0">
                <a:solidFill>
                  <a:srgbClr val="0000FF"/>
                </a:solidFill>
                <a:latin typeface="Arial" charset="0"/>
              </a:rPr>
              <a:t>quy định về việc lựa chọn </a:t>
            </a:r>
            <a:r>
              <a:rPr lang="en-US" sz="2000" b="1" kern="0" smtClean="0">
                <a:solidFill>
                  <a:srgbClr val="0000FF"/>
                </a:solidFill>
                <a:latin typeface="Arial" charset="0"/>
              </a:rPr>
              <a:t>sách giáo khoa </a:t>
            </a:r>
            <a:r>
              <a:rPr lang="vi-VN" sz="2000" b="1" kern="0" smtClean="0">
                <a:solidFill>
                  <a:srgbClr val="0000FF"/>
                </a:solidFill>
                <a:latin typeface="Arial" charset="0"/>
              </a:rPr>
              <a:t>trong </a:t>
            </a:r>
            <a:r>
              <a:rPr lang="vi-VN" sz="2000" b="1" kern="0">
                <a:solidFill>
                  <a:srgbClr val="0000FF"/>
                </a:solidFill>
                <a:latin typeface="Arial" charset="0"/>
              </a:rPr>
              <a:t>cơ sở giáo dục phổ </a:t>
            </a:r>
            <a:r>
              <a:rPr lang="vi-VN" sz="2000" b="1" kern="0" smtClean="0">
                <a:solidFill>
                  <a:srgbClr val="0000FF"/>
                </a:solidFill>
                <a:latin typeface="Arial" charset="0"/>
              </a:rPr>
              <a:t>thông</a:t>
            </a:r>
            <a:endParaRPr lang="en-US" sz="2100" b="1" kern="0">
              <a:solidFill>
                <a:srgbClr val="0000FF"/>
              </a:solidFill>
              <a:latin typeface="Arial" charset="0"/>
            </a:endParaRPr>
          </a:p>
        </p:txBody>
      </p:sp>
    </p:spTree>
    <p:extLst>
      <p:ext uri="{BB962C8B-B14F-4D97-AF65-F5344CB8AC3E}">
        <p14:creationId xmlns:p14="http://schemas.microsoft.com/office/powerpoint/2010/main" val="538659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70</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26</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sửa đổi, bổ sung một số điều của quy chế đánh giá, xếp loại học sinh trung học cơ sở và học sinh trung học phổ thông ban hành kèm theo </a:t>
            </a:r>
            <a:r>
              <a:rPr lang="en-US" sz="2400" b="1" smtClean="0">
                <a:solidFill>
                  <a:srgbClr val="0000FF"/>
                </a:solidFill>
                <a:latin typeface="Arial" charset="0"/>
              </a:rPr>
              <a:t>T</a:t>
            </a:r>
            <a:r>
              <a:rPr lang="vi-VN" sz="2400" b="1" smtClean="0">
                <a:solidFill>
                  <a:srgbClr val="0000FF"/>
                </a:solidFill>
                <a:latin typeface="Arial" charset="0"/>
              </a:rPr>
              <a:t>hông tư số 58/2011/</a:t>
            </a:r>
            <a:r>
              <a:rPr lang="en-US" sz="2400" b="1" smtClean="0">
                <a:solidFill>
                  <a:srgbClr val="0000FF"/>
                </a:solidFill>
                <a:latin typeface="Arial" charset="0"/>
              </a:rPr>
              <a:t>TT</a:t>
            </a:r>
            <a:r>
              <a:rPr lang="vi-VN" sz="2400" b="1" smtClean="0">
                <a:solidFill>
                  <a:srgbClr val="0000FF"/>
                </a:solidFill>
                <a:latin typeface="Arial" charset="0"/>
              </a:rPr>
              <a:t>-</a:t>
            </a:r>
            <a:r>
              <a:rPr lang="en-US" sz="2400" b="1" smtClean="0">
                <a:solidFill>
                  <a:srgbClr val="0000FF"/>
                </a:solidFill>
                <a:latin typeface="Arial" charset="0"/>
              </a:rPr>
              <a:t>BGDĐT </a:t>
            </a:r>
            <a:r>
              <a:rPr lang="vi-VN" sz="2400" b="1" smtClean="0">
                <a:solidFill>
                  <a:srgbClr val="0000FF"/>
                </a:solidFill>
                <a:latin typeface="Arial" charset="0"/>
              </a:rPr>
              <a:t>ngày 12</a:t>
            </a:r>
            <a:r>
              <a:rPr lang="en-US" sz="2400" b="1" smtClean="0">
                <a:solidFill>
                  <a:srgbClr val="0000FF"/>
                </a:solidFill>
                <a:latin typeface="Arial" charset="0"/>
              </a:rPr>
              <a:t>/</a:t>
            </a:r>
            <a:r>
              <a:rPr lang="vi-VN" sz="2400" b="1" smtClean="0">
                <a:solidFill>
                  <a:srgbClr val="0000FF"/>
                </a:solidFill>
                <a:latin typeface="Arial" charset="0"/>
              </a:rPr>
              <a:t>12</a:t>
            </a:r>
            <a:r>
              <a:rPr lang="en-US" sz="2400" b="1" smtClean="0">
                <a:solidFill>
                  <a:srgbClr val="0000FF"/>
                </a:solidFill>
                <a:latin typeface="Arial" charset="0"/>
              </a:rPr>
              <a:t>/</a:t>
            </a:r>
            <a:r>
              <a:rPr lang="vi-VN" sz="2400" b="1" smtClean="0">
                <a:solidFill>
                  <a:srgbClr val="0000FF"/>
                </a:solidFill>
                <a:latin typeface="Arial" charset="0"/>
              </a:rPr>
              <a:t>2011 của </a:t>
            </a:r>
            <a:r>
              <a:rPr lang="en-US" sz="2400" b="1" smtClean="0">
                <a:solidFill>
                  <a:srgbClr val="0000FF"/>
                </a:solidFill>
                <a:latin typeface="Arial" charset="0"/>
              </a:rPr>
              <a:t>B</a:t>
            </a:r>
            <a:r>
              <a:rPr lang="vi-VN" sz="2400" b="1" smtClean="0">
                <a:solidFill>
                  <a:srgbClr val="0000FF"/>
                </a:solidFill>
                <a:latin typeface="Arial" charset="0"/>
              </a:rPr>
              <a:t>ộ trưởng </a:t>
            </a:r>
            <a:r>
              <a:rPr lang="en-US" sz="2400" b="1" smtClean="0">
                <a:solidFill>
                  <a:srgbClr val="0000FF"/>
                </a:solidFill>
                <a:latin typeface="Arial" charset="0"/>
              </a:rPr>
              <a:t>Bộ GDĐT</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96891921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Sửa </a:t>
            </a:r>
            <a:r>
              <a:rPr lang="vi-VN" sz="2600" b="1">
                <a:solidFill>
                  <a:srgbClr val="FF0000"/>
                </a:solidFill>
                <a:latin typeface="Arial" panose="020B0604020202020204" pitchFamily="34" charset="0"/>
                <a:cs typeface="Arial" panose="020B0604020202020204" pitchFamily="34" charset="0"/>
              </a:rPr>
              <a:t>đổi, bổ sung Điều 7 như sau: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a:t>
            </a:r>
            <a:r>
              <a:rPr lang="vi-VN" sz="2000" b="1" kern="0">
                <a:solidFill>
                  <a:srgbClr val="FF0066"/>
                </a:solidFill>
                <a:latin typeface="Arial" charset="0"/>
              </a:rPr>
              <a:t>Điều 7. Các loại kiểm tra, đánh giá; hệ số điểm kiểm tra, đánh </a:t>
            </a:r>
            <a:r>
              <a:rPr lang="vi-VN" sz="2000" b="1" kern="0" smtClean="0">
                <a:solidFill>
                  <a:srgbClr val="FF0066"/>
                </a:solidFill>
                <a:latin typeface="Arial" charset="0"/>
              </a:rPr>
              <a:t>giá</a:t>
            </a:r>
            <a:endParaRPr lang="en-US" sz="20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Các </a:t>
            </a:r>
            <a:r>
              <a:rPr lang="vi-VN" sz="2000" b="1" kern="0">
                <a:solidFill>
                  <a:srgbClr val="009900"/>
                </a:solidFill>
                <a:latin typeface="Arial" charset="0"/>
              </a:rPr>
              <a:t>loại kiểm tra, đánh </a:t>
            </a:r>
            <a:r>
              <a:rPr lang="vi-VN" sz="2000" b="1" kern="0" smtClean="0">
                <a:solidFill>
                  <a:srgbClr val="009900"/>
                </a:solidFill>
                <a:latin typeface="Arial" charset="0"/>
              </a:rPr>
              <a:t>giá</a:t>
            </a:r>
            <a:endParaRPr lang="en-US" sz="2000" b="1" kern="0" smtClean="0">
              <a:solidFill>
                <a:srgbClr val="009900"/>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FF0066"/>
                </a:solidFill>
                <a:latin typeface="Arial" charset="0"/>
              </a:rPr>
              <a:t>Kiểm </a:t>
            </a:r>
            <a:r>
              <a:rPr lang="vi-VN" sz="2000" b="1" kern="0">
                <a:solidFill>
                  <a:srgbClr val="FF0066"/>
                </a:solidFill>
                <a:latin typeface="Arial" charset="0"/>
              </a:rPr>
              <a:t>tra, đánh giá thường xuyên</a:t>
            </a:r>
            <a:r>
              <a:rPr lang="vi-VN" sz="2000" b="1" kern="0" smtClean="0">
                <a:solidFill>
                  <a:srgbClr val="FF0066"/>
                </a:solidFill>
                <a:latin typeface="Arial" charset="0"/>
              </a:rPr>
              <a:t>:</a:t>
            </a:r>
            <a:endParaRPr lang="en-US" sz="20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thường xuyên được thực hiện trong quá trình dạy học và giáo dục, nhằm kiểm tra, đánh giá quá trình và kết quả thực hiện các nhiệm vụ học tập, rèn luyện của học sinh theo chương trình môn học, hoạt động giáo dục trong Chương trình giáo dục phổ thông do Bộ trưởng Bộ </a:t>
            </a:r>
            <a:r>
              <a:rPr lang="en-US" sz="2000" b="1" kern="0" smtClean="0">
                <a:solidFill>
                  <a:srgbClr val="0000FF"/>
                </a:solidFill>
                <a:latin typeface="Arial" charset="0"/>
              </a:rPr>
              <a:t>GDĐT </a:t>
            </a:r>
            <a:r>
              <a:rPr lang="vi-VN" sz="2000" b="1" kern="0" smtClean="0">
                <a:solidFill>
                  <a:srgbClr val="0000FF"/>
                </a:solidFill>
                <a:latin typeface="Arial" charset="0"/>
              </a:rPr>
              <a:t>ban </a:t>
            </a:r>
            <a:r>
              <a:rPr lang="vi-VN" sz="2000" b="1" kern="0">
                <a:solidFill>
                  <a:srgbClr val="0000FF"/>
                </a:solidFill>
                <a:latin typeface="Arial" charset="0"/>
              </a:rPr>
              <a:t>hành</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thường xuyên được thực hiện theo hình thức </a:t>
            </a:r>
            <a:r>
              <a:rPr lang="vi-VN" sz="2000" b="1" kern="0">
                <a:solidFill>
                  <a:srgbClr val="FF0066"/>
                </a:solidFill>
                <a:latin typeface="Arial" charset="0"/>
              </a:rPr>
              <a:t>trực tiếp hoặc trực tuyến</a:t>
            </a:r>
            <a:r>
              <a:rPr lang="vi-VN" sz="2000" b="1" kern="0">
                <a:solidFill>
                  <a:srgbClr val="0000FF"/>
                </a:solidFill>
                <a:latin typeface="Arial" charset="0"/>
              </a:rPr>
              <a:t> thông qua: </a:t>
            </a:r>
            <a:r>
              <a:rPr lang="vi-VN" sz="2000" b="1" kern="0">
                <a:solidFill>
                  <a:srgbClr val="009900"/>
                </a:solidFill>
                <a:latin typeface="Arial" charset="0"/>
              </a:rPr>
              <a:t>hỏi - đáp, viết, thuyết trình, thực hành, thí nghiệm, sản phẩm học tập</a:t>
            </a:r>
            <a:r>
              <a:rPr lang="vi-VN" sz="2000" b="1" kern="0" smtClean="0">
                <a:solidFill>
                  <a:srgbClr val="009900"/>
                </a:solidFill>
                <a:latin typeface="Arial" charset="0"/>
              </a:rPr>
              <a:t>;</a:t>
            </a:r>
            <a:endParaRPr lang="en-US" sz="2000" b="1" kern="0" smtClean="0">
              <a:solidFill>
                <a:srgbClr val="009900"/>
              </a:solidFill>
              <a:latin typeface="Arial" charset="0"/>
            </a:endParaRPr>
          </a:p>
          <a:p>
            <a:pPr indent="-457200" algn="just" eaLnBrk="1" hangingPunct="1">
              <a:lnSpc>
                <a:spcPct val="110000"/>
              </a:lnSpc>
              <a:spcBef>
                <a:spcPts val="10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Số </a:t>
            </a:r>
            <a:r>
              <a:rPr lang="vi-VN" sz="2000" b="1" kern="0">
                <a:solidFill>
                  <a:srgbClr val="0000FF"/>
                </a:solidFill>
                <a:latin typeface="Arial" charset="0"/>
              </a:rPr>
              <a:t>lần kiểm tra, đánh giá thường xuyên </a:t>
            </a:r>
            <a:r>
              <a:rPr lang="vi-VN" sz="2000" b="1" kern="0">
                <a:solidFill>
                  <a:srgbClr val="FF0066"/>
                </a:solidFill>
                <a:latin typeface="Arial" charset="0"/>
              </a:rPr>
              <a:t>không giới hạn</a:t>
            </a:r>
            <a:r>
              <a:rPr lang="vi-VN" sz="2000" b="1" kern="0">
                <a:solidFill>
                  <a:srgbClr val="0000FF"/>
                </a:solidFill>
                <a:latin typeface="Arial" charset="0"/>
              </a:rPr>
              <a:t> bởi số điểm kiểm tra, đánh giá thường xuyên quy định tại khoản 1 Điều 8 Thông tư 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Sửa </a:t>
            </a:r>
            <a:r>
              <a:rPr lang="vi-VN" sz="2600" b="1">
                <a:solidFill>
                  <a:srgbClr val="FF0000"/>
                </a:solidFill>
                <a:latin typeface="Arial" panose="020B0604020202020204" pitchFamily="34" charset="0"/>
                <a:cs typeface="Arial" panose="020B0604020202020204" pitchFamily="34" charset="0"/>
              </a:rPr>
              <a:t>đổi, bổ sung Điều 7 như sau: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a:t>
            </a:r>
            <a:r>
              <a:rPr lang="vi-VN" sz="2000" b="1" kern="0">
                <a:solidFill>
                  <a:srgbClr val="FF0066"/>
                </a:solidFill>
                <a:latin typeface="Arial" charset="0"/>
              </a:rPr>
              <a:t>Điều 7. Các loại kiểm tra, đánh giá; hệ số điểm kiểm tra, đánh </a:t>
            </a:r>
            <a:r>
              <a:rPr lang="vi-VN" sz="2000" b="1" kern="0" smtClean="0">
                <a:solidFill>
                  <a:srgbClr val="FF0066"/>
                </a:solidFill>
                <a:latin typeface="Arial" charset="0"/>
              </a:rPr>
              <a:t>giá</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9900"/>
                </a:solidFill>
                <a:latin typeface="Arial" charset="0"/>
              </a:rPr>
              <a:t>Các </a:t>
            </a:r>
            <a:r>
              <a:rPr lang="vi-VN" sz="2000" b="1" kern="0">
                <a:solidFill>
                  <a:srgbClr val="009900"/>
                </a:solidFill>
                <a:latin typeface="Arial" charset="0"/>
              </a:rPr>
              <a:t>loại kiểm tra, đánh </a:t>
            </a:r>
            <a:r>
              <a:rPr lang="vi-VN" sz="2000" b="1" kern="0" smtClean="0">
                <a:solidFill>
                  <a:srgbClr val="009900"/>
                </a:solidFill>
                <a:latin typeface="Arial" charset="0"/>
              </a:rPr>
              <a:t>giá</a:t>
            </a:r>
            <a:endParaRPr lang="en-US" sz="2000" b="1" kern="0" smtClean="0">
              <a:solidFill>
                <a:srgbClr val="009900"/>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startAt="2"/>
              <a:defRPr/>
            </a:pPr>
            <a:r>
              <a:rPr lang="vi-VN" sz="2000" b="1" kern="0" smtClean="0">
                <a:solidFill>
                  <a:srgbClr val="FF0066"/>
                </a:solidFill>
                <a:latin typeface="Arial" charset="0"/>
              </a:rPr>
              <a:t>Kiểm </a:t>
            </a:r>
            <a:r>
              <a:rPr lang="vi-VN" sz="2000" b="1" kern="0">
                <a:solidFill>
                  <a:srgbClr val="FF0066"/>
                </a:solidFill>
                <a:latin typeface="Arial" charset="0"/>
              </a:rPr>
              <a:t>tra, đánh giá định kì:</a:t>
            </a:r>
            <a:endParaRPr lang="en-US" sz="2000" b="1" ker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định kì được thực hiện sau mỗi giai đoạn giáo dục nhằm đánh giá kết quả học tập, rèn luyện và mức độ hoàn thành nhiệm vụ học tập của học sinh theo chương trình môn học, hoạt động giáo dục quy định trong Chương trình giáo dục phổ thông do Bộ trưởng Bộ </a:t>
            </a:r>
            <a:r>
              <a:rPr lang="en-US" sz="2000" b="1" kern="0" smtClean="0">
                <a:solidFill>
                  <a:srgbClr val="0000FF"/>
                </a:solidFill>
                <a:latin typeface="Arial" charset="0"/>
              </a:rPr>
              <a:t>GDĐT </a:t>
            </a:r>
            <a:r>
              <a:rPr lang="vi-VN" sz="2000" b="1" kern="0" smtClean="0">
                <a:solidFill>
                  <a:srgbClr val="0000FF"/>
                </a:solidFill>
                <a:latin typeface="Arial" charset="0"/>
              </a:rPr>
              <a:t>ban </a:t>
            </a:r>
            <a:r>
              <a:rPr lang="vi-VN" sz="2000" b="1" kern="0">
                <a:solidFill>
                  <a:srgbClr val="0000FF"/>
                </a:solidFill>
                <a:latin typeface="Arial" charset="0"/>
              </a:rPr>
              <a:t>hành</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định kì, gồm kiểm tra, đánh giá giữa kì và kiểm tra, đánh giá cuối kì, được thực hiện thông qua: </a:t>
            </a:r>
            <a:r>
              <a:rPr lang="vi-VN" sz="2000" b="1" kern="0">
                <a:solidFill>
                  <a:srgbClr val="009900"/>
                </a:solidFill>
                <a:latin typeface="Arial" charset="0"/>
              </a:rPr>
              <a:t>bài kiểm tra (trên giấy hoặc trên máy tính), bài thực hành, dự án học tập</a:t>
            </a:r>
            <a:r>
              <a:rPr lang="vi-VN" sz="2000" b="1" kern="0" smtClean="0">
                <a:solidFill>
                  <a:srgbClr val="009900"/>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561258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Sửa </a:t>
            </a:r>
            <a:r>
              <a:rPr lang="vi-VN" sz="2600" b="1">
                <a:solidFill>
                  <a:srgbClr val="FF0000"/>
                </a:solidFill>
                <a:latin typeface="Arial" panose="020B0604020202020204" pitchFamily="34" charset="0"/>
                <a:cs typeface="Arial" panose="020B0604020202020204" pitchFamily="34" charset="0"/>
              </a:rPr>
              <a:t>đổi, bổ sung Điều 7 như sau: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Arial" panose="020B0604020202020204" pitchFamily="34" charset="0"/>
              <a:buChar char="•"/>
              <a:defRPr/>
            </a:pPr>
            <a:r>
              <a:rPr lang="vi-VN" sz="2000" b="1" kern="0" smtClean="0">
                <a:solidFill>
                  <a:srgbClr val="0000FF"/>
                </a:solidFill>
                <a:latin typeface="Arial" charset="0"/>
              </a:rPr>
              <a:t>Thời </a:t>
            </a:r>
            <a:r>
              <a:rPr lang="vi-VN" sz="2000" b="1" kern="0">
                <a:solidFill>
                  <a:srgbClr val="0000FF"/>
                </a:solidFill>
                <a:latin typeface="Arial" charset="0"/>
              </a:rPr>
              <a:t>gian làm bài kiểm tra, đánh giá định kì bằng bài kiểm tra trên giấy hoặc trên máy tính từ 45 phút đến 90 phút, đối với môn chuyên tối đa 120 phút. Đề kiểm tra được xây dựng dựa trên ma trận, đặc tả của đề, đáp ứng theo mức độ cần đạt của môn học, hoạt động giáo dục quy định trong Chương trình giáo dục phổ thông do Bộ trưởng Bộ Giáo dục và Đào tạo ban hành</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Arial" panose="020B0604020202020204" pitchFamily="34" charset="0"/>
              <a:buChar char="•"/>
              <a:defRPr/>
            </a:pPr>
            <a:r>
              <a:rPr lang="vi-VN" sz="2000" b="1" kern="0" smtClean="0">
                <a:solidFill>
                  <a:srgbClr val="0000FF"/>
                </a:solidFill>
                <a:latin typeface="Arial" charset="0"/>
              </a:rPr>
              <a:t>Đối </a:t>
            </a:r>
            <a:r>
              <a:rPr lang="vi-VN" sz="2000" b="1" kern="0">
                <a:solidFill>
                  <a:srgbClr val="0000FF"/>
                </a:solidFill>
                <a:latin typeface="Arial" charset="0"/>
              </a:rPr>
              <a:t>với bài thực hành, dự án học tập phải có hướng dẫn và tiêu chí đánh giá trước khi thực </a:t>
            </a:r>
            <a:r>
              <a:rPr lang="vi-VN" sz="2000" b="1" kern="0" smtClean="0">
                <a:solidFill>
                  <a:srgbClr val="0000FF"/>
                </a:solidFill>
                <a:latin typeface="Arial" charset="0"/>
              </a:rPr>
              <a:t>hiện.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Hệ </a:t>
            </a:r>
            <a:r>
              <a:rPr lang="vi-VN" sz="2000" b="1" kern="0">
                <a:solidFill>
                  <a:srgbClr val="FF0066"/>
                </a:solidFill>
                <a:latin typeface="Arial" charset="0"/>
              </a:rPr>
              <a:t>số điểm kiểm tra, đánh giá thường xuyên và định </a:t>
            </a:r>
            <a:r>
              <a:rPr lang="vi-VN" sz="2000" b="1" kern="0" smtClean="0">
                <a:solidFill>
                  <a:srgbClr val="FF0066"/>
                </a:solidFill>
                <a:latin typeface="Arial" charset="0"/>
              </a:rPr>
              <a:t>kì</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pc="-50" smtClean="0">
                <a:solidFill>
                  <a:srgbClr val="0000FF"/>
                </a:solidFill>
                <a:latin typeface="Arial" charset="0"/>
              </a:rPr>
              <a:t>Điểm </a:t>
            </a:r>
            <a:r>
              <a:rPr lang="vi-VN" sz="2000" b="1" kern="0" spc="-50">
                <a:solidFill>
                  <a:srgbClr val="0000FF"/>
                </a:solidFill>
                <a:latin typeface="Arial" charset="0"/>
              </a:rPr>
              <a:t>kiểm tra, đánh giá </a:t>
            </a:r>
            <a:r>
              <a:rPr lang="vi-VN" sz="2000" b="1" kern="0" spc="-50">
                <a:solidFill>
                  <a:srgbClr val="009900"/>
                </a:solidFill>
                <a:latin typeface="Arial" charset="0"/>
              </a:rPr>
              <a:t>thường xuyên</a:t>
            </a:r>
            <a:r>
              <a:rPr lang="vi-VN" sz="2000" b="1" kern="0" spc="-50">
                <a:solidFill>
                  <a:srgbClr val="0000FF"/>
                </a:solidFill>
                <a:latin typeface="Arial" charset="0"/>
              </a:rPr>
              <a:t> (viết tắt là ĐĐGtx): </a:t>
            </a:r>
            <a:r>
              <a:rPr lang="vi-VN" sz="2000" b="1" kern="0" spc="-50">
                <a:solidFill>
                  <a:srgbClr val="FF0000"/>
                </a:solidFill>
                <a:latin typeface="Arial" charset="0"/>
              </a:rPr>
              <a:t>tính hệ số </a:t>
            </a:r>
            <a:r>
              <a:rPr lang="vi-VN" sz="2000" b="1" kern="0" spc="-50" smtClean="0">
                <a:solidFill>
                  <a:srgbClr val="FF0000"/>
                </a:solidFill>
                <a:latin typeface="Arial" charset="0"/>
              </a:rPr>
              <a:t>1;</a:t>
            </a:r>
            <a:endParaRPr lang="en-US" sz="2000" b="1" kern="0" spc="-50" smtClean="0">
              <a:solidFill>
                <a:srgbClr val="FF0000"/>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Điểm </a:t>
            </a:r>
            <a:r>
              <a:rPr lang="vi-VN" sz="2000" b="1" kern="0">
                <a:solidFill>
                  <a:srgbClr val="0000FF"/>
                </a:solidFill>
                <a:latin typeface="Arial" charset="0"/>
              </a:rPr>
              <a:t>kiểm tra, đánh giá </a:t>
            </a:r>
            <a:r>
              <a:rPr lang="vi-VN" sz="2000" b="1" kern="0">
                <a:solidFill>
                  <a:srgbClr val="009900"/>
                </a:solidFill>
                <a:latin typeface="Arial" charset="0"/>
              </a:rPr>
              <a:t>giữa kì</a:t>
            </a:r>
            <a:r>
              <a:rPr lang="vi-VN" sz="2000" b="1" kern="0">
                <a:solidFill>
                  <a:srgbClr val="0000FF"/>
                </a:solidFill>
                <a:latin typeface="Arial" charset="0"/>
              </a:rPr>
              <a:t> (viết tắt là ĐĐGgk): </a:t>
            </a:r>
            <a:r>
              <a:rPr lang="vi-VN" sz="2000" b="1" kern="0">
                <a:solidFill>
                  <a:srgbClr val="FF0000"/>
                </a:solidFill>
                <a:latin typeface="Arial" charset="0"/>
              </a:rPr>
              <a:t>tính hệ số </a:t>
            </a:r>
            <a:r>
              <a:rPr lang="vi-VN" sz="2000" b="1" kern="0" smtClean="0">
                <a:solidFill>
                  <a:srgbClr val="FF0000"/>
                </a:solidFill>
                <a:latin typeface="Arial" charset="0"/>
              </a:rPr>
              <a:t>2;</a:t>
            </a:r>
            <a:endParaRPr lang="en-US" sz="2000" b="1" kern="0" smtClean="0">
              <a:solidFill>
                <a:srgbClr val="FF0000"/>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Điểm </a:t>
            </a:r>
            <a:r>
              <a:rPr lang="vi-VN" sz="2000" b="1" kern="0">
                <a:solidFill>
                  <a:srgbClr val="0000FF"/>
                </a:solidFill>
                <a:latin typeface="Arial" charset="0"/>
              </a:rPr>
              <a:t>kiểm tra, đánh giá </a:t>
            </a:r>
            <a:r>
              <a:rPr lang="vi-VN" sz="2000" b="1" kern="0">
                <a:solidFill>
                  <a:srgbClr val="009900"/>
                </a:solidFill>
                <a:latin typeface="Arial" charset="0"/>
              </a:rPr>
              <a:t>cuối kì </a:t>
            </a:r>
            <a:r>
              <a:rPr lang="vi-VN" sz="2000" b="1" kern="0">
                <a:solidFill>
                  <a:srgbClr val="0000FF"/>
                </a:solidFill>
                <a:latin typeface="Arial" charset="0"/>
              </a:rPr>
              <a:t>(viết tắt là ĐĐGck): </a:t>
            </a:r>
            <a:r>
              <a:rPr lang="vi-VN" sz="2000" b="1" kern="0">
                <a:solidFill>
                  <a:srgbClr val="FF0000"/>
                </a:solidFill>
                <a:latin typeface="Arial" charset="0"/>
              </a:rPr>
              <a:t>tính hệ số 3</a:t>
            </a:r>
            <a:r>
              <a:rPr lang="vi-VN" sz="2000" b="1" kern="0" smtClean="0">
                <a:solidFill>
                  <a:srgbClr val="FF0000"/>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7037146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27</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04-9-2020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định về đánh giá học sinh tiểu học</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20-10-2020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07407356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3846"/>
            <a:ext cx="9144002" cy="6110308"/>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đánh giá học sinh tiểu học được thực hiện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theo </a:t>
            </a:r>
            <a:r>
              <a:rPr lang="vi-VN" sz="2400" b="1">
                <a:solidFill>
                  <a:srgbClr val="FF0000"/>
                </a:solidFill>
                <a:latin typeface="Arial" panose="020B0604020202020204" pitchFamily="34" charset="0"/>
                <a:cs typeface="Arial" panose="020B0604020202020204" pitchFamily="34" charset="0"/>
              </a:rPr>
              <a:t>lộ trình như sau:</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2020-2021 đối với lớp </a:t>
            </a:r>
            <a:r>
              <a:rPr lang="vi-VN" sz="2100" b="1" kern="0" smtClean="0">
                <a:solidFill>
                  <a:srgbClr val="0000FF"/>
                </a:solidFill>
                <a:latin typeface="Arial" charset="0"/>
              </a:rPr>
              <a:t>1.</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2021-2022 đối với lớp </a:t>
            </a:r>
            <a:r>
              <a:rPr lang="vi-VN" sz="2100" b="1" kern="0" smtClean="0">
                <a:solidFill>
                  <a:srgbClr val="0000FF"/>
                </a:solidFill>
                <a:latin typeface="Arial" charset="0"/>
              </a:rPr>
              <a:t>2.</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2022-2023 đối với lớp </a:t>
            </a:r>
            <a:r>
              <a:rPr lang="vi-VN" sz="2100" b="1" kern="0" smtClean="0">
                <a:solidFill>
                  <a:srgbClr val="0000FF"/>
                </a:solidFill>
                <a:latin typeface="Arial" charset="0"/>
              </a:rPr>
              <a:t>3.</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2023-2024 đối với lớp </a:t>
            </a:r>
            <a:r>
              <a:rPr lang="vi-VN" sz="2100" b="1" kern="0" smtClean="0">
                <a:solidFill>
                  <a:srgbClr val="0000FF"/>
                </a:solidFill>
                <a:latin typeface="Arial" charset="0"/>
              </a:rPr>
              <a:t>4.</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2024-2025 đối với lớp 5</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q"/>
              <a:defRPr/>
            </a:pPr>
            <a:r>
              <a:rPr lang="vi-VN" sz="2100" b="1" kern="0">
                <a:solidFill>
                  <a:srgbClr val="0000FF"/>
                </a:solidFill>
                <a:latin typeface="Arial" charset="0"/>
              </a:rPr>
              <a:t>Các khối lớp chưa tới thời gian áp dụng theo lộ trình tiếp tục đánh giá học sinh theo quy định tại Thông tư 30/2014/TT-BGDĐT và Thông tư 22</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Đề </a:t>
            </a:r>
            <a:r>
              <a:rPr lang="vi-VN" sz="2400" b="1">
                <a:solidFill>
                  <a:srgbClr val="FF0000"/>
                </a:solidFill>
                <a:latin typeface="Arial" panose="020B0604020202020204" pitchFamily="34" charset="0"/>
                <a:cs typeface="Arial" panose="020B0604020202020204" pitchFamily="34" charset="0"/>
              </a:rPr>
              <a:t>kiểm tra của học sinh tiểu học chỉ còn 03 mức </a:t>
            </a:r>
            <a:r>
              <a:rPr lang="vi-VN" sz="2400" b="1" smtClean="0">
                <a:solidFill>
                  <a:srgbClr val="FF0000"/>
                </a:solidFill>
                <a:latin typeface="Arial" panose="020B0604020202020204" pitchFamily="34" charset="0"/>
                <a:cs typeface="Arial" panose="020B0604020202020204" pitchFamily="34" charset="0"/>
              </a:rPr>
              <a:t>độ</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000"/>
              </a:spcBef>
              <a:spcAft>
                <a:spcPts val="0"/>
              </a:spcAft>
              <a:buClr>
                <a:srgbClr val="FF0000"/>
              </a:buClr>
              <a:buNone/>
              <a:defRPr/>
            </a:pPr>
            <a:r>
              <a:rPr lang="vi-VN" sz="2000" b="1" kern="0" smtClean="0">
                <a:solidFill>
                  <a:srgbClr val="0000FF"/>
                </a:solidFill>
                <a:latin typeface="Arial" charset="0"/>
              </a:rPr>
              <a:t>Trong </a:t>
            </a:r>
            <a:r>
              <a:rPr lang="vi-VN" sz="2000" b="1" kern="0">
                <a:solidFill>
                  <a:srgbClr val="0000FF"/>
                </a:solidFill>
                <a:latin typeface="Arial" charset="0"/>
              </a:rPr>
              <a:t>đó, quy định </a:t>
            </a:r>
            <a:r>
              <a:rPr lang="vi-VN" sz="2000" b="1" kern="0">
                <a:solidFill>
                  <a:srgbClr val="FF0000"/>
                </a:solidFill>
                <a:latin typeface="Arial" charset="0"/>
              </a:rPr>
              <a:t>đề kiểm tra định kỳ </a:t>
            </a:r>
            <a:r>
              <a:rPr lang="vi-VN" sz="2000" b="1" kern="0">
                <a:solidFill>
                  <a:srgbClr val="0000FF"/>
                </a:solidFill>
                <a:latin typeface="Arial" charset="0"/>
              </a:rPr>
              <a:t>của học sinh tiểu học được thiết kế phù hợp với yêu cầu cần đạt và các biểu hiện cụ thể về các thành phần năng lực của môn học, </a:t>
            </a:r>
            <a:r>
              <a:rPr lang="vi-VN" sz="2000" b="1" kern="0">
                <a:solidFill>
                  <a:srgbClr val="FF0000"/>
                </a:solidFill>
                <a:latin typeface="Arial" charset="0"/>
              </a:rPr>
              <a:t>gồm các câu hỏi, bài tập theo </a:t>
            </a:r>
            <a:r>
              <a:rPr lang="en-US" sz="2000" b="1" kern="0" smtClean="0">
                <a:solidFill>
                  <a:srgbClr val="FF0000"/>
                </a:solidFill>
                <a:latin typeface="Arial" charset="0"/>
              </a:rPr>
              <a:t/>
            </a:r>
            <a:br>
              <a:rPr lang="en-US" sz="2000" b="1" kern="0" smtClean="0">
                <a:solidFill>
                  <a:srgbClr val="FF0000"/>
                </a:solidFill>
                <a:latin typeface="Arial" charset="0"/>
              </a:rPr>
            </a:br>
            <a:r>
              <a:rPr lang="vi-VN" sz="2000" b="1" kern="0" smtClean="0">
                <a:solidFill>
                  <a:srgbClr val="FF0000"/>
                </a:solidFill>
                <a:latin typeface="Arial" charset="0"/>
              </a:rPr>
              <a:t>các </a:t>
            </a:r>
            <a:r>
              <a:rPr lang="vi-VN" sz="2000" b="1" kern="0">
                <a:solidFill>
                  <a:srgbClr val="FF0000"/>
                </a:solidFill>
                <a:latin typeface="Arial" charset="0"/>
              </a:rPr>
              <a:t>mức</a:t>
            </a:r>
            <a:r>
              <a:rPr lang="vi-VN" sz="2000" b="1" kern="0" smtClean="0">
                <a:solidFill>
                  <a:srgbClr val="FF0000"/>
                </a:solidFill>
                <a:latin typeface="Arial" charset="0"/>
              </a:rPr>
              <a:t>:</a:t>
            </a:r>
            <a:endParaRPr lang="en-US" sz="2000" b="1" kern="0" smtClean="0">
              <a:solidFill>
                <a:srgbClr val="FF0000"/>
              </a:solidFill>
              <a:latin typeface="Arial" charset="0"/>
            </a:endParaRPr>
          </a:p>
          <a:p>
            <a:pPr indent="-457200" algn="just" eaLnBrk="1" hangingPunct="1">
              <a:lnSpc>
                <a:spcPct val="114000"/>
              </a:lnSpc>
              <a:spcBef>
                <a:spcPts val="1000"/>
              </a:spcBef>
              <a:spcAft>
                <a:spcPts val="0"/>
              </a:spcAft>
              <a:buClr>
                <a:srgbClr val="FF0000"/>
              </a:buClr>
              <a:buFont typeface="Wingdings" panose="05000000000000000000" pitchFamily="2" charset="2"/>
              <a:buChar char="Ø"/>
              <a:defRPr/>
            </a:pPr>
            <a:r>
              <a:rPr lang="vi-VN" sz="2000" b="1" kern="0" smtClean="0">
                <a:solidFill>
                  <a:srgbClr val="FF0000"/>
                </a:solidFill>
                <a:latin typeface="Arial" charset="0"/>
              </a:rPr>
              <a:t>Mức </a:t>
            </a:r>
            <a:r>
              <a:rPr lang="vi-VN" sz="2000" b="1" kern="0">
                <a:solidFill>
                  <a:srgbClr val="FF0000"/>
                </a:solidFill>
                <a:latin typeface="Arial" charset="0"/>
              </a:rPr>
              <a:t>1: </a:t>
            </a:r>
            <a:r>
              <a:rPr lang="vi-VN" sz="2000" b="1" kern="0">
                <a:solidFill>
                  <a:srgbClr val="0000FF"/>
                </a:solidFill>
                <a:latin typeface="Arial" charset="0"/>
              </a:rPr>
              <a:t>Nhận biết, nhắc lại hoặc mô tả được nội dung đã học và áp dụng trực tiếp để giải quyết một số tình huống, vấn đề quen thuộc trong học tập</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Wingdings" panose="05000000000000000000" pitchFamily="2" charset="2"/>
              <a:buChar char="Ø"/>
              <a:defRPr/>
            </a:pPr>
            <a:r>
              <a:rPr lang="vi-VN" sz="2000" b="1" kern="0" smtClean="0">
                <a:solidFill>
                  <a:srgbClr val="FF0000"/>
                </a:solidFill>
                <a:latin typeface="Arial" charset="0"/>
              </a:rPr>
              <a:t>Mức </a:t>
            </a:r>
            <a:r>
              <a:rPr lang="vi-VN" sz="2000" b="1" kern="0">
                <a:solidFill>
                  <a:srgbClr val="FF0000"/>
                </a:solidFill>
                <a:latin typeface="Arial" charset="0"/>
              </a:rPr>
              <a:t>2: </a:t>
            </a:r>
            <a:r>
              <a:rPr lang="vi-VN" sz="2000" b="1" kern="0">
                <a:solidFill>
                  <a:srgbClr val="0000FF"/>
                </a:solidFill>
                <a:latin typeface="Arial" charset="0"/>
              </a:rPr>
              <a:t>Kết nối, sắp xếp được một số nội dung đã học để giải quyết vấn đề có nội dung tương tự</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Wingdings" panose="05000000000000000000" pitchFamily="2" charset="2"/>
              <a:buChar char="Ø"/>
              <a:defRPr/>
            </a:pPr>
            <a:r>
              <a:rPr lang="vi-VN" sz="2000" b="1" kern="0" smtClean="0">
                <a:solidFill>
                  <a:srgbClr val="FF0000"/>
                </a:solidFill>
                <a:latin typeface="Arial" charset="0"/>
              </a:rPr>
              <a:t>Mức </a:t>
            </a:r>
            <a:r>
              <a:rPr lang="vi-VN" sz="2000" b="1" kern="0">
                <a:solidFill>
                  <a:srgbClr val="FF0000"/>
                </a:solidFill>
                <a:latin typeface="Arial" charset="0"/>
              </a:rPr>
              <a:t>3: </a:t>
            </a:r>
            <a:r>
              <a:rPr lang="vi-VN" sz="2000" b="1" kern="0">
                <a:solidFill>
                  <a:srgbClr val="0000FF"/>
                </a:solidFill>
                <a:latin typeface="Arial" charset="0"/>
              </a:rPr>
              <a:t>Vận dụng các nội dung đã học để giải quyết một số vấn đề mới hoặc </a:t>
            </a:r>
            <a:r>
              <a:rPr lang="vi-VN" sz="2000" b="1" kern="0" spc="-40">
                <a:solidFill>
                  <a:srgbClr val="0000FF"/>
                </a:solidFill>
                <a:latin typeface="Arial" charset="0"/>
              </a:rPr>
              <a:t>đưa ra những phản hồi hợp lý trong học tập và cuộc </a:t>
            </a:r>
            <a:r>
              <a:rPr lang="vi-VN" sz="2000" b="1" kern="0" spc="-40" smtClean="0">
                <a:solidFill>
                  <a:srgbClr val="0000FF"/>
                </a:solidFill>
                <a:latin typeface="Arial" charset="0"/>
              </a:rPr>
              <a:t>sống</a:t>
            </a:r>
            <a:r>
              <a:rPr lang="en-US" sz="2000" b="1" kern="0" spc="-40" smtClean="0">
                <a:solidFill>
                  <a:srgbClr val="0000FF"/>
                </a:solidFill>
                <a:latin typeface="Arial" charset="0"/>
              </a:rPr>
              <a:t>.</a:t>
            </a:r>
          </a:p>
          <a:p>
            <a:pPr indent="-457200" algn="just" eaLnBrk="1" hangingPunct="1">
              <a:lnSpc>
                <a:spcPct val="114000"/>
              </a:lnSpc>
              <a:spcBef>
                <a:spcPts val="1000"/>
              </a:spcBef>
              <a:spcAft>
                <a:spcPts val="0"/>
              </a:spcAft>
              <a:buClr>
                <a:srgbClr val="FF0000"/>
              </a:buClr>
              <a:buFont typeface="Wingdings" panose="05000000000000000000" pitchFamily="2" charset="2"/>
              <a:buChar char="q"/>
              <a:defRPr/>
            </a:pPr>
            <a:r>
              <a:rPr lang="vi-VN" sz="2000" b="1" kern="0" smtClean="0">
                <a:solidFill>
                  <a:srgbClr val="0000FF"/>
                </a:solidFill>
                <a:latin typeface="Arial" charset="0"/>
              </a:rPr>
              <a:t>Như </a:t>
            </a:r>
            <a:r>
              <a:rPr lang="vi-VN" sz="2000" b="1" kern="0">
                <a:solidFill>
                  <a:srgbClr val="0000FF"/>
                </a:solidFill>
                <a:latin typeface="Arial" charset="0"/>
              </a:rPr>
              <a:t>vậy, thay vì quy định 4 mức độ của đề kiểm tra như hiện hành tại </a:t>
            </a:r>
            <a:r>
              <a:rPr lang="en-US" sz="2000" b="1" kern="0" smtClean="0">
                <a:solidFill>
                  <a:srgbClr val="0000FF"/>
                </a:solidFill>
                <a:latin typeface="Arial" charset="0"/>
              </a:rPr>
              <a:t>k</a:t>
            </a:r>
            <a:r>
              <a:rPr lang="vi-VN" sz="2000" b="1" kern="0" smtClean="0">
                <a:solidFill>
                  <a:srgbClr val="0000FF"/>
                </a:solidFill>
                <a:latin typeface="Arial" charset="0"/>
              </a:rPr>
              <a:t>hoản </a:t>
            </a:r>
            <a:r>
              <a:rPr lang="vi-VN" sz="2000" b="1" kern="0">
                <a:solidFill>
                  <a:srgbClr val="0000FF"/>
                </a:solidFill>
                <a:latin typeface="Arial" charset="0"/>
              </a:rPr>
              <a:t>4 Điều 1 </a:t>
            </a:r>
            <a:r>
              <a:rPr lang="vi-VN" sz="2000" b="1" kern="0" smtClean="0">
                <a:solidFill>
                  <a:srgbClr val="0000FF"/>
                </a:solidFill>
                <a:latin typeface="Arial" charset="0"/>
              </a:rPr>
              <a:t>Thông </a:t>
            </a:r>
            <a:r>
              <a:rPr lang="vi-VN" sz="2000" b="1" kern="0">
                <a:solidFill>
                  <a:srgbClr val="0000FF"/>
                </a:solidFill>
                <a:latin typeface="Arial" charset="0"/>
              </a:rPr>
              <a:t>tư 22/2016/TT-BGDĐT ngày 22/09/2016 thì quy định mới chỉ còn 03 mức độ</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795992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28</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04-9-2020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Điều </a:t>
            </a:r>
            <a:r>
              <a:rPr lang="vi-VN" sz="2400" b="1">
                <a:solidFill>
                  <a:srgbClr val="0000FF"/>
                </a:solidFill>
                <a:latin typeface="Arial" charset="0"/>
              </a:rPr>
              <a:t>lệ </a:t>
            </a:r>
            <a:r>
              <a:rPr lang="en-US" sz="2400" b="1" smtClean="0">
                <a:solidFill>
                  <a:srgbClr val="0000FF"/>
                </a:solidFill>
                <a:latin typeface="Arial" charset="0"/>
              </a:rPr>
              <a:t>t</a:t>
            </a:r>
            <a:r>
              <a:rPr lang="vi-VN" sz="2400" b="1" smtClean="0">
                <a:solidFill>
                  <a:srgbClr val="0000FF"/>
                </a:solidFill>
                <a:latin typeface="Arial" charset="0"/>
              </a:rPr>
              <a:t>rường </a:t>
            </a:r>
            <a:r>
              <a:rPr lang="vi-VN" sz="2400" b="1">
                <a:solidFill>
                  <a:srgbClr val="0000FF"/>
                </a:solidFill>
                <a:latin typeface="Arial" charset="0"/>
              </a:rPr>
              <a:t>tiểu học</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20-10-2020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4955219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smtClean="0">
                <a:solidFill>
                  <a:srgbClr val="FF0066"/>
                </a:solidFill>
                <a:latin typeface="Arial" charset="0"/>
              </a:rPr>
              <a:t>Thông </a:t>
            </a:r>
            <a:r>
              <a:rPr lang="vi-VN" sz="2300" b="1" kern="0">
                <a:solidFill>
                  <a:srgbClr val="FF0066"/>
                </a:solidFill>
                <a:latin typeface="Arial" charset="0"/>
              </a:rPr>
              <a:t>tư 26/2020/TT-BGDĐT </a:t>
            </a:r>
            <a:r>
              <a:rPr lang="en-US" sz="2300" b="1" kern="0">
                <a:solidFill>
                  <a:srgbClr val="0000FF"/>
                </a:solidFill>
                <a:latin typeface="Arial" charset="0"/>
              </a:rPr>
              <a:t>ngày 26-8-2020 </a:t>
            </a:r>
            <a:r>
              <a:rPr lang="vi-VN" sz="2300" b="1" kern="0" smtClean="0">
                <a:solidFill>
                  <a:srgbClr val="0000FF"/>
                </a:solidFill>
                <a:latin typeface="Arial" charset="0"/>
              </a:rPr>
              <a:t>về </a:t>
            </a:r>
            <a:r>
              <a:rPr lang="vi-VN" sz="2300" b="1" kern="0">
                <a:solidFill>
                  <a:srgbClr val="0000FF"/>
                </a:solidFill>
                <a:latin typeface="Arial" charset="0"/>
              </a:rPr>
              <a:t>sửa đổi Quy chế đánh giá, xếp loại học sinh trung học cơ sở và học sinh trung học phổ thông kèm theo Thông tư </a:t>
            </a:r>
            <a:r>
              <a:rPr lang="vi-VN" sz="2300" b="1" kern="0" smtClean="0">
                <a:solidFill>
                  <a:srgbClr val="0000FF"/>
                </a:solidFill>
                <a:latin typeface="Arial" charset="0"/>
              </a:rPr>
              <a:t>58/2011/TT-BGDĐT</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a:solidFill>
                  <a:srgbClr val="FF0066"/>
                </a:solidFill>
                <a:latin typeface="Arial" charset="0"/>
              </a:rPr>
              <a:t>Thông tư 27/2020/TT-BGDĐT</a:t>
            </a:r>
            <a:r>
              <a:rPr lang="vi-VN" sz="2300" b="1" kern="0">
                <a:solidFill>
                  <a:srgbClr val="0000FF"/>
                </a:solidFill>
                <a:latin typeface="Arial" charset="0"/>
              </a:rPr>
              <a:t> </a:t>
            </a:r>
            <a:r>
              <a:rPr lang="en-US" sz="2300" b="1" kern="0">
                <a:solidFill>
                  <a:srgbClr val="0000FF"/>
                </a:solidFill>
                <a:latin typeface="Arial" charset="0"/>
              </a:rPr>
              <a:t>ngày </a:t>
            </a:r>
            <a:r>
              <a:rPr lang="en-US" sz="2300" b="1" kern="0" smtClean="0">
                <a:solidFill>
                  <a:srgbClr val="0000FF"/>
                </a:solidFill>
                <a:latin typeface="Arial" charset="0"/>
              </a:rPr>
              <a:t>04-9-2020 </a:t>
            </a:r>
            <a:r>
              <a:rPr lang="vi-VN" sz="2300" b="1" kern="0" smtClean="0">
                <a:solidFill>
                  <a:srgbClr val="0000FF"/>
                </a:solidFill>
                <a:latin typeface="Arial" charset="0"/>
              </a:rPr>
              <a:t>quy </a:t>
            </a:r>
            <a:r>
              <a:rPr lang="vi-VN" sz="2300" b="1" kern="0">
                <a:solidFill>
                  <a:srgbClr val="0000FF"/>
                </a:solidFill>
                <a:latin typeface="Arial" charset="0"/>
              </a:rPr>
              <a:t>định về đánh giá học sinh tiểu </a:t>
            </a:r>
            <a:r>
              <a:rPr lang="vi-VN" sz="2300" b="1" kern="0" smtClean="0">
                <a:solidFill>
                  <a:srgbClr val="0000FF"/>
                </a:solidFill>
                <a:latin typeface="Arial" charset="0"/>
              </a:rPr>
              <a:t>học</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a:solidFill>
                  <a:srgbClr val="FF0066"/>
                </a:solidFill>
                <a:latin typeface="Arial" charset="0"/>
              </a:rPr>
              <a:t>Thông tư 28/2020/TT-BGDĐT </a:t>
            </a:r>
            <a:r>
              <a:rPr lang="en-US" sz="2300" b="1" kern="0">
                <a:solidFill>
                  <a:srgbClr val="0000FF"/>
                </a:solidFill>
                <a:latin typeface="Arial" charset="0"/>
              </a:rPr>
              <a:t>ngày 04-9-2020 </a:t>
            </a:r>
            <a:r>
              <a:rPr lang="vi-VN" sz="2300" b="1" kern="0" smtClean="0">
                <a:solidFill>
                  <a:srgbClr val="0000FF"/>
                </a:solidFill>
                <a:latin typeface="Arial" charset="0"/>
              </a:rPr>
              <a:t>về </a:t>
            </a:r>
            <a:r>
              <a:rPr lang="vi-VN" sz="2300" b="1" kern="0">
                <a:solidFill>
                  <a:srgbClr val="0000FF"/>
                </a:solidFill>
                <a:latin typeface="Arial" charset="0"/>
              </a:rPr>
              <a:t>Điều lệ Trường tiểu </a:t>
            </a:r>
            <a:r>
              <a:rPr lang="vi-VN" sz="2300" b="1" kern="0" smtClean="0">
                <a:solidFill>
                  <a:srgbClr val="0000FF"/>
                </a:solidFill>
                <a:latin typeface="Arial" charset="0"/>
              </a:rPr>
              <a:t>học</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a:solidFill>
                  <a:srgbClr val="FF0066"/>
                </a:solidFill>
                <a:latin typeface="Arial" charset="0"/>
              </a:rPr>
              <a:t>Thông tư 32/2020/TT-BGDĐT</a:t>
            </a:r>
            <a:r>
              <a:rPr lang="vi-VN" sz="2300" b="1" kern="0">
                <a:solidFill>
                  <a:srgbClr val="0000FF"/>
                </a:solidFill>
                <a:latin typeface="Arial" charset="0"/>
              </a:rPr>
              <a:t> </a:t>
            </a:r>
            <a:r>
              <a:rPr lang="en-US" sz="2300" b="1" kern="0">
                <a:solidFill>
                  <a:srgbClr val="0000FF"/>
                </a:solidFill>
                <a:latin typeface="Arial" charset="0"/>
              </a:rPr>
              <a:t>ngày </a:t>
            </a:r>
            <a:r>
              <a:rPr lang="en-US" sz="2300" b="1" kern="0" smtClean="0">
                <a:solidFill>
                  <a:srgbClr val="0000FF"/>
                </a:solidFill>
                <a:latin typeface="Arial" charset="0"/>
              </a:rPr>
              <a:t>15-9-2020 </a:t>
            </a:r>
            <a:r>
              <a:rPr lang="vi-VN" sz="2300" b="1" kern="0" smtClean="0">
                <a:solidFill>
                  <a:srgbClr val="0000FF"/>
                </a:solidFill>
                <a:latin typeface="Arial" charset="0"/>
              </a:rPr>
              <a:t>về </a:t>
            </a:r>
            <a:r>
              <a:rPr lang="vi-VN" sz="2300" b="1" kern="0">
                <a:solidFill>
                  <a:srgbClr val="0000FF"/>
                </a:solidFill>
                <a:latin typeface="Arial" charset="0"/>
              </a:rPr>
              <a:t>Điều lệ trường trung học cơ sở, trường trung học phổ thông và trường phổ thông có nhiều cấp </a:t>
            </a:r>
            <a:r>
              <a:rPr lang="vi-VN" sz="2300" b="1" kern="0" smtClean="0">
                <a:solidFill>
                  <a:srgbClr val="0000FF"/>
                </a:solidFill>
                <a:latin typeface="Arial" charset="0"/>
              </a:rPr>
              <a:t>học</a:t>
            </a:r>
            <a:endParaRPr lang="en-US" sz="2300" b="1" kern="0">
              <a:solidFill>
                <a:srgbClr val="0000FF"/>
              </a:solidFill>
              <a:latin typeface="Arial" charset="0"/>
            </a:endParaRPr>
          </a:p>
        </p:txBody>
      </p:sp>
    </p:spTree>
    <p:extLst>
      <p:ext uri="{BB962C8B-B14F-4D97-AF65-F5344CB8AC3E}">
        <p14:creationId xmlns:p14="http://schemas.microsoft.com/office/powerpoint/2010/main" val="54145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75"/>
            <a:ext cx="9144002" cy="6832250"/>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Nhiều </a:t>
            </a:r>
            <a:r>
              <a:rPr lang="vi-VN" sz="2600" b="1">
                <a:solidFill>
                  <a:srgbClr val="FF0000"/>
                </a:solidFill>
                <a:latin typeface="Arial" panose="020B0604020202020204" pitchFamily="34" charset="0"/>
                <a:cs typeface="Arial" panose="020B0604020202020204" pitchFamily="34" charset="0"/>
              </a:rPr>
              <a:t>điểm mới trong Điều lệ trường tiểu </a:t>
            </a:r>
            <a:r>
              <a:rPr lang="vi-VN" sz="2600" b="1" smtClean="0">
                <a:solidFill>
                  <a:srgbClr val="FF0000"/>
                </a:solidFill>
                <a:latin typeface="Arial" panose="020B0604020202020204" pitchFamily="34" charset="0"/>
                <a:cs typeface="Arial" panose="020B0604020202020204" pitchFamily="34" charset="0"/>
              </a:rPr>
              <a:t>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1900" b="1" kern="0" smtClean="0">
                <a:solidFill>
                  <a:srgbClr val="0000FF"/>
                </a:solidFill>
                <a:latin typeface="Arial" charset="0"/>
              </a:rPr>
              <a:t>Điều </a:t>
            </a:r>
            <a:r>
              <a:rPr lang="vi-VN" sz="1900" b="1" kern="0">
                <a:solidFill>
                  <a:srgbClr val="0000FF"/>
                </a:solidFill>
                <a:latin typeface="Arial" charset="0"/>
              </a:rPr>
              <a:t>lệ trường tiểu học mới </a:t>
            </a:r>
            <a:r>
              <a:rPr lang="vi-VN" sz="1900" b="1" kern="0" smtClean="0">
                <a:solidFill>
                  <a:srgbClr val="0000FF"/>
                </a:solidFill>
                <a:latin typeface="Arial" charset="0"/>
              </a:rPr>
              <a:t>thay </a:t>
            </a:r>
            <a:r>
              <a:rPr lang="vi-VN" sz="1900" b="1" kern="0">
                <a:solidFill>
                  <a:srgbClr val="0000FF"/>
                </a:solidFill>
                <a:latin typeface="Arial" charset="0"/>
              </a:rPr>
              <a:t>thế cho Thông tư số 41/2010/TT-BGDĐT đã tồn tại 10 </a:t>
            </a:r>
            <a:r>
              <a:rPr lang="vi-VN" sz="1900" b="1" kern="0" smtClean="0">
                <a:solidFill>
                  <a:srgbClr val="0000FF"/>
                </a:solidFill>
                <a:latin typeface="Arial" charset="0"/>
              </a:rPr>
              <a:t>năm</a:t>
            </a:r>
            <a:r>
              <a:rPr lang="en-US" sz="1900" b="1" kern="0" smtClean="0">
                <a:solidFill>
                  <a:srgbClr val="0000FF"/>
                </a:solidFill>
                <a:latin typeface="Arial" charset="0"/>
              </a:rPr>
              <a:t>,  một số </a:t>
            </a:r>
            <a:r>
              <a:rPr lang="vi-VN" sz="1900" b="1" kern="0" smtClean="0">
                <a:solidFill>
                  <a:srgbClr val="0000FF"/>
                </a:solidFill>
                <a:latin typeface="Arial" charset="0"/>
              </a:rPr>
              <a:t>điểm </a:t>
            </a:r>
            <a:r>
              <a:rPr lang="en-US" sz="1900" b="1" kern="0">
                <a:solidFill>
                  <a:srgbClr val="0000FF"/>
                </a:solidFill>
                <a:latin typeface="Arial" charset="0"/>
              </a:rPr>
              <a:t>mới </a:t>
            </a:r>
            <a:r>
              <a:rPr lang="en-US" sz="1900" b="1" kern="0" smtClean="0">
                <a:solidFill>
                  <a:srgbClr val="0000FF"/>
                </a:solidFill>
                <a:latin typeface="Arial" charset="0"/>
              </a:rPr>
              <a:t>như:</a:t>
            </a:r>
          </a:p>
          <a:p>
            <a:pPr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Trường </a:t>
            </a:r>
            <a:r>
              <a:rPr lang="vi-VN" sz="1900" b="1" kern="0">
                <a:solidFill>
                  <a:srgbClr val="0000FF"/>
                </a:solidFill>
                <a:latin typeface="Arial" charset="0"/>
              </a:rPr>
              <a:t>tiểu học phải thực hiện phổ cập giáo dục tại địa </a:t>
            </a:r>
            <a:r>
              <a:rPr lang="vi-VN" sz="1900" b="1" kern="0" smtClean="0">
                <a:solidFill>
                  <a:srgbClr val="0000FF"/>
                </a:solidFill>
                <a:latin typeface="Arial" charset="0"/>
              </a:rPr>
              <a:t>bàn</a:t>
            </a:r>
            <a:r>
              <a:rPr lang="en-US" sz="1900" b="1" kern="0" smtClean="0">
                <a:solidFill>
                  <a:srgbClr val="0000FF"/>
                </a:solidFill>
                <a:latin typeface="Arial" charset="0"/>
              </a:rPr>
              <a:t>. </a:t>
            </a:r>
            <a:r>
              <a:rPr lang="vi-VN" sz="1900" b="1" kern="0" smtClean="0">
                <a:solidFill>
                  <a:srgbClr val="0000FF"/>
                </a:solidFill>
                <a:latin typeface="Arial" charset="0"/>
              </a:rPr>
              <a:t>Đây </a:t>
            </a:r>
            <a:r>
              <a:rPr lang="vi-VN" sz="1900" b="1" kern="0">
                <a:solidFill>
                  <a:srgbClr val="0000FF"/>
                </a:solidFill>
                <a:latin typeface="Arial" charset="0"/>
              </a:rPr>
              <a:t>là điều có ý nghĩa xã hội quan trọng, nhất là với đối với các khu vực đông dân cư, giúp tránh tình trạng học sinh không được nhận vào học trường tại địa bàn mình cư </a:t>
            </a:r>
            <a:r>
              <a:rPr lang="vi-VN" sz="1900" b="1" kern="0" smtClean="0">
                <a:solidFill>
                  <a:srgbClr val="0000FF"/>
                </a:solidFill>
                <a:latin typeface="Arial" charset="0"/>
              </a:rPr>
              <a:t>trú.</a:t>
            </a:r>
            <a:endParaRPr lang="en-US" sz="19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Không </a:t>
            </a:r>
            <a:r>
              <a:rPr lang="vi-VN" sz="1900" b="1" kern="0">
                <a:solidFill>
                  <a:srgbClr val="0000FF"/>
                </a:solidFill>
                <a:latin typeface="Arial" charset="0"/>
              </a:rPr>
              <a:t>được ép học sinh mua tài liệu tham </a:t>
            </a:r>
            <a:r>
              <a:rPr lang="vi-VN" sz="1900" b="1" kern="0" smtClean="0">
                <a:solidFill>
                  <a:srgbClr val="0000FF"/>
                </a:solidFill>
                <a:latin typeface="Arial" charset="0"/>
              </a:rPr>
              <a:t>khảo</a:t>
            </a:r>
            <a:r>
              <a:rPr lang="en-US" sz="19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Giáo </a:t>
            </a:r>
            <a:r>
              <a:rPr lang="vi-VN" sz="1900" b="1" kern="0">
                <a:solidFill>
                  <a:srgbClr val="0000FF"/>
                </a:solidFill>
                <a:latin typeface="Arial" charset="0"/>
              </a:rPr>
              <a:t>viên được tự chủ chuyên </a:t>
            </a:r>
            <a:r>
              <a:rPr lang="vi-VN" sz="1900" b="1" kern="0" smtClean="0">
                <a:solidFill>
                  <a:srgbClr val="0000FF"/>
                </a:solidFill>
                <a:latin typeface="Arial" charset="0"/>
              </a:rPr>
              <a:t>môn</a:t>
            </a:r>
            <a:r>
              <a:rPr lang="en-US" sz="19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vi-VN" sz="1900" b="1" kern="0">
                <a:solidFill>
                  <a:srgbClr val="0000FF"/>
                </a:solidFill>
                <a:latin typeface="Arial" charset="0"/>
              </a:rPr>
              <a:t>Học sinh được học vượt lớp</a:t>
            </a:r>
            <a:r>
              <a:rPr lang="en-US" sz="1900" b="1" kern="0">
                <a:solidFill>
                  <a:srgbClr val="0000FF"/>
                </a:solidFill>
                <a:latin typeface="Arial" charset="0"/>
              </a:rPr>
              <a:t>. </a:t>
            </a:r>
            <a:endParaRPr lang="en-US" sz="19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H</a:t>
            </a:r>
            <a:r>
              <a:rPr lang="vi-VN" sz="1900" b="1" kern="0" smtClean="0">
                <a:solidFill>
                  <a:srgbClr val="0000FF"/>
                </a:solidFill>
                <a:latin typeface="Arial" charset="0"/>
              </a:rPr>
              <a:t>ọc </a:t>
            </a:r>
            <a:r>
              <a:rPr lang="vi-VN" sz="1900" b="1" kern="0">
                <a:solidFill>
                  <a:srgbClr val="0000FF"/>
                </a:solidFill>
                <a:latin typeface="Arial" charset="0"/>
              </a:rPr>
              <a:t>sinh tiểu học có khuyết điểm tùy theo mức độ thực hiện kỷ luật bằng việc: </a:t>
            </a:r>
            <a:r>
              <a:rPr lang="vi-VN" sz="1900" b="1" kern="0">
                <a:solidFill>
                  <a:srgbClr val="009900"/>
                </a:solidFill>
                <a:latin typeface="Arial" charset="0"/>
              </a:rPr>
              <a:t>Nhắc nhở, hỗ trợ giúp đỡ để học sinh tiến bộ hơn; thông báo với cha mẹ học sinh</a:t>
            </a:r>
            <a:r>
              <a:rPr lang="vi-VN" sz="1900" b="1" kern="0" smtClean="0">
                <a:solidFill>
                  <a:srgbClr val="009900"/>
                </a:solidFill>
                <a:latin typeface="Arial" charset="0"/>
              </a:rPr>
              <a:t>.</a:t>
            </a:r>
            <a:r>
              <a:rPr lang="en-US" sz="1900" b="1" kern="0" smtClean="0">
                <a:solidFill>
                  <a:srgbClr val="0000FF"/>
                </a:solidFill>
                <a:latin typeface="Arial" charset="0"/>
              </a:rPr>
              <a:t> </a:t>
            </a:r>
            <a:r>
              <a:rPr lang="vi-VN" sz="1900" b="1" kern="0" smtClean="0">
                <a:solidFill>
                  <a:srgbClr val="0000FF"/>
                </a:solidFill>
                <a:latin typeface="Arial" charset="0"/>
              </a:rPr>
              <a:t>Tuy </a:t>
            </a:r>
            <a:r>
              <a:rPr lang="vi-VN" sz="1900" b="1" kern="0">
                <a:solidFill>
                  <a:srgbClr val="0000FF"/>
                </a:solidFill>
                <a:latin typeface="Arial" charset="0"/>
              </a:rPr>
              <a:t>nhiên, </a:t>
            </a:r>
            <a:r>
              <a:rPr lang="vi-VN" sz="1900" b="1" kern="0">
                <a:solidFill>
                  <a:srgbClr val="FF0000"/>
                </a:solidFill>
                <a:latin typeface="Arial" charset="0"/>
              </a:rPr>
              <a:t>giáo viên không được phê bình học sinh trước cả lớp, trước toàn trường hoặc trong cuộc họp chung với cha mẹ học sinh</a:t>
            </a:r>
            <a:r>
              <a:rPr lang="vi-VN" sz="1900" b="1" kern="0" smtClean="0">
                <a:solidFill>
                  <a:srgbClr val="FF0000"/>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32</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15-9-2020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Điều </a:t>
            </a:r>
            <a:r>
              <a:rPr lang="vi-VN" sz="2400" b="1">
                <a:solidFill>
                  <a:srgbClr val="0000FF"/>
                </a:solidFill>
                <a:latin typeface="Arial" charset="0"/>
              </a:rPr>
              <a:t>lệ trường trung học cơ sở, trường trung học phổ thông và trường phổ thông có nhiều cấp học</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53540227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6" y="152401"/>
            <a:ext cx="9071908" cy="6553198"/>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Xem I</a:t>
            </a:r>
            <a:r>
              <a:rPr lang="en-US" sz="2600" b="1" smtClean="0">
                <a:solidFill>
                  <a:srgbClr val="FF0000"/>
                </a:solidFill>
                <a:latin typeface="Arial" panose="020B0604020202020204" pitchFamily="34" charset="0"/>
                <a:cs typeface="Arial" panose="020B0604020202020204" pitchFamily="34" charset="0"/>
              </a:rPr>
              <a:t>nfographics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Một số điểm mới trong Điều lệ trường trung 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en-US" sz="2000" b="1" kern="0" smtClean="0">
                <a:solidFill>
                  <a:srgbClr val="0000FF"/>
                </a:solidFill>
                <a:latin typeface="Arial" charset="0"/>
              </a:rPr>
              <a:t>Xem hình minh họa của VOV</a:t>
            </a:r>
            <a:endParaRPr lang="en-US" sz="20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33</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15-9-2020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a:t>
            </a:r>
            <a:r>
              <a:rPr lang="vi-VN" sz="2400" b="1" smtClean="0">
                <a:solidFill>
                  <a:srgbClr val="0000FF"/>
                </a:solidFill>
                <a:latin typeface="Arial" charset="0"/>
              </a:rPr>
              <a:t>việc </a:t>
            </a:r>
            <a:r>
              <a:rPr lang="vi-VN" sz="2400" b="1">
                <a:solidFill>
                  <a:srgbClr val="0000FF"/>
                </a:solidFill>
                <a:latin typeface="Arial" charset="0"/>
              </a:rPr>
              <a:t>thẩm định tài liệu giáo dục địa</a:t>
            </a:r>
            <a:r>
              <a:rPr lang="en-US" sz="2400" b="1">
                <a:solidFill>
                  <a:srgbClr val="0000FF"/>
                </a:solidFill>
                <a:latin typeface="Arial" charset="0"/>
              </a:rPr>
              <a:t> phương</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02719481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Tiêu chí thẩm định tài liệu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1. </a:t>
            </a:r>
            <a:r>
              <a:rPr lang="vi-VN" sz="2100" b="1" kern="0">
                <a:solidFill>
                  <a:srgbClr val="0000FF"/>
                </a:solidFill>
                <a:latin typeface="Arial" charset="0"/>
              </a:rPr>
              <a:t>Điều kiện tiên quyết của 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2. </a:t>
            </a:r>
            <a:r>
              <a:rPr lang="vi-VN" sz="2100" b="1" kern="0">
                <a:solidFill>
                  <a:srgbClr val="0000FF"/>
                </a:solidFill>
                <a:latin typeface="Arial" charset="0"/>
              </a:rPr>
              <a:t>Nội dung 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3. </a:t>
            </a:r>
            <a:r>
              <a:rPr lang="vi-VN" sz="2100" b="1" kern="0">
                <a:solidFill>
                  <a:srgbClr val="0000FF"/>
                </a:solidFill>
                <a:latin typeface="Arial" charset="0"/>
              </a:rPr>
              <a:t>Phương pháp, hình thức dạy học và kiểm tra, đánh giá trong 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4. </a:t>
            </a:r>
            <a:r>
              <a:rPr lang="vi-VN" sz="2100" b="1" kern="0">
                <a:solidFill>
                  <a:srgbClr val="0000FF"/>
                </a:solidFill>
                <a:latin typeface="Arial" charset="0"/>
              </a:rPr>
              <a:t>Cấu trúc và hình thức trình bày 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5. </a:t>
            </a:r>
            <a:r>
              <a:rPr lang="vi-VN" sz="2100" b="1" kern="0">
                <a:solidFill>
                  <a:srgbClr val="0000FF"/>
                </a:solidFill>
                <a:latin typeface="Arial" charset="0"/>
              </a:rPr>
              <a:t>Ngôn ngữ sử dụng trong tài </a:t>
            </a:r>
            <a:r>
              <a:rPr lang="vi-VN" sz="2100" b="1" kern="0" smtClean="0">
                <a:solidFill>
                  <a:srgbClr val="0000FF"/>
                </a:solidFill>
                <a:latin typeface="Arial" charset="0"/>
              </a:rPr>
              <a:t>liệu</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Tiêu </a:t>
            </a:r>
            <a:r>
              <a:rPr lang="vi-VN" sz="2600" b="1">
                <a:solidFill>
                  <a:srgbClr val="FF0000"/>
                </a:solidFill>
                <a:latin typeface="Arial" panose="020B0604020202020204" pitchFamily="34" charset="0"/>
                <a:cs typeface="Arial" panose="020B0604020202020204" pitchFamily="34" charset="0"/>
              </a:rPr>
              <a:t>chí 2. Nội dung tài liệu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Nội </a:t>
            </a:r>
            <a:r>
              <a:rPr lang="vi-VN" sz="1900" b="1" kern="0">
                <a:solidFill>
                  <a:srgbClr val="0000FF"/>
                </a:solidFill>
                <a:latin typeface="Arial" charset="0"/>
              </a:rPr>
              <a:t>dung tài liệu thể hiện đúng và đầy đủ các vấn đề về văn hóa, lịch sử truyền thống của địa phương; các vấn đề về địa lý, kinh tế, hướng nghiệp của địa phương; các vấn đề về chính trị - xã hội, môi trường của địa phương và các nội dung khác theo nội dung giáo dục địa phương quy định trong chương trình </a:t>
            </a:r>
            <a:r>
              <a:rPr lang="en-US" sz="1900" b="1" kern="0" smtClean="0">
                <a:solidFill>
                  <a:srgbClr val="0000FF"/>
                </a:solidFill>
                <a:latin typeface="Arial" charset="0"/>
              </a:rPr>
              <a:t>GDPT </a:t>
            </a:r>
            <a:r>
              <a:rPr lang="vi-VN" sz="1900" b="1" kern="0" smtClean="0">
                <a:solidFill>
                  <a:srgbClr val="0000FF"/>
                </a:solidFill>
                <a:latin typeface="Arial" charset="0"/>
              </a:rPr>
              <a:t>do </a:t>
            </a:r>
            <a:r>
              <a:rPr lang="vi-VN" sz="1900" b="1" kern="0">
                <a:solidFill>
                  <a:srgbClr val="0000FF"/>
                </a:solidFill>
                <a:latin typeface="Arial" charset="0"/>
              </a:rPr>
              <a:t>Bộ trưởng Bộ </a:t>
            </a:r>
            <a:r>
              <a:rPr lang="en-US" sz="1900" b="1" kern="0" smtClean="0">
                <a:solidFill>
                  <a:srgbClr val="0000FF"/>
                </a:solidFill>
                <a:latin typeface="Arial" charset="0"/>
              </a:rPr>
              <a:t>GDĐT </a:t>
            </a:r>
            <a:r>
              <a:rPr lang="vi-VN" sz="1900" b="1" kern="0" smtClean="0">
                <a:solidFill>
                  <a:srgbClr val="0000FF"/>
                </a:solidFill>
                <a:latin typeface="Arial" charset="0"/>
              </a:rPr>
              <a:t>ban hành; </a:t>
            </a:r>
            <a:r>
              <a:rPr lang="vi-VN" sz="1900" b="1" kern="0">
                <a:solidFill>
                  <a:srgbClr val="0000FF"/>
                </a:solidFill>
                <a:latin typeface="Arial" charset="0"/>
              </a:rPr>
              <a:t>bảo đảm tính cơ bản, khoa học, thiết thực, phù hợp với thực tiễn của 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Các </a:t>
            </a:r>
            <a:r>
              <a:rPr lang="vi-VN" sz="1900" b="1" kern="0">
                <a:solidFill>
                  <a:srgbClr val="0000FF"/>
                </a:solidFill>
                <a:latin typeface="Arial" charset="0"/>
              </a:rPr>
              <a:t>thuật ngữ, khái niệm, định nghĩa, số liệu, sự kiện, hình ảnh bảo đảm chính xác, khách quan, nhất quán và phù hợp với trình độ học sinh; các số liệu, sự kiện, hình ảnh có nguồn gốc rõ </a:t>
            </a:r>
            <a:r>
              <a:rPr lang="vi-VN" sz="1900" b="1" kern="0" smtClean="0">
                <a:solidFill>
                  <a:srgbClr val="0000FF"/>
                </a:solidFill>
                <a:latin typeface="Arial" charset="0"/>
              </a:rPr>
              <a:t>ràng.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Các </a:t>
            </a:r>
            <a:r>
              <a:rPr lang="vi-VN" sz="1900" b="1" kern="0">
                <a:solidFill>
                  <a:srgbClr val="0000FF"/>
                </a:solidFill>
                <a:latin typeface="Arial" charset="0"/>
              </a:rPr>
              <a:t>thành tựu khoa học mới liên quan đến nội dung giáo dục địa phương được cập nhật và phù hợp với mục tiêu của chương trình </a:t>
            </a:r>
            <a:r>
              <a:rPr lang="en-US" sz="1900" b="1" kern="0" smtClean="0">
                <a:solidFill>
                  <a:srgbClr val="0000FF"/>
                </a:solidFill>
                <a:latin typeface="Arial" charset="0"/>
              </a:rPr>
              <a:t>GDPT</a:t>
            </a:r>
            <a:r>
              <a:rPr lang="vi-VN" sz="1900" b="1" kern="0" smtClean="0">
                <a:solidFill>
                  <a:srgbClr val="0000FF"/>
                </a:solidFill>
                <a:latin typeface="Arial" charset="0"/>
              </a:rPr>
              <a:t>. </a:t>
            </a:r>
            <a:r>
              <a:rPr lang="vi-VN" sz="1900" b="1" kern="0">
                <a:solidFill>
                  <a:srgbClr val="0000FF"/>
                </a:solidFill>
                <a:latin typeface="Arial" charset="0"/>
              </a:rPr>
              <a:t>Tài liệu có tính mở, khuyến khích cách tiếp cận đa dạng bảo đảm đáp ứng mục tiêu, yêu cầu đối với nội dung giáo dục 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Những </a:t>
            </a:r>
            <a:r>
              <a:rPr lang="vi-VN" sz="1900" b="1" kern="0">
                <a:solidFill>
                  <a:srgbClr val="0000FF"/>
                </a:solidFill>
                <a:latin typeface="Arial" charset="0"/>
              </a:rPr>
              <a:t>nội dung giáo dục về chủ quyền quốc gia, quyền con người, quyền trẻ em, bình đẳng giới, phát triển bền vững, bảo vệ môi trường, thích ứng với biến đổi khí hậu được thể hiện hợp lý.</a:t>
            </a:r>
          </a:p>
        </p:txBody>
      </p:sp>
    </p:spTree>
    <p:extLst>
      <p:ext uri="{BB962C8B-B14F-4D97-AF65-F5344CB8AC3E}">
        <p14:creationId xmlns:p14="http://schemas.microsoft.com/office/powerpoint/2010/main" val="34125422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32004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37</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05-10-2020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tổ chức hoạt động, sử dụng thư điện tử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và </a:t>
            </a:r>
            <a:r>
              <a:rPr lang="vi-VN" sz="2400" b="1">
                <a:solidFill>
                  <a:srgbClr val="0000FF"/>
                </a:solidFill>
                <a:latin typeface="Arial" charset="0"/>
              </a:rPr>
              <a:t>cổng thông tin điện tử tại </a:t>
            </a:r>
            <a:r>
              <a:rPr lang="en-US" sz="2400" b="1">
                <a:solidFill>
                  <a:srgbClr val="0000FF"/>
                </a:solidFill>
                <a:latin typeface="Arial" charset="0"/>
              </a:rPr>
              <a:t>Sở GDĐT</a:t>
            </a:r>
            <a:r>
              <a:rPr lang="vi-VN" sz="2400" b="1">
                <a:solidFill>
                  <a:srgbClr val="0000FF"/>
                </a:solidFill>
                <a:latin typeface="Arial" charset="0"/>
              </a:rPr>
              <a:t>, </a:t>
            </a:r>
            <a:r>
              <a:rPr lang="en-US" sz="2400" b="1">
                <a:solidFill>
                  <a:srgbClr val="0000FF"/>
                </a:solidFill>
                <a:latin typeface="Arial" charset="0"/>
              </a:rPr>
              <a:t>Phòng GDĐT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và </a:t>
            </a:r>
            <a:r>
              <a:rPr lang="vi-VN" sz="2400" b="1">
                <a:solidFill>
                  <a:srgbClr val="0000FF"/>
                </a:solidFill>
                <a:latin typeface="Arial" charset="0"/>
              </a:rPr>
              <a:t>cơ sở giáo dục mầm non, giáo dục phổ thông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và </a:t>
            </a:r>
            <a:r>
              <a:rPr lang="vi-VN" sz="2400" b="1">
                <a:solidFill>
                  <a:srgbClr val="0000FF"/>
                </a:solidFill>
                <a:latin typeface="Arial" charset="0"/>
              </a:rPr>
              <a:t>giáo dục thường xuyên</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20-11-2020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37219381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THƯ ĐIỆN TỬ</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Cơ </a:t>
            </a:r>
            <a:r>
              <a:rPr lang="vi-VN" sz="2100" b="1" kern="0">
                <a:solidFill>
                  <a:srgbClr val="0000FF"/>
                </a:solidFill>
                <a:latin typeface="Arial" charset="0"/>
              </a:rPr>
              <a:t>quan quản lý giáo dục, cơ sở giáo dục phải công khai thư điện tử (bao gồm công khai trên cổng thông tin điện tử) để tiếp nhận thông tin trao đổi, phản ánh của tổ chức, cá nhân trong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Thủ </a:t>
            </a:r>
            <a:r>
              <a:rPr lang="vi-VN" sz="2100" b="1" kern="0">
                <a:solidFill>
                  <a:srgbClr val="0000FF"/>
                </a:solidFill>
                <a:latin typeface="Arial" charset="0"/>
              </a:rPr>
              <a:t>trưởng đơn vị có trách nhiệm cung cấp miễn phí thư điện tử cho công chức, viên chức, người lao động và các bộ phận trong đơn vị mình quản lý; Cung cấp cho các đơn vị thuộc và trực thuộc phù hợp với điều kiện và yêu cầu thực </a:t>
            </a:r>
            <a:r>
              <a:rPr lang="vi-VN" sz="2100" b="1" kern="0" smtClean="0">
                <a:solidFill>
                  <a:srgbClr val="0000FF"/>
                </a:solidFill>
                <a:latin typeface="Arial" charset="0"/>
              </a:rPr>
              <a:t>tế.</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Thủ </a:t>
            </a:r>
            <a:r>
              <a:rPr lang="vi-VN" sz="2100" b="1" kern="0">
                <a:solidFill>
                  <a:srgbClr val="0000FF"/>
                </a:solidFill>
                <a:latin typeface="Arial" charset="0"/>
              </a:rPr>
              <a:t>trưởng đơn vị ban hành quy chế quản lý, vận hành, sử dụng thư điện tử </a:t>
            </a:r>
            <a:r>
              <a:rPr lang="en-US" sz="21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Thủ </a:t>
            </a:r>
            <a:r>
              <a:rPr lang="vi-VN" sz="2100" b="1" kern="0">
                <a:solidFill>
                  <a:srgbClr val="0000FF"/>
                </a:solidFill>
                <a:latin typeface="Arial" charset="0"/>
              </a:rPr>
              <a:t>trưởng đơn vị phân công cán bộ đầu mối phụ trách triển khai thư điện tử</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8"/>
              <a:defRPr/>
            </a:pPr>
            <a:r>
              <a:rPr lang="vi-VN" sz="2300" b="1" kern="0" smtClean="0">
                <a:solidFill>
                  <a:srgbClr val="FF0066"/>
                </a:solidFill>
                <a:latin typeface="Arial" charset="0"/>
              </a:rPr>
              <a:t>Thông </a:t>
            </a:r>
            <a:r>
              <a:rPr lang="vi-VN" sz="2300" b="1" kern="0">
                <a:solidFill>
                  <a:srgbClr val="FF0066"/>
                </a:solidFill>
                <a:latin typeface="Arial" charset="0"/>
              </a:rPr>
              <a:t>tư 33/2020/TT-BGDĐT </a:t>
            </a:r>
            <a:r>
              <a:rPr lang="en-US" sz="2300" b="1" kern="0">
                <a:solidFill>
                  <a:srgbClr val="0000FF"/>
                </a:solidFill>
                <a:latin typeface="Arial" charset="0"/>
              </a:rPr>
              <a:t>ngày 15-9-2020 </a:t>
            </a:r>
            <a:r>
              <a:rPr lang="vi-VN" sz="2300" b="1" kern="0" smtClean="0">
                <a:solidFill>
                  <a:srgbClr val="0000FF"/>
                </a:solidFill>
                <a:latin typeface="Arial" charset="0"/>
              </a:rPr>
              <a:t>quy </a:t>
            </a:r>
            <a:r>
              <a:rPr lang="vi-VN" sz="2300" b="1" kern="0">
                <a:solidFill>
                  <a:srgbClr val="0000FF"/>
                </a:solidFill>
                <a:latin typeface="Arial" charset="0"/>
              </a:rPr>
              <a:t>định về việc thẩm định tài liệu giáo dục </a:t>
            </a:r>
            <a:r>
              <a:rPr lang="vi-VN" sz="2300" b="1" kern="0" smtClean="0">
                <a:solidFill>
                  <a:srgbClr val="0000FF"/>
                </a:solidFill>
                <a:latin typeface="Arial" charset="0"/>
              </a:rPr>
              <a:t>địa</a:t>
            </a:r>
            <a:r>
              <a:rPr lang="en-US" sz="2300" b="1" kern="0" smtClean="0">
                <a:solidFill>
                  <a:srgbClr val="0000FF"/>
                </a:solidFill>
                <a:latin typeface="Arial" charset="0"/>
              </a:rPr>
              <a:t> phương</a:t>
            </a:r>
          </a:p>
          <a:p>
            <a:pPr indent="-457200" algn="just" eaLnBrk="1" hangingPunct="1">
              <a:lnSpc>
                <a:spcPct val="114000"/>
              </a:lnSpc>
              <a:spcBef>
                <a:spcPts val="1200"/>
              </a:spcBef>
              <a:spcAft>
                <a:spcPts val="0"/>
              </a:spcAft>
              <a:buClr>
                <a:srgbClr val="FF0000"/>
              </a:buClr>
              <a:buFont typeface="+mj-lt"/>
              <a:buAutoNum type="arabicPeriod" startAt="18"/>
              <a:defRPr/>
            </a:pPr>
            <a:r>
              <a:rPr lang="vi-VN" sz="2300" b="1" kern="0">
                <a:solidFill>
                  <a:srgbClr val="FF0066"/>
                </a:solidFill>
                <a:latin typeface="Arial" charset="0"/>
              </a:rPr>
              <a:t>Thông tư 37/2020/TT-BGDĐT</a:t>
            </a:r>
            <a:r>
              <a:rPr lang="vi-VN" sz="2300" b="1" kern="0">
                <a:solidFill>
                  <a:srgbClr val="0000FF"/>
                </a:solidFill>
                <a:latin typeface="Arial" charset="0"/>
              </a:rPr>
              <a:t> </a:t>
            </a:r>
            <a:r>
              <a:rPr lang="en-US" sz="2300" b="1" kern="0">
                <a:solidFill>
                  <a:srgbClr val="0000FF"/>
                </a:solidFill>
                <a:latin typeface="Arial" charset="0"/>
              </a:rPr>
              <a:t>ngày </a:t>
            </a:r>
            <a:r>
              <a:rPr lang="en-US" sz="2300" b="1" kern="0" smtClean="0">
                <a:solidFill>
                  <a:srgbClr val="0000FF"/>
                </a:solidFill>
                <a:latin typeface="Arial" charset="0"/>
              </a:rPr>
              <a:t>05-10-2020 </a:t>
            </a:r>
            <a:r>
              <a:rPr lang="vi-VN" sz="2300" b="1" kern="0" smtClean="0">
                <a:solidFill>
                  <a:srgbClr val="0000FF"/>
                </a:solidFill>
                <a:latin typeface="Arial" charset="0"/>
              </a:rPr>
              <a:t>quy </a:t>
            </a:r>
            <a:r>
              <a:rPr lang="vi-VN" sz="2300" b="1" kern="0">
                <a:solidFill>
                  <a:srgbClr val="0000FF"/>
                </a:solidFill>
                <a:latin typeface="Arial" charset="0"/>
              </a:rPr>
              <a:t>định về tổ chức hoạt động, sử dụng thư điện tử và cổng thông tin điện tử tại </a:t>
            </a:r>
            <a:r>
              <a:rPr lang="en-US" sz="2300" b="1" kern="0" smtClean="0">
                <a:solidFill>
                  <a:srgbClr val="0000FF"/>
                </a:solidFill>
                <a:latin typeface="Arial" charset="0"/>
              </a:rPr>
              <a:t>Sở GDĐT</a:t>
            </a:r>
            <a:r>
              <a:rPr lang="vi-VN" sz="2300" b="1" kern="0" smtClean="0">
                <a:solidFill>
                  <a:srgbClr val="0000FF"/>
                </a:solidFill>
                <a:latin typeface="Arial" charset="0"/>
              </a:rPr>
              <a:t>, </a:t>
            </a:r>
            <a:r>
              <a:rPr lang="en-US" sz="2300" b="1" kern="0" smtClean="0">
                <a:solidFill>
                  <a:srgbClr val="0000FF"/>
                </a:solidFill>
                <a:latin typeface="Arial" charset="0"/>
              </a:rPr>
              <a:t>Phòng GDĐT </a:t>
            </a:r>
            <a:r>
              <a:rPr lang="vi-VN" sz="2300" b="1" kern="0" smtClean="0">
                <a:solidFill>
                  <a:srgbClr val="0000FF"/>
                </a:solidFill>
                <a:latin typeface="Arial" charset="0"/>
              </a:rPr>
              <a:t>và </a:t>
            </a:r>
            <a:r>
              <a:rPr lang="vi-VN" sz="2300" b="1" kern="0">
                <a:solidFill>
                  <a:srgbClr val="0000FF"/>
                </a:solidFill>
                <a:latin typeface="Arial" charset="0"/>
              </a:rPr>
              <a:t>cơ sở giáo dục mầm non, giáo dục phổ thông và giáo dục thường xuyên</a:t>
            </a:r>
            <a:endParaRPr lang="en-US" sz="2300" b="1" kern="0">
              <a:solidFill>
                <a:srgbClr val="0000FF"/>
              </a:solidFill>
              <a:latin typeface="Arial" charset="0"/>
            </a:endParaRPr>
          </a:p>
        </p:txBody>
      </p:sp>
    </p:spTree>
    <p:extLst>
      <p:ext uri="{BB962C8B-B14F-4D97-AF65-F5344CB8AC3E}">
        <p14:creationId xmlns:p14="http://schemas.microsoft.com/office/powerpoint/2010/main" val="311371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THƯ ĐIỆN TỬ</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Bộ </a:t>
            </a:r>
            <a:r>
              <a:rPr lang="vi-VN" sz="2000" b="1" kern="0">
                <a:solidFill>
                  <a:srgbClr val="0000FF"/>
                </a:solidFill>
                <a:latin typeface="Arial" charset="0"/>
              </a:rPr>
              <a:t>Giáo dục và Đào tạo thiết lập nhóm thư điện tử dùng để gửi thông tin đến các sở giáo dục và đào tạo, </a:t>
            </a:r>
            <a:r>
              <a:rPr lang="vi-VN" sz="2000" b="1" kern="0" smtClean="0">
                <a:solidFill>
                  <a:srgbClr val="0000FF"/>
                </a:solidFill>
                <a:latin typeface="Arial" charset="0"/>
              </a:rPr>
              <a:t>gồm:</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Nhóm </a:t>
            </a:r>
            <a:r>
              <a:rPr lang="vi-VN" sz="2000" b="1" kern="0">
                <a:solidFill>
                  <a:srgbClr val="0000FF"/>
                </a:solidFill>
                <a:latin typeface="Arial" charset="0"/>
              </a:rPr>
              <a:t>thư điện tử của giám đốc các sở </a:t>
            </a:r>
            <a:r>
              <a:rPr lang="en-US" sz="2000" b="1" kern="0" smtClean="0">
                <a:solidFill>
                  <a:srgbClr val="0000FF"/>
                </a:solidFill>
                <a:latin typeface="Arial" charset="0"/>
              </a:rPr>
              <a:t>GDĐT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Giamdocso@moet.gov.vn</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Nhóm </a:t>
            </a:r>
            <a:r>
              <a:rPr lang="vi-VN" sz="2000" b="1" kern="0">
                <a:solidFill>
                  <a:srgbClr val="0000FF"/>
                </a:solidFill>
                <a:latin typeface="Arial" charset="0"/>
              </a:rPr>
              <a:t>thư điện tử của văn thư các sở </a:t>
            </a:r>
            <a:r>
              <a:rPr lang="en-US" sz="2000" b="1" kern="0">
                <a:solidFill>
                  <a:srgbClr val="0000FF"/>
                </a:solidFill>
                <a:latin typeface="Arial" charset="0"/>
              </a:rPr>
              <a:t>GDĐT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Vanthuso@moet.gov.vn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Sở </a:t>
            </a:r>
            <a:r>
              <a:rPr lang="vi-VN" sz="2000" b="1" kern="0">
                <a:solidFill>
                  <a:srgbClr val="0000FF"/>
                </a:solidFill>
                <a:latin typeface="Arial" charset="0"/>
              </a:rPr>
              <a:t>giáo dục và đào tạo có trách nhiệm đăng ký với Bộ Giáo dục và Đào tạo (qua thư điện tử của Cục Công nghệ thông tin CucCNTT@moet.gov.vn) để cập nhật địa chỉ thư điện tử của giám đốc và bộ phận văn thư sở giáo dục và đào tạo vào các nhóm thư điện </a:t>
            </a:r>
            <a:r>
              <a:rPr lang="vi-VN" sz="2000" b="1" kern="0" smtClean="0">
                <a:solidFill>
                  <a:srgbClr val="0000FF"/>
                </a:solidFill>
                <a:latin typeface="Arial" charset="0"/>
              </a:rPr>
              <a:t>tử.</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Các </a:t>
            </a:r>
            <a:r>
              <a:rPr lang="vi-VN" sz="2000" b="1" kern="0">
                <a:solidFill>
                  <a:srgbClr val="0000FF"/>
                </a:solidFill>
                <a:latin typeface="Arial" charset="0"/>
              </a:rPr>
              <a:t>cơ quan quản lý giáo dục thiết lập các nhóm thư điện tử dùng chung phục vụ công việc phù hợp điều kiện và nhu cầu thực tế.</a:t>
            </a:r>
          </a:p>
          <a:p>
            <a:pPr indent="-457200" algn="just" eaLnBrk="1" hangingPunct="1">
              <a:lnSpc>
                <a:spcPct val="114000"/>
              </a:lnSpc>
              <a:spcBef>
                <a:spcPts val="1200"/>
              </a:spcBef>
              <a:spcAft>
                <a:spcPts val="0"/>
              </a:spcAft>
              <a:buClr>
                <a:srgbClr val="FF0000"/>
              </a:buClr>
              <a:buFont typeface="+mj-lt"/>
              <a:buAutoNum type="arabicPeriod"/>
              <a:defRPr/>
            </a:pPr>
            <a:endParaRPr lang="en-US" sz="2000" b="1" kern="0">
              <a:solidFill>
                <a:srgbClr val="0000FF"/>
              </a:solidFill>
              <a:latin typeface="Arial" charset="0"/>
            </a:endParaRPr>
          </a:p>
        </p:txBody>
      </p:sp>
    </p:spTree>
    <p:extLst>
      <p:ext uri="{BB962C8B-B14F-4D97-AF65-F5344CB8AC3E}">
        <p14:creationId xmlns:p14="http://schemas.microsoft.com/office/powerpoint/2010/main" val="17652415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cơ quan quản lý giáo dục</a:t>
            </a:r>
            <a:r>
              <a:rPr lang="en-US" sz="2600" b="1">
                <a:solidFill>
                  <a:srgbClr val="009900"/>
                </a:solidFill>
                <a:latin typeface="Arial" panose="020B0604020202020204" pitchFamily="34" charset="0"/>
                <a:cs typeface="Arial" panose="020B0604020202020204" pitchFamily="34" charset="0"/>
              </a:rPr>
              <a:t>)</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Thông </a:t>
            </a:r>
            <a:r>
              <a:rPr lang="vi-VN" sz="2100" b="1" kern="0">
                <a:solidFill>
                  <a:srgbClr val="FF0066"/>
                </a:solidFill>
                <a:latin typeface="Arial" charset="0"/>
              </a:rPr>
              <a:t>tin giới </a:t>
            </a:r>
            <a:r>
              <a:rPr lang="vi-VN" sz="2100" b="1" kern="0" smtClean="0">
                <a:solidFill>
                  <a:srgbClr val="FF0066"/>
                </a:solidFill>
                <a:latin typeface="Arial" charset="0"/>
              </a:rPr>
              <a:t>thiệu:</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Thông </a:t>
            </a:r>
            <a:r>
              <a:rPr lang="vi-VN" sz="2100" b="1" kern="0">
                <a:solidFill>
                  <a:srgbClr val="0000FF"/>
                </a:solidFill>
                <a:latin typeface="Arial" charset="0"/>
              </a:rPr>
              <a:t>tin về sơ đồ, cơ cấu tổ chức, chức năng, nhiệm vụ, quyền hạn của cơ quan, đơn vị trực thuộc; họ và tên, chức vụ, điện thoại, địa chỉ thư điện tử và nhiệm vụ đảm nhiệm của lãnh đạo cơ quan quản lý 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Thông </a:t>
            </a:r>
            <a:r>
              <a:rPr lang="vi-VN" sz="2100" b="1" kern="0">
                <a:solidFill>
                  <a:srgbClr val="0000FF"/>
                </a:solidFill>
                <a:latin typeface="Arial" charset="0"/>
              </a:rPr>
              <a:t>tin liên hệ, trao đổi, giải đáp thắc mắc của cơ quan quản lý giáo dục với người </a:t>
            </a:r>
            <a:r>
              <a:rPr lang="vi-VN" sz="2100" b="1" kern="0" smtClean="0">
                <a:solidFill>
                  <a:srgbClr val="0000FF"/>
                </a:solidFill>
                <a:latin typeface="Arial" charset="0"/>
              </a:rPr>
              <a:t>dân.</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Tin </a:t>
            </a:r>
            <a:r>
              <a:rPr lang="vi-VN" sz="2100" b="1" kern="0">
                <a:solidFill>
                  <a:srgbClr val="FF0066"/>
                </a:solidFill>
                <a:latin typeface="Arial" charset="0"/>
              </a:rPr>
              <a:t>tức, sự kiện </a:t>
            </a:r>
            <a:r>
              <a:rPr lang="vi-VN" sz="2100" b="1" kern="0">
                <a:solidFill>
                  <a:srgbClr val="0000FF"/>
                </a:solidFill>
                <a:latin typeface="Arial" charset="0"/>
              </a:rPr>
              <a:t>về hoạt động, các vấn đề liên quan thuộc lĩnh vực quản lý của cơ quan quản lý 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Văn </a:t>
            </a:r>
            <a:r>
              <a:rPr lang="vi-VN" sz="2100" b="1" kern="0">
                <a:solidFill>
                  <a:srgbClr val="FF0066"/>
                </a:solidFill>
                <a:latin typeface="Arial" charset="0"/>
              </a:rPr>
              <a:t>bản</a:t>
            </a:r>
            <a:r>
              <a:rPr lang="vi-VN" sz="2100" b="1" kern="0">
                <a:solidFill>
                  <a:srgbClr val="0000FF"/>
                </a:solidFill>
                <a:latin typeface="Arial" charset="0"/>
              </a:rPr>
              <a:t> quy định liên quan đến hoạt động của cơ quan quản lý giáo </a:t>
            </a:r>
            <a:r>
              <a:rPr lang="vi-VN" sz="2100" b="1" kern="0" smtClean="0">
                <a:solidFill>
                  <a:srgbClr val="0000FF"/>
                </a:solidFill>
                <a:latin typeface="Arial" charset="0"/>
              </a:rPr>
              <a:t>dục.</a:t>
            </a:r>
            <a:endParaRPr lang="en-US" sz="2100" b="1" kern="0">
              <a:solidFill>
                <a:srgbClr val="0000FF"/>
              </a:solidFill>
              <a:latin typeface="Arial" charset="0"/>
            </a:endParaRPr>
          </a:p>
        </p:txBody>
      </p:sp>
    </p:spTree>
    <p:extLst>
      <p:ext uri="{BB962C8B-B14F-4D97-AF65-F5344CB8AC3E}">
        <p14:creationId xmlns:p14="http://schemas.microsoft.com/office/powerpoint/2010/main" val="672166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4"/>
              <a:defRPr/>
            </a:pPr>
            <a:r>
              <a:rPr lang="vi-VN" sz="2000" b="1" kern="0" smtClean="0">
                <a:solidFill>
                  <a:srgbClr val="FF0066"/>
                </a:solidFill>
                <a:latin typeface="Arial" charset="0"/>
              </a:rPr>
              <a:t>Thông </a:t>
            </a:r>
            <a:r>
              <a:rPr lang="vi-VN" sz="2000" b="1" kern="0">
                <a:solidFill>
                  <a:srgbClr val="FF0066"/>
                </a:solidFill>
                <a:latin typeface="Arial" charset="0"/>
              </a:rPr>
              <a:t>tin về </a:t>
            </a:r>
            <a:r>
              <a:rPr lang="en-US" sz="2000" b="1" kern="0" smtClean="0">
                <a:solidFill>
                  <a:srgbClr val="FF0066"/>
                </a:solidFill>
                <a:latin typeface="Arial" charset="0"/>
              </a:rPr>
              <a:t>TTHC </a:t>
            </a:r>
            <a:r>
              <a:rPr lang="vi-VN" sz="2000" b="1" kern="0" smtClean="0">
                <a:solidFill>
                  <a:srgbClr val="FF0066"/>
                </a:solidFill>
                <a:latin typeface="Arial" charset="0"/>
              </a:rPr>
              <a:t>và </a:t>
            </a:r>
            <a:r>
              <a:rPr lang="vi-VN" sz="2000" b="1" kern="0">
                <a:solidFill>
                  <a:srgbClr val="FF0066"/>
                </a:solidFill>
                <a:latin typeface="Arial" charset="0"/>
              </a:rPr>
              <a:t>dịch vụ công trực tuyến </a:t>
            </a:r>
            <a:r>
              <a:rPr lang="vi-VN" sz="2000" b="1" kern="0" smtClean="0">
                <a:solidFill>
                  <a:srgbClr val="FF0066"/>
                </a:solidFill>
                <a:latin typeface="Arial" charset="0"/>
              </a:rPr>
              <a:t>gồm:</a:t>
            </a:r>
            <a:endParaRPr lang="en-US" sz="20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Thông </a:t>
            </a:r>
            <a:r>
              <a:rPr lang="vi-VN" sz="2000" b="1" kern="0">
                <a:solidFill>
                  <a:srgbClr val="0000FF"/>
                </a:solidFill>
                <a:latin typeface="Arial" charset="0"/>
              </a:rPr>
              <a:t>tin về cung cấp dịch vụ công trực tuyến thực hiện theo Nghị định số 43/2011/NĐ-CP ngày 13/6/2011 của Chính phủ quy định về việc cung cấp thông tin và dịch vụ công trực tuyến trên trang thông tin hoặc cổng thông tin điện tử của cơ quan nhà nước và Thông tư số 32/2017/TT-BTTTT ngày 15/11/2017 của Bộ </a:t>
            </a:r>
            <a:r>
              <a:rPr lang="en-US" sz="2000" b="1" kern="0" smtClean="0">
                <a:solidFill>
                  <a:srgbClr val="0000FF"/>
                </a:solidFill>
                <a:latin typeface="Arial" charset="0"/>
              </a:rPr>
              <a:t>TTTT </a:t>
            </a:r>
            <a:r>
              <a:rPr lang="vi-VN" sz="2000" b="1" kern="0" smtClean="0">
                <a:solidFill>
                  <a:srgbClr val="0000FF"/>
                </a:solidFill>
                <a:latin typeface="Arial" charset="0"/>
              </a:rPr>
              <a:t>quy </a:t>
            </a:r>
            <a:r>
              <a:rPr lang="vi-VN" sz="2000" b="1" kern="0">
                <a:solidFill>
                  <a:srgbClr val="0000FF"/>
                </a:solidFill>
                <a:latin typeface="Arial" charset="0"/>
              </a:rPr>
              <a:t>định về việc cung cấp dịch vụ công trực tuyến và đảm bảo khả năng truy cập thuận tiện đối với </a:t>
            </a:r>
            <a:r>
              <a:rPr lang="en-US" sz="2000" b="1" kern="0">
                <a:solidFill>
                  <a:srgbClr val="0000FF"/>
                </a:solidFill>
                <a:latin typeface="Arial" charset="0"/>
              </a:rPr>
              <a:t>T</a:t>
            </a:r>
            <a:r>
              <a:rPr lang="vi-VN" sz="2000" b="1" kern="0" smtClean="0">
                <a:solidFill>
                  <a:srgbClr val="0000FF"/>
                </a:solidFill>
                <a:latin typeface="Arial" charset="0"/>
              </a:rPr>
              <a:t>rang </a:t>
            </a:r>
            <a:r>
              <a:rPr lang="en-US" sz="2000" b="1" kern="0" smtClean="0">
                <a:solidFill>
                  <a:srgbClr val="0000FF"/>
                </a:solidFill>
                <a:latin typeface="Arial" charset="0"/>
              </a:rPr>
              <a:t>TTĐT </a:t>
            </a:r>
            <a:r>
              <a:rPr lang="vi-VN" sz="2000" b="1" kern="0" smtClean="0">
                <a:solidFill>
                  <a:srgbClr val="0000FF"/>
                </a:solidFill>
                <a:latin typeface="Arial" charset="0"/>
              </a:rPr>
              <a:t>hoặc </a:t>
            </a:r>
            <a:r>
              <a:rPr lang="en-US" sz="2000" b="1" kern="0" smtClean="0">
                <a:solidFill>
                  <a:srgbClr val="0000FF"/>
                </a:solidFill>
                <a:latin typeface="Arial" charset="0"/>
              </a:rPr>
              <a:t>C</a:t>
            </a:r>
            <a:r>
              <a:rPr lang="vi-VN" sz="2000" b="1" kern="0" smtClean="0">
                <a:solidFill>
                  <a:srgbClr val="0000FF"/>
                </a:solidFill>
                <a:latin typeface="Arial" charset="0"/>
              </a:rPr>
              <a:t>ổng </a:t>
            </a:r>
            <a:r>
              <a:rPr lang="en-US" sz="2000" b="1" kern="0" smtClean="0">
                <a:solidFill>
                  <a:srgbClr val="0000FF"/>
                </a:solidFill>
                <a:latin typeface="Arial" charset="0"/>
              </a:rPr>
              <a:t>TTĐT </a:t>
            </a:r>
            <a:r>
              <a:rPr lang="vi-VN" sz="2000" b="1" kern="0" smtClean="0">
                <a:solidFill>
                  <a:srgbClr val="0000FF"/>
                </a:solidFill>
                <a:latin typeface="Arial" charset="0"/>
              </a:rPr>
              <a:t>của </a:t>
            </a:r>
            <a:r>
              <a:rPr lang="vi-VN" sz="2000" b="1" kern="0">
                <a:solidFill>
                  <a:srgbClr val="0000FF"/>
                </a:solidFill>
                <a:latin typeface="Arial" charset="0"/>
              </a:rPr>
              <a:t>cơ quan nhà </a:t>
            </a:r>
            <a:r>
              <a:rPr lang="vi-VN" sz="2000" b="1" kern="0" smtClean="0">
                <a:solidFill>
                  <a:srgbClr val="0000FF"/>
                </a:solidFill>
                <a:latin typeface="Arial" charset="0"/>
              </a:rPr>
              <a:t>nước;</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Danh </a:t>
            </a:r>
            <a:r>
              <a:rPr lang="vi-VN" sz="2000" b="1" kern="0">
                <a:solidFill>
                  <a:srgbClr val="0000FF"/>
                </a:solidFill>
                <a:latin typeface="Arial" charset="0"/>
              </a:rPr>
              <a:t>mục các dịch vụ trực tuyến, dịch vụ công trực </a:t>
            </a:r>
            <a:r>
              <a:rPr lang="vi-VN" sz="2000" b="1" kern="0" smtClean="0">
                <a:solidFill>
                  <a:srgbClr val="0000FF"/>
                </a:solidFill>
                <a:latin typeface="Arial" charset="0"/>
              </a:rPr>
              <a:t>tuyến;</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Quy </a:t>
            </a:r>
            <a:r>
              <a:rPr lang="vi-VN" sz="2000" b="1" kern="0">
                <a:solidFill>
                  <a:srgbClr val="0000FF"/>
                </a:solidFill>
                <a:latin typeface="Arial" charset="0"/>
              </a:rPr>
              <a:t>trình, thủ tục, hồ sơ, nơi tiếp nhận, tên và thông tin giao dịch của người trực tiếp xử lý hồ sơ, thời hạn giải quyết, phí và lệ phí (nếu có); thủ tục dịch vụ trực tuyến thi, xét tuyển đầu cấp học (trong đó gồm đăng ký và điền mẫu đơn trực tuyến, thông báo kết quả trực tuyến</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cơ quan quản lý giáo dục</a:t>
            </a:r>
            <a:r>
              <a:rPr lang="en-US" sz="2600" b="1">
                <a:solidFill>
                  <a:srgbClr val="0099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26070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Thông </a:t>
            </a:r>
            <a:r>
              <a:rPr lang="vi-VN" sz="1900" b="1" kern="0">
                <a:solidFill>
                  <a:srgbClr val="FF0066"/>
                </a:solidFill>
                <a:latin typeface="Arial" charset="0"/>
              </a:rPr>
              <a:t>tin tuyên truyền</a:t>
            </a:r>
            <a:r>
              <a:rPr lang="vi-VN" sz="1900" b="1" kern="0">
                <a:solidFill>
                  <a:srgbClr val="0000FF"/>
                </a:solidFill>
                <a:latin typeface="Arial" charset="0"/>
              </a:rPr>
              <a:t>, phổ biến, hướng dẫn thực hiện </a:t>
            </a:r>
            <a:r>
              <a:rPr lang="vi-VN" sz="1900" b="1" kern="0">
                <a:solidFill>
                  <a:srgbClr val="FF0066"/>
                </a:solidFill>
                <a:latin typeface="Arial" charset="0"/>
              </a:rPr>
              <a:t>pháp luật</a:t>
            </a:r>
            <a:r>
              <a:rPr lang="vi-VN" sz="1900" b="1" kern="0">
                <a:solidFill>
                  <a:srgbClr val="0000FF"/>
                </a:solidFill>
                <a:latin typeface="Arial" charset="0"/>
              </a:rPr>
              <a:t>, chế độ, chính </a:t>
            </a:r>
            <a:r>
              <a:rPr lang="vi-VN" sz="1900" b="1" kern="0" smtClean="0">
                <a:solidFill>
                  <a:srgbClr val="0000FF"/>
                </a:solidFill>
                <a:latin typeface="Arial" charset="0"/>
              </a:rPr>
              <a:t>sách.</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Mục </a:t>
            </a:r>
            <a:r>
              <a:rPr lang="vi-VN" sz="1900" b="1" kern="0">
                <a:solidFill>
                  <a:srgbClr val="FF0066"/>
                </a:solidFill>
                <a:latin typeface="Arial" charset="0"/>
              </a:rPr>
              <a:t>lấy ý kiến góp ý </a:t>
            </a:r>
            <a:r>
              <a:rPr lang="vi-VN" sz="1900" b="1" kern="0">
                <a:solidFill>
                  <a:srgbClr val="0000FF"/>
                </a:solidFill>
                <a:latin typeface="Arial" charset="0"/>
              </a:rPr>
              <a:t>của tổ chức, cá nhân gồm: Danh sách các vấn đề cần xin ý kiến; nội dung vấn đề xin ý kiến; địa chỉ, thư điện tử tiếp nhận ý kiến và thời hạn tiếp nhận ý </a:t>
            </a:r>
            <a:r>
              <a:rPr lang="vi-VN" sz="1900" b="1" kern="0" smtClean="0">
                <a:solidFill>
                  <a:srgbClr val="0000FF"/>
                </a:solidFill>
                <a:latin typeface="Arial" charset="0"/>
              </a:rPr>
              <a:t>kiến.</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Các </a:t>
            </a:r>
            <a:r>
              <a:rPr lang="vi-VN" sz="1900" b="1" kern="0">
                <a:solidFill>
                  <a:srgbClr val="FF0066"/>
                </a:solidFill>
                <a:latin typeface="Arial" charset="0"/>
              </a:rPr>
              <a:t>dữ liệu đặc tả hỗ trợ tìm kiếm</a:t>
            </a:r>
            <a:r>
              <a:rPr lang="vi-VN" sz="1900" b="1" kern="0">
                <a:solidFill>
                  <a:srgbClr val="0000FF"/>
                </a:solidFill>
                <a:latin typeface="Arial" charset="0"/>
              </a:rPr>
              <a:t>, trao đổi, chia sẻ thông tin, đảm bảo khả năng liên kết, tổng hợp giữa các hệ thống, đảm bảo sự tương thích về công </a:t>
            </a:r>
            <a:r>
              <a:rPr lang="vi-VN" sz="1900" b="1" kern="0" smtClean="0">
                <a:solidFill>
                  <a:srgbClr val="0000FF"/>
                </a:solidFill>
                <a:latin typeface="Arial" charset="0"/>
              </a:rPr>
              <a:t>nghệ.</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Niên </a:t>
            </a:r>
            <a:r>
              <a:rPr lang="vi-VN" sz="1900" b="1" kern="0">
                <a:solidFill>
                  <a:srgbClr val="FF0066"/>
                </a:solidFill>
                <a:latin typeface="Arial" charset="0"/>
              </a:rPr>
              <a:t>giám thống kê </a:t>
            </a:r>
            <a:r>
              <a:rPr lang="vi-VN" sz="1900" b="1" kern="0">
                <a:solidFill>
                  <a:srgbClr val="0000FF"/>
                </a:solidFill>
                <a:latin typeface="Arial" charset="0"/>
              </a:rPr>
              <a:t>ít nhất 5 năm gần nhất gồm số liệu thống kê về trường, lớp, học sinh, cơ sở vật chất của các cơ sở giáo dục trong phạm vi quản </a:t>
            </a:r>
            <a:r>
              <a:rPr lang="vi-VN" sz="1900" b="1" kern="0" smtClean="0">
                <a:solidFill>
                  <a:srgbClr val="0000FF"/>
                </a:solidFill>
                <a:latin typeface="Arial" charset="0"/>
              </a:rPr>
              <a:t>lý.</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Trang </a:t>
            </a:r>
            <a:r>
              <a:rPr lang="vi-VN" sz="1900" b="1" kern="0">
                <a:solidFill>
                  <a:srgbClr val="FF0066"/>
                </a:solidFill>
                <a:latin typeface="Arial" charset="0"/>
              </a:rPr>
              <a:t>tài nguyên số </a:t>
            </a:r>
            <a:r>
              <a:rPr lang="vi-VN" sz="1900" b="1" kern="0">
                <a:solidFill>
                  <a:srgbClr val="0000FF"/>
                </a:solidFill>
                <a:latin typeface="Arial" charset="0"/>
              </a:rPr>
              <a:t>(gồm kho học liệu số, bài giảng eLearning, sách điện tử, phần mềm) chia sẻ dùng chung cho </a:t>
            </a:r>
            <a:r>
              <a:rPr lang="en-US" sz="1900" b="1" kern="0" smtClean="0">
                <a:solidFill>
                  <a:srgbClr val="0000FF"/>
                </a:solidFill>
                <a:latin typeface="Arial" charset="0"/>
              </a:rPr>
              <a:t>CBQLGD</a:t>
            </a:r>
            <a:r>
              <a:rPr lang="vi-VN" sz="1900" b="1" kern="0" smtClean="0">
                <a:solidFill>
                  <a:srgbClr val="0000FF"/>
                </a:solidFill>
                <a:latin typeface="Arial" charset="0"/>
              </a:rPr>
              <a:t>, </a:t>
            </a:r>
            <a:r>
              <a:rPr lang="en-US" sz="1900" b="1" kern="0" smtClean="0">
                <a:solidFill>
                  <a:srgbClr val="0000FF"/>
                </a:solidFill>
                <a:latin typeface="Arial" charset="0"/>
              </a:rPr>
              <a:t>GV</a:t>
            </a:r>
            <a:r>
              <a:rPr lang="vi-VN" sz="1900" b="1" kern="0" smtClean="0">
                <a:solidFill>
                  <a:srgbClr val="0000FF"/>
                </a:solidFill>
                <a:latin typeface="Arial" charset="0"/>
              </a:rPr>
              <a:t>, </a:t>
            </a:r>
            <a:r>
              <a:rPr lang="en-US" sz="1900" b="1" kern="0" smtClean="0">
                <a:solidFill>
                  <a:srgbClr val="0000FF"/>
                </a:solidFill>
                <a:latin typeface="Arial" charset="0"/>
              </a:rPr>
              <a:t>HS </a:t>
            </a:r>
            <a:r>
              <a:rPr lang="vi-VN" sz="1900" b="1" kern="0" smtClean="0">
                <a:solidFill>
                  <a:srgbClr val="0000FF"/>
                </a:solidFill>
                <a:latin typeface="Arial" charset="0"/>
              </a:rPr>
              <a:t>trên </a:t>
            </a:r>
            <a:r>
              <a:rPr lang="vi-VN" sz="1900" b="1" kern="0">
                <a:solidFill>
                  <a:srgbClr val="0000FF"/>
                </a:solidFill>
                <a:latin typeface="Arial" charset="0"/>
              </a:rPr>
              <a:t>địa bàn; trang tài nguyên có đường kết nối thư viện tài nguyên của cơ quan quản lý giáo dục đến thư viện tài nguyên của Bộ </a:t>
            </a:r>
            <a:r>
              <a:rPr lang="en-US" sz="1900" b="1" kern="0" smtClean="0">
                <a:solidFill>
                  <a:srgbClr val="0000FF"/>
                </a:solidFill>
                <a:latin typeface="Arial" charset="0"/>
              </a:rPr>
              <a:t>GDĐT</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cơ quan quản lý giáo dục</a:t>
            </a:r>
            <a:r>
              <a:rPr lang="en-US" sz="2600" b="1">
                <a:solidFill>
                  <a:srgbClr val="0099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20304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a:t>
            </a:r>
            <a:r>
              <a:rPr lang="vi-VN" sz="2100" b="1" kern="0">
                <a:solidFill>
                  <a:srgbClr val="FF0066"/>
                </a:solidFill>
                <a:latin typeface="Arial" charset="0"/>
              </a:rPr>
              <a:t>kiểm định chất lượng</a:t>
            </a:r>
            <a:r>
              <a:rPr lang="vi-VN" sz="2100" b="1" kern="0">
                <a:solidFill>
                  <a:srgbClr val="0000FF"/>
                </a:solidFill>
                <a:latin typeface="Arial" charset="0"/>
              </a:rPr>
              <a:t>, </a:t>
            </a:r>
            <a:r>
              <a:rPr lang="vi-VN" sz="2100" b="1" kern="0">
                <a:solidFill>
                  <a:srgbClr val="009900"/>
                </a:solidFill>
                <a:latin typeface="Arial" charset="0"/>
              </a:rPr>
              <a:t>phổ cập giáo dục</a:t>
            </a:r>
            <a:r>
              <a:rPr lang="vi-VN" sz="2100" b="1" kern="0">
                <a:solidFill>
                  <a:srgbClr val="0000FF"/>
                </a:solidFill>
                <a:latin typeface="Arial" charset="0"/>
              </a:rPr>
              <a:t> xóa mù </a:t>
            </a:r>
            <a:r>
              <a:rPr lang="vi-VN" sz="2100" b="1" kern="0" smtClean="0">
                <a:solidFill>
                  <a:srgbClr val="0000FF"/>
                </a:solidFill>
                <a:latin typeface="Arial" charset="0"/>
              </a:rPr>
              <a:t>chữ.</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a:t>
            </a:r>
            <a:r>
              <a:rPr lang="vi-VN" sz="2100" b="1" kern="0">
                <a:solidFill>
                  <a:srgbClr val="FF0066"/>
                </a:solidFill>
                <a:latin typeface="Arial" charset="0"/>
              </a:rPr>
              <a:t>tra cứu điểm</a:t>
            </a:r>
            <a:r>
              <a:rPr lang="vi-VN" sz="2100" b="1" kern="0">
                <a:solidFill>
                  <a:srgbClr val="0000FF"/>
                </a:solidFill>
                <a:latin typeface="Arial" charset="0"/>
              </a:rPr>
              <a:t>, kết quả các kì thi (gồm thi học sinh giỏi, thi nghề phổ thông, thi tốt nghiệp các cấp học</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a:t>
            </a:r>
            <a:r>
              <a:rPr lang="vi-VN" sz="2100" b="1" kern="0">
                <a:solidFill>
                  <a:srgbClr val="FF0066"/>
                </a:solidFill>
                <a:latin typeface="Arial" charset="0"/>
              </a:rPr>
              <a:t>tra cứu về công tác quản lý cấp phát văn bằng, chứng </a:t>
            </a:r>
            <a:r>
              <a:rPr lang="vi-VN" sz="2100" b="1" kern="0" smtClean="0">
                <a:solidFill>
                  <a:srgbClr val="FF0066"/>
                </a:solidFill>
                <a:latin typeface="Arial" charset="0"/>
              </a:rPr>
              <a:t>chỉ</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về </a:t>
            </a:r>
            <a:r>
              <a:rPr lang="vi-VN" sz="2100" b="1" kern="0">
                <a:solidFill>
                  <a:srgbClr val="FF0066"/>
                </a:solidFill>
                <a:latin typeface="Arial" charset="0"/>
              </a:rPr>
              <a:t>dự án</a:t>
            </a:r>
            <a:r>
              <a:rPr lang="vi-VN" sz="2100" b="1" kern="0">
                <a:solidFill>
                  <a:srgbClr val="0000FF"/>
                </a:solidFill>
                <a:latin typeface="Arial" charset="0"/>
              </a:rPr>
              <a:t>, hạng mục đầu tư, đấu thầu, mua sắm </a:t>
            </a:r>
            <a:r>
              <a:rPr lang="vi-VN" sz="2100" b="1" kern="0" smtClean="0">
                <a:solidFill>
                  <a:srgbClr val="0000FF"/>
                </a:solidFill>
                <a:latin typeface="Arial" charset="0"/>
              </a:rPr>
              <a:t>công.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về hệ thống </a:t>
            </a:r>
            <a:r>
              <a:rPr lang="vi-VN" sz="2100" b="1" kern="0">
                <a:solidFill>
                  <a:srgbClr val="FF0066"/>
                </a:solidFill>
                <a:latin typeface="Arial" charset="0"/>
              </a:rPr>
              <a:t>họp trực tuyến </a:t>
            </a:r>
            <a:r>
              <a:rPr lang="vi-VN" sz="2100" b="1" kern="0">
                <a:solidFill>
                  <a:srgbClr val="0000FF"/>
                </a:solidFill>
                <a:latin typeface="Arial" charset="0"/>
              </a:rPr>
              <a:t>(web conference) của </a:t>
            </a:r>
            <a:r>
              <a:rPr lang="en-US" sz="2100" b="1" kern="0" smtClean="0">
                <a:solidFill>
                  <a:srgbClr val="0000FF"/>
                </a:solidFill>
                <a:latin typeface="Arial" charset="0"/>
              </a:rPr>
              <a:t/>
            </a:r>
            <a:br>
              <a:rPr lang="en-US" sz="2100" b="1" kern="0" smtClean="0">
                <a:solidFill>
                  <a:srgbClr val="0000FF"/>
                </a:solidFill>
                <a:latin typeface="Arial" charset="0"/>
              </a:rPr>
            </a:br>
            <a:r>
              <a:rPr lang="vi-VN" sz="2100" b="1" kern="0" smtClean="0">
                <a:solidFill>
                  <a:srgbClr val="0000FF"/>
                </a:solidFill>
                <a:latin typeface="Arial" charset="0"/>
              </a:rPr>
              <a:t>Bộ </a:t>
            </a:r>
            <a:r>
              <a:rPr lang="en-US" sz="2100" b="1" kern="0" smtClean="0">
                <a:solidFill>
                  <a:srgbClr val="0000FF"/>
                </a:solidFill>
                <a:latin typeface="Arial" charset="0"/>
              </a:rPr>
              <a:t>GDĐT</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en-US" sz="21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liên quan đến các </a:t>
            </a:r>
            <a:r>
              <a:rPr lang="vi-VN" sz="2100" b="1" kern="0">
                <a:solidFill>
                  <a:srgbClr val="FF0066"/>
                </a:solidFill>
                <a:latin typeface="Arial" charset="0"/>
              </a:rPr>
              <a:t>trung tâm ngoại ngữ, tin </a:t>
            </a:r>
            <a:r>
              <a:rPr lang="vi-VN" sz="2100" b="1" kern="0" smtClean="0">
                <a:solidFill>
                  <a:srgbClr val="FF0066"/>
                </a:solidFill>
                <a:latin typeface="Arial" charset="0"/>
              </a:rPr>
              <a:t>học</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cơ quan quản lý giáo dục</a:t>
            </a:r>
            <a:r>
              <a:rPr lang="en-US" sz="2600" b="1">
                <a:solidFill>
                  <a:srgbClr val="0099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4557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95</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
        <p:nvSpPr>
          <p:cNvPr id="5" name="Title 1"/>
          <p:cNvSpPr txBox="1">
            <a:spLocks/>
          </p:cNvSpPr>
          <p:nvPr/>
        </p:nvSpPr>
        <p:spPr>
          <a:xfrm>
            <a:off x="234950" y="152400"/>
            <a:ext cx="8680450" cy="762000"/>
          </a:xfrm>
          <a:prstGeom prst="rect">
            <a:avLst/>
          </a:prstGeom>
        </p:spPr>
        <p:txBody>
          <a:bodyPr anchor="ct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4000"/>
              </a:lnSpc>
              <a:spcBef>
                <a:spcPts val="1200"/>
              </a:spcBef>
              <a:spcAft>
                <a:spcPts val="0"/>
              </a:spcAft>
              <a:defRPr/>
            </a:pPr>
            <a:r>
              <a:rPr lang="en-US" sz="2200" b="1" kern="0" smtClean="0">
                <a:solidFill>
                  <a:srgbClr val="0000FF"/>
                </a:solidFill>
                <a:latin typeface="Arial" panose="020B0604020202020204" pitchFamily="34" charset="0"/>
                <a:cs typeface="Arial" panose="020B0604020202020204" pitchFamily="34" charset="0"/>
              </a:rPr>
              <a:t>P/S: Một số tư liệu và hình ảnh được sưu tầm trên Internet</a:t>
            </a:r>
            <a:endParaRPr lang="en-US" sz="22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22358</TotalTime>
  <Words>6863</Words>
  <Application>Microsoft Office PowerPoint</Application>
  <PresentationFormat>On-screen Show (4:3)</PresentationFormat>
  <Paragraphs>406</Paragraphs>
  <Slides>95</Slides>
  <Notes>7</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Profile</vt:lpstr>
      <vt:lpstr>MỘT SỐ VĂN BẢN QUY PHẠM PHÁP LUẬT  CỦA NGÀNH GIÁO DỤC VÀ ĐÀO TẠO NĂM 2020</vt:lpstr>
      <vt:lpstr>04 NGHỊ ĐỊNH CỦA CHÍNH PHỦ</vt:lpstr>
      <vt:lpstr>39 THÔNG TƯ CỦA BỘ GDĐT</vt:lpstr>
      <vt:lpstr>MỤC LỤC NGHỊ ĐỊNH</vt:lpstr>
      <vt:lpstr>MỤC LỤC MỘT SỐ THÔNG TƯ</vt:lpstr>
      <vt:lpstr>MỤC LỤC MỘT SỐ THÔNG TƯ</vt:lpstr>
      <vt:lpstr>MỤC LỤC MỘT SỐ THÔNG TƯ</vt:lpstr>
      <vt:lpstr>MỤC LỤC MỘT SỐ THÔNG TƯ</vt:lpstr>
      <vt:lpstr>MỤC LỤC MỘT SỐ THÔNG TƯ</vt:lpstr>
      <vt:lpstr>Nghị định số 71/2013/NĐ-CP   ngày 30-6-2020  quy định lộ trình thực hiện nâng trình độ chuẩn được  đào tạo của giáo viên mầm non, tiểu học, trung học cơ sở   Có hiệu lực từ ngày 18-8-2020</vt:lpstr>
      <vt:lpstr>PowerPoint Presentation</vt:lpstr>
      <vt:lpstr>Điều 2. Đối tượng thực hiện nâng trình độ chuẩn được đào tạo</vt:lpstr>
      <vt:lpstr>Lộ trình thực hiện nâng trình độ chuẩn được đào tạo của giáo viên</vt:lpstr>
      <vt:lpstr>Nghị định số 84/2020/NĐ-CP   ngày 17-7-2020  quy định chi tiết một số điều của luật giáo dục   Có hiệu lực từ ngày 01-9-2020</vt:lpstr>
      <vt:lpstr>PowerPoint Presentation</vt:lpstr>
      <vt:lpstr>Điều 3. Thời gian nghỉ hè của nhà giáo</vt:lpstr>
      <vt:lpstr>Nghị định số 105/2020/NĐ-CP    ngày 08-9-2020 quy định chính sách phát triển giáo dục mầm non  Có hiệu lực từ ngày 01-11-2020</vt:lpstr>
      <vt:lpstr>PowerPoint Presentation</vt:lpstr>
      <vt:lpstr>Điều 5. Chính sách đối với cơ sở GDMN độc lập dân lập, tư thục ở địa bàn có KCN, nơi có nhiều lao động</vt:lpstr>
      <vt:lpstr>Nghị định số 110/2020/NĐ-CP ngày 15-9-2020 quy định chế độ khen thưởng đối với học sinh, sinh viên, học viên đoạt giải trong các kỳ thi quốc gia, quốc tế   Có hiệu lực từ ngày 01-11-2020</vt:lpstr>
      <vt:lpstr>PowerPoint Presentation</vt:lpstr>
      <vt:lpstr>Tăng mức tiền thưởng cho học sinh giỏi quốc gia  từ ngày 01-11-2020</vt:lpstr>
      <vt:lpstr>Thông tư số 26/2019/TT-BGDĐT ngày 30-12-2019  quy định về quản lý, vận hành và sử dụng  Hệ thống cơ sở dữ liệu ngành về giáo dục mầm non,  giáo dục phổ thông và giáo dục thường xuyên   Có hiệu lực từ ngày 15-02-2020</vt:lpstr>
      <vt:lpstr>PowerPoint Presentation</vt:lpstr>
      <vt:lpstr>Chính thức áp dụng mã định danh</vt:lpstr>
      <vt:lpstr>Thông tư số 04/2020/TT-BGDĐT ngày 18-3-2020  hướng dẫn Nghị định 86/2018/NĐ-CP quy định về hợp tác, đầu tư của nước ngoài trong lĩnh vực giáo dục   Có hiệu lực từ ngày 05-5-2020</vt:lpstr>
      <vt:lpstr>PowerPoint Presentation</vt:lpstr>
      <vt:lpstr>Điều 6. Nội dung giáo dục bắt buộc đối với người học là công dân Việt Nam học tập trong các cơ sở GDMN, cơ sở GDPT có vốn đầu tư nước ngoài</vt:lpstr>
      <vt:lpstr>Thông tư số 09/2020/TT-BGDĐT ngày 07-5-2020  ban hành Quy chế tuyển sinh trình độ đại học; tuyển sinh trình độ cao đẳng ngành Giáo dục Mầm non   Có hiệu lực từ ngày 22-6-2020</vt:lpstr>
      <vt:lpstr>PowerPoint Presentation</vt:lpstr>
      <vt:lpstr>Điều 16. Tuyển sinh đào tạo liên thông</vt:lpstr>
      <vt:lpstr>Thông tư số 11/2020/TT-BGDĐT ngày 19-5-2020  hướng dẫn thực hiện dân chủ trong hoạt động của cơ sở giáo dục công lập  Có hiệu lực từ ngày 01-7-2020</vt:lpstr>
      <vt:lpstr>PowerPoint Presentation</vt:lpstr>
      <vt:lpstr>Điều 9. Những việc hiệu trưởng phải công khai (12 việc)</vt:lpstr>
      <vt:lpstr>Điều 9. Những việc hiệu trưởng phải công khai (12 việc)</vt:lpstr>
      <vt:lpstr>Điều 9. Những việc hiệu trưởng phải công khai (12 việc)</vt:lpstr>
      <vt:lpstr>Thông tư số 12/2020/TT-BGDĐT ngày 22-5-2020  hướng dẫn về chức năng, nhiệm vụ, quyền hạn của  Sở GDĐT thuộc UBND tỉnh, thành phố trực thuộc Trung ương, Phòng GDĐT thuộc UBND huyện, quận, thị xã, thành phố thuộc tỉnh, thành phố thuộc thành phố trực thuộc Trung ương  Có hiệu lực từ ngày 07-7-2020</vt:lpstr>
      <vt:lpstr>PowerPoint Presentation</vt:lpstr>
      <vt:lpstr>Điều 2. Nhiệm vụ và quyền hạn của Sở GDĐT</vt:lpstr>
      <vt:lpstr>Điều 2. Nhiệm vụ và quyền hạn của Sở GDĐT</vt:lpstr>
      <vt:lpstr>Điều 2. Nhiệm vụ và quyền hạn của Sở GDĐT</vt:lpstr>
      <vt:lpstr>Điều 2. Nhiệm vụ và quyền hạn của Sở GDĐT</vt:lpstr>
      <vt:lpstr>Thông tư số 13/2020/TT-BGDĐT ngày 26-5-2020  ban hành quy định về tiêu chuẩn cơ sở vật chất trường mầm non, tiểu học, trung học cơ sở, trung học phổ thông và trường phổ thông có nhiều cấp học  Có hiệu lực từ ngày 11-7-2020</vt:lpstr>
      <vt:lpstr>PowerPoint Presentation</vt:lpstr>
      <vt:lpstr>TIÊU CHUẨN CƠ SỞ VẬT CHẤT TRƯỜNG HỌC</vt:lpstr>
      <vt:lpstr>TIÊU CHUẨN CƠ SỞ VẬT CHẤT TRƯỜNG HỌC</vt:lpstr>
      <vt:lpstr>Thông tư số 14/2020/TT-BGDĐT ngày 26-5-2020  ban hành quy định về phòng học bộ môn của cơ sở  giáo dục phổ thông  Có hiệu lực từ ngày 11-7-2020</vt:lpstr>
      <vt:lpstr>PowerPoint Presentation</vt:lpstr>
      <vt:lpstr>Điều 15. Quản lý phòng học bộ môn</vt:lpstr>
      <vt:lpstr>Điều 15. Quản lý phòng học bộ môn</vt:lpstr>
      <vt:lpstr>Thông tư số 19/2020/TT-BGDĐT ngày 29-6-2020  quy định về chế độ báo cáo định kỳ thuộc phạm vi quản lý nhà nước của Bộ Giáo dục và Đào tạo  Có hiệu lực từ ngày 14-8-2020</vt:lpstr>
      <vt:lpstr>PowerPoint Presentation</vt:lpstr>
      <vt:lpstr>Chế độ báo cáo định kỳ </vt:lpstr>
      <vt:lpstr>Điều 6. Hình thức báo cáo, phương thức gửi, nhận báo cáo</vt:lpstr>
      <vt:lpstr>Điều 7. Tần suất thực hiện, thời hạn gửi báo cáo</vt:lpstr>
      <vt:lpstr>CÁC CHẾ ĐỘ BÁO CÁO ĐỊNH KỲ  THUỘC PHẠM VI QUẢN LÝ NHÀ NƯỚC CỦA BỘ GDĐT</vt:lpstr>
      <vt:lpstr>CÁC CHẾ ĐỘ BÁO CÁO ĐỊNH KỲ  THUỘC PHẠM VI QUẢN LÝ NHÀ NƯỚC CỦA BỘ GDĐT</vt:lpstr>
      <vt:lpstr>CÁC CHẾ ĐỘ BÁO CÁO ĐỊNH KỲ  THUỘC PHẠM VI QUẢN LÝ NHÀ NƯỚC CỦA BỘ GDĐT</vt:lpstr>
      <vt:lpstr>Thông tư số 21/2020/TT-BGDĐT ngày 31-7-2020  hướng dẫn về công tác thi đua, khen thưởng  ngành Giáo dục  Có hiệu lực từ ngày 01-10-2020</vt:lpstr>
      <vt:lpstr>PowerPoint Presentation</vt:lpstr>
      <vt:lpstr>Điều 8. Thời điểm nhận hồ sơ</vt:lpstr>
      <vt:lpstr>Thông tư số 23/2020/TT-BGDĐT ngày 06-8-2020  sửa đổi Quy định về tiêu chuẩn, quy trình biên soạn,  chỉnh sửa sách giáo khoa; tiêu chuẩn tổ chức, cá nhân biên soạn sách giáo khoa; tổ chức và hoạt động của  Hội đồng quốc gia thẩm định sách giáo khoa kèm theo Thông tư 33/2017/TT-BGDĐT  Có hiệu lực từ ngày 21-9-2020</vt:lpstr>
      <vt:lpstr>PowerPoint Presentation</vt:lpstr>
      <vt:lpstr>Thẩm định sách giáo khoa</vt:lpstr>
      <vt:lpstr>Thẩm định sách giáo khoa</vt:lpstr>
      <vt:lpstr>Thông tư số 24/2020/TT-BGDĐT ngày 25-8-2020  quy định về việc sử dụng giáo viên, cán bộ quản lý giáo dục trong các cơ sở giáo dục mầm non, tiểu học, trung học cơ sở chưa đáp ứng trình độ chuẩn được đào tạo  Có hiệu lực từ ngày 10-10-2020</vt:lpstr>
      <vt:lpstr>Điều 3. Sử dụng giáo viên chưa đáp ứng trình độ chuẩn được đào tạo</vt:lpstr>
      <vt:lpstr>Thông tư số 25/2020/TT-BGDĐT ngày 26-8-2020  quy định về việc lựa chọn sách giáo khoa trong cơ sở giáo dục phổ thông  Có hiệu lực từ ngày 11-10-2020</vt:lpstr>
      <vt:lpstr>Quy định về việc lựa chọn sách giáo khoa</vt:lpstr>
      <vt:lpstr>Thông tư số 26/2020/TT-BGDĐT ngày 26-8-2020  sửa đổi, bổ sung một số điều của quy chế đánh giá, xếp loại học sinh trung học cơ sở và học sinh trung học phổ thông ban hành kèm theo Thông tư số 58/2011/TT-BGDĐT ngày 12/12/2011 của Bộ trưởng Bộ GDĐT  Có hiệu lực từ ngày 11-10-2020</vt:lpstr>
      <vt:lpstr>PowerPoint Presentation</vt:lpstr>
      <vt:lpstr>Sửa đổi, bổ sung Điều 7 như sau:</vt:lpstr>
      <vt:lpstr>Sửa đổi, bổ sung Điều 7 như sau:</vt:lpstr>
      <vt:lpstr>Sửa đổi, bổ sung Điều 7 như sau:</vt:lpstr>
      <vt:lpstr>Thông tư số 27/2020/TT-BGDĐT ngày 04-9-2020  ban hành quy định về đánh giá học sinh tiểu học  Có hiệu lực từ ngày 20-10-2020</vt:lpstr>
      <vt:lpstr>PowerPoint Presentation</vt:lpstr>
      <vt:lpstr>Quy định đánh giá học sinh tiểu học được thực hiện  theo lộ trình như sau:</vt:lpstr>
      <vt:lpstr>Đề kiểm tra của học sinh tiểu học chỉ còn 03 mức độ</vt:lpstr>
      <vt:lpstr>Thông tư số 28/2020/TT-BGDĐT ngày 04-9-2020  ban hành Điều lệ trường tiểu học  Có hiệu lực từ ngày 20-10-2020</vt:lpstr>
      <vt:lpstr>PowerPoint Presentation</vt:lpstr>
      <vt:lpstr>Nhiều điểm mới trong Điều lệ trường tiểu học</vt:lpstr>
      <vt:lpstr>Thông tư số 32/2020/TT-BGDĐT ngày 15-9-2020  ban hành Điều lệ trường trung học cơ sở, trường trung học phổ thông và trường phổ thông có nhiều cấp học  Có hiệu lực từ ngày 01-11-2020</vt:lpstr>
      <vt:lpstr>PowerPoint Presentation</vt:lpstr>
      <vt:lpstr>Xem Infographics  Một số điểm mới trong Điều lệ trường trung học</vt:lpstr>
      <vt:lpstr>Thông tư số 33/2020/TT-BGDĐT ngày 15-9-2020  quy định việc thẩm định tài liệu giáo dục địa phương  Có hiệu lực từ ngày 01-11-2020</vt:lpstr>
      <vt:lpstr>Điều 3. Tiêu chí thẩm định tài liệu</vt:lpstr>
      <vt:lpstr>Tiêu chí 2. Nội dung tài liệu</vt:lpstr>
      <vt:lpstr>Thông tư số 37/2020/TT-BGDĐT ngày 05-10-2020  quy định về tổ chức hoạt động, sử dụng thư điện tử  và cổng thông tin điện tử tại Sở GDĐT, Phòng GDĐT  và cơ sở giáo dục mầm non, giáo dục phổ thông  và giáo dục thường xuyên  Có hiệu lực từ ngày 20-11-2020</vt:lpstr>
      <vt:lpstr>THƯ ĐIỆN TỬ</vt:lpstr>
      <vt:lpstr>THƯ ĐIỆN TỬ</vt:lpstr>
      <vt:lpstr>CỔNG THÔNG TIN ĐIỆN TỬ  (của cơ quan quản lý giáo dục)</vt:lpstr>
      <vt:lpstr>CỔNG THÔNG TIN ĐIỆN TỬ  (của cơ quan quản lý giáo dục)</vt:lpstr>
      <vt:lpstr>CỔNG THÔNG TIN ĐIỆN TỬ  (của cơ quan quản lý giáo dục)</vt:lpstr>
      <vt:lpstr>CỔNG THÔNG TIN ĐIỆN TỬ  (của cơ quan quản lý giáo dục)</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FPT</cp:lastModifiedBy>
  <cp:revision>2281</cp:revision>
  <cp:lastPrinted>2014-02-10T09:51:06Z</cp:lastPrinted>
  <dcterms:created xsi:type="dcterms:W3CDTF">2006-08-23T15:52:09Z</dcterms:created>
  <dcterms:modified xsi:type="dcterms:W3CDTF">2020-10-21T08:10:29Z</dcterms:modified>
</cp:coreProperties>
</file>