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822" r:id="rId2"/>
    <p:sldId id="1655" r:id="rId3"/>
    <p:sldId id="1656" r:id="rId4"/>
    <p:sldId id="1657" r:id="rId5"/>
    <p:sldId id="1658" r:id="rId6"/>
    <p:sldId id="1659" r:id="rId7"/>
    <p:sldId id="1660" r:id="rId8"/>
    <p:sldId id="1661" r:id="rId9"/>
    <p:sldId id="1741" r:id="rId10"/>
    <p:sldId id="1633" r:id="rId11"/>
    <p:sldId id="1742" r:id="rId12"/>
    <p:sldId id="1662" r:id="rId13"/>
    <p:sldId id="1695" r:id="rId14"/>
    <p:sldId id="1696" r:id="rId15"/>
    <p:sldId id="1697" r:id="rId16"/>
    <p:sldId id="1520" r:id="rId17"/>
    <p:sldId id="1459" r:id="rId18"/>
    <p:sldId id="1698" r:id="rId19"/>
    <p:sldId id="1665" r:id="rId20"/>
    <p:sldId id="1699" r:id="rId21"/>
    <p:sldId id="1683" r:id="rId22"/>
    <p:sldId id="1700" r:id="rId23"/>
    <p:sldId id="1735" r:id="rId24"/>
    <p:sldId id="1747" r:id="rId25"/>
    <p:sldId id="1670" r:id="rId26"/>
    <p:sldId id="1737" r:id="rId27"/>
    <p:sldId id="1738" r:id="rId28"/>
    <p:sldId id="1748" r:id="rId29"/>
    <p:sldId id="1736" r:id="rId30"/>
    <p:sldId id="1749" r:id="rId31"/>
    <p:sldId id="1701" r:id="rId32"/>
    <p:sldId id="1739" r:id="rId33"/>
    <p:sldId id="1740" r:id="rId34"/>
    <p:sldId id="1750" r:id="rId35"/>
    <p:sldId id="1702" r:id="rId36"/>
    <p:sldId id="1751" r:id="rId37"/>
    <p:sldId id="1703" r:id="rId38"/>
    <p:sldId id="1704" r:id="rId39"/>
    <p:sldId id="1705" r:id="rId40"/>
    <p:sldId id="1706" r:id="rId41"/>
    <p:sldId id="1752" r:id="rId42"/>
    <p:sldId id="1707" r:id="rId43"/>
    <p:sldId id="1708" r:id="rId44"/>
    <p:sldId id="1709" r:id="rId45"/>
    <p:sldId id="1753" r:id="rId46"/>
    <p:sldId id="1754" r:id="rId47"/>
    <p:sldId id="1755" r:id="rId48"/>
    <p:sldId id="1756" r:id="rId49"/>
    <p:sldId id="1758" r:id="rId50"/>
    <p:sldId id="1759" r:id="rId51"/>
    <p:sldId id="1760" r:id="rId52"/>
    <p:sldId id="1710" r:id="rId53"/>
    <p:sldId id="1711" r:id="rId54"/>
    <p:sldId id="1764" r:id="rId55"/>
    <p:sldId id="1676" r:id="rId56"/>
    <p:sldId id="1712" r:id="rId57"/>
    <p:sldId id="1713" r:id="rId58"/>
    <p:sldId id="1714" r:id="rId59"/>
    <p:sldId id="1715" r:id="rId60"/>
    <p:sldId id="1716" r:id="rId61"/>
    <p:sldId id="1717" r:id="rId62"/>
    <p:sldId id="1718" r:id="rId63"/>
    <p:sldId id="1719" r:id="rId64"/>
    <p:sldId id="1720" r:id="rId65"/>
    <p:sldId id="1721" r:id="rId66"/>
    <p:sldId id="1722" r:id="rId67"/>
    <p:sldId id="1723" r:id="rId68"/>
    <p:sldId id="1724" r:id="rId69"/>
    <p:sldId id="1725" r:id="rId70"/>
    <p:sldId id="1726" r:id="rId71"/>
    <p:sldId id="1727" r:id="rId72"/>
    <p:sldId id="1728" r:id="rId73"/>
    <p:sldId id="1729" r:id="rId74"/>
    <p:sldId id="1730" r:id="rId75"/>
    <p:sldId id="1731" r:id="rId76"/>
    <p:sldId id="1766" r:id="rId77"/>
    <p:sldId id="1732" r:id="rId78"/>
    <p:sldId id="1733" r:id="rId79"/>
    <p:sldId id="1734" r:id="rId80"/>
    <p:sldId id="1762" r:id="rId81"/>
    <p:sldId id="1763" r:id="rId82"/>
    <p:sldId id="1765" r:id="rId83"/>
    <p:sldId id="1767" r:id="rId84"/>
    <p:sldId id="1024" r:id="rId85"/>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0000FF"/>
    <a:srgbClr val="FFFF00"/>
    <a:srgbClr val="FFFF66"/>
    <a:srgbClr val="6600CC"/>
    <a:srgbClr val="FF9900"/>
    <a:srgbClr val="CC3300"/>
    <a:srgbClr val="00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0" d="100"/>
          <a:sy n="70" d="100"/>
        </p:scale>
        <p:origin x="-1272" y="-18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07/11/2018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1752600"/>
            <a:ext cx="9017000" cy="2286000"/>
          </a:xfrm>
        </p:spPr>
        <p:txBody>
          <a:bodyPr anchor="ctr"/>
          <a:lstStyle/>
          <a:p>
            <a:pPr algn="ctr" eaLnBrk="1" hangingPunct="1">
              <a:lnSpc>
                <a:spcPct val="110000"/>
              </a:lnSpc>
            </a:pPr>
            <a:r>
              <a:rPr lang="en-US" altLang="en-US" sz="4000" b="1" smtClean="0">
                <a:solidFill>
                  <a:srgbClr val="FF0000"/>
                </a:solidFill>
                <a:latin typeface="Arial" panose="020B0604020202020204" pitchFamily="34" charset="0"/>
                <a:cs typeface="Arial" panose="020B0604020202020204" pitchFamily="34" charset="0"/>
              </a:rPr>
              <a:t>NGÀY PHÁP LUẬT</a:t>
            </a:r>
            <a:br>
              <a:rPr lang="en-US" altLang="en-US" sz="4000" b="1" smtClean="0">
                <a:solidFill>
                  <a:srgbClr val="FF0000"/>
                </a:solidFill>
                <a:latin typeface="Arial" panose="020B0604020202020204" pitchFamily="34" charset="0"/>
                <a:cs typeface="Arial" panose="020B0604020202020204" pitchFamily="34" charset="0"/>
              </a:rPr>
            </a:br>
            <a:r>
              <a:rPr lang="en-US" altLang="en-US" sz="3500" b="1" smtClean="0">
                <a:solidFill>
                  <a:srgbClr val="0000FF"/>
                </a:solidFill>
                <a:latin typeface="Arial" panose="020B0604020202020204" pitchFamily="34" charset="0"/>
                <a:cs typeface="Arial" panose="020B0604020202020204" pitchFamily="34" charset="0"/>
              </a:rPr>
              <a:t>NƯỚC CỘNG HÒA XÃ HỘI CHỦ NGHĨA VIỆT NAM  09/11/2018</a:t>
            </a:r>
            <a:endParaRPr lang="en-US" altLang="en-US" sz="3500" b="1">
              <a:solidFill>
                <a:srgbClr val="0000FF"/>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20000"/>
              </a:lnSpc>
              <a:spcBef>
                <a:spcPts val="1200"/>
              </a:spcBef>
              <a:spcAft>
                <a:spcPts val="0"/>
              </a:spcAft>
              <a:buClr>
                <a:srgbClr val="FF0000"/>
              </a:buClr>
              <a:buFont typeface="Wingdings" panose="05000000000000000000" pitchFamily="2" charset="2"/>
              <a:buChar char="Ø"/>
              <a:defRPr/>
            </a:pPr>
            <a:r>
              <a:rPr lang="en-US" sz="2600" b="1" kern="0" smtClean="0">
                <a:solidFill>
                  <a:srgbClr val="0000FF"/>
                </a:solidFill>
                <a:latin typeface="Arial" charset="0"/>
              </a:rPr>
              <a:t>Luật Biển Việt Nam 2012 </a:t>
            </a:r>
            <a:r>
              <a:rPr lang="en-US" sz="2600" b="1" kern="0">
                <a:solidFill>
                  <a:srgbClr val="0000FF"/>
                </a:solidFill>
                <a:latin typeface="Arial" charset="0"/>
              </a:rPr>
              <a:t>số </a:t>
            </a:r>
            <a:r>
              <a:rPr lang="en-US" sz="2600" b="1" kern="0" smtClean="0">
                <a:solidFill>
                  <a:srgbClr val="FF0000"/>
                </a:solidFill>
                <a:latin typeface="Arial" charset="0"/>
              </a:rPr>
              <a:t>18/2012/QH13 </a:t>
            </a:r>
            <a:r>
              <a:rPr lang="en-US" sz="2600" b="1" kern="0" smtClean="0">
                <a:solidFill>
                  <a:srgbClr val="0000FF"/>
                </a:solidFill>
                <a:latin typeface="Arial" charset="0"/>
              </a:rPr>
              <a:t>được </a:t>
            </a:r>
            <a:r>
              <a:rPr lang="en-US" sz="2600" b="1" kern="0">
                <a:solidFill>
                  <a:srgbClr val="0000FF"/>
                </a:solidFill>
                <a:latin typeface="Arial" charset="0"/>
              </a:rPr>
              <a:t>Quốc hội khóa XIII thông qua ngày </a:t>
            </a:r>
            <a:r>
              <a:rPr lang="en-US" sz="2600" b="1" kern="0" smtClean="0">
                <a:solidFill>
                  <a:srgbClr val="FF0000"/>
                </a:solidFill>
                <a:latin typeface="Arial" charset="0"/>
              </a:rPr>
              <a:t>21/6/2012</a:t>
            </a:r>
            <a:r>
              <a:rPr lang="en-US" sz="2600" b="1" kern="0" smtClean="0">
                <a:solidFill>
                  <a:srgbClr val="0000FF"/>
                </a:solidFill>
                <a:latin typeface="Arial" charset="0"/>
              </a:rPr>
              <a:t> </a:t>
            </a:r>
            <a:r>
              <a:rPr lang="en-US" sz="2600" b="1" kern="0">
                <a:solidFill>
                  <a:srgbClr val="0000FF"/>
                </a:solidFill>
                <a:latin typeface="Arial" charset="0"/>
              </a:rPr>
              <a:t>tại kỳ họp thứ </a:t>
            </a:r>
            <a:r>
              <a:rPr lang="en-US" sz="2600" b="1" kern="0" smtClean="0">
                <a:solidFill>
                  <a:srgbClr val="0000FF"/>
                </a:solidFill>
                <a:latin typeface="Arial" charset="0"/>
              </a:rPr>
              <a:t>3.</a:t>
            </a:r>
            <a:endParaRPr lang="en-US" sz="2600" b="1" kern="0">
              <a:solidFill>
                <a:srgbClr val="0000FF"/>
              </a:solidFill>
              <a:latin typeface="Arial" charset="0"/>
            </a:endParaRPr>
          </a:p>
          <a:p>
            <a:pPr marL="457200" indent="-342900" algn="just" eaLnBrk="1" hangingPunct="1">
              <a:lnSpc>
                <a:spcPct val="120000"/>
              </a:lnSpc>
              <a:spcBef>
                <a:spcPts val="1200"/>
              </a:spcBef>
              <a:spcAft>
                <a:spcPts val="0"/>
              </a:spcAft>
              <a:buClr>
                <a:srgbClr val="FF0000"/>
              </a:buClr>
              <a:buFont typeface="Wingdings" panose="05000000000000000000" pitchFamily="2" charset="2"/>
              <a:buChar char="Ø"/>
              <a:defRPr/>
            </a:pPr>
            <a:r>
              <a:rPr lang="en-US" sz="2600" b="1" kern="0" smtClean="0">
                <a:solidFill>
                  <a:srgbClr val="0000FF"/>
                </a:solidFill>
                <a:latin typeface="Arial" charset="0"/>
              </a:rPr>
              <a:t>Luật có </a:t>
            </a:r>
            <a:r>
              <a:rPr lang="en-US" sz="2600" b="1" kern="0">
                <a:solidFill>
                  <a:srgbClr val="0000FF"/>
                </a:solidFill>
                <a:latin typeface="Arial" charset="0"/>
              </a:rPr>
              <a:t>hiệu lực thi hành kể từ ngày </a:t>
            </a:r>
            <a:r>
              <a:rPr lang="en-US" sz="2600" b="1" kern="0" smtClean="0">
                <a:solidFill>
                  <a:srgbClr val="FF0000"/>
                </a:solidFill>
                <a:latin typeface="Arial" charset="0"/>
              </a:rPr>
              <a:t>01/01/2013</a:t>
            </a:r>
            <a:r>
              <a:rPr lang="en-US" sz="2600" b="1" kern="0" smtClean="0">
                <a:solidFill>
                  <a:srgbClr val="0000FF"/>
                </a:solidFill>
                <a:latin typeface="Arial" charset="0"/>
              </a:rPr>
              <a:t>.</a:t>
            </a:r>
            <a:endParaRPr lang="vi-VN" sz="2600" b="1" kern="0">
              <a:solidFill>
                <a:srgbClr val="0000FF"/>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BIỂN VIỆT NAM NĂM 2012</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31648" y="1297675"/>
            <a:ext cx="3502152" cy="5413248"/>
          </a:xfrm>
          <a:prstGeom prst="rect">
            <a:avLst/>
          </a:prstGeom>
        </p:spPr>
      </p:pic>
    </p:spTree>
    <p:extLst>
      <p:ext uri="{BB962C8B-B14F-4D97-AF65-F5344CB8AC3E}">
        <p14:creationId xmlns:p14="http://schemas.microsoft.com/office/powerpoint/2010/main" val="246565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504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300" b="1" kern="0" smtClean="0">
                <a:solidFill>
                  <a:srgbClr val="0000FF"/>
                </a:solidFill>
                <a:latin typeface="Arial" charset="0"/>
              </a:rPr>
              <a:t>Hiến </a:t>
            </a:r>
            <a:r>
              <a:rPr lang="en-US" sz="2300" b="1" kern="0">
                <a:solidFill>
                  <a:srgbClr val="0000FF"/>
                </a:solidFill>
                <a:latin typeface="Arial" charset="0"/>
              </a:rPr>
              <a:t>pháp nước </a:t>
            </a:r>
            <a:r>
              <a:rPr lang="en-US" sz="2300" b="1" kern="0" smtClean="0">
                <a:solidFill>
                  <a:srgbClr val="0000FF"/>
                </a:solidFill>
                <a:latin typeface="Arial" charset="0"/>
              </a:rPr>
              <a:t>CHXHCN Việt </a:t>
            </a:r>
            <a:r>
              <a:rPr lang="en-US" sz="2300" b="1" kern="0">
                <a:solidFill>
                  <a:srgbClr val="0000FF"/>
                </a:solidFill>
                <a:latin typeface="Arial" charset="0"/>
              </a:rPr>
              <a:t>Nam</a:t>
            </a:r>
            <a:r>
              <a:rPr lang="en-US" sz="23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300" b="1" kern="0" smtClean="0">
                <a:solidFill>
                  <a:srgbClr val="0000FF"/>
                </a:solidFill>
                <a:latin typeface="Arial" charset="0"/>
              </a:rPr>
              <a:t>Nghị </a:t>
            </a:r>
            <a:r>
              <a:rPr lang="en-US" sz="2300" b="1" kern="0">
                <a:solidFill>
                  <a:srgbClr val="0000FF"/>
                </a:solidFill>
                <a:latin typeface="Arial" charset="0"/>
              </a:rPr>
              <a:t>quyết của Quốc hội phê chuẩn Công ước Luật Biển năm 1982; </a:t>
            </a:r>
            <a:r>
              <a:rPr lang="en-US" sz="2300" b="1" kern="0" smtClean="0">
                <a:solidFill>
                  <a:srgbClr val="0000FF"/>
                </a:solidFill>
                <a:latin typeface="Arial" charset="0"/>
              </a:rPr>
              <a:t>các Nghị </a:t>
            </a:r>
            <a:r>
              <a:rPr lang="en-US" sz="2300" b="1" kern="0">
                <a:solidFill>
                  <a:srgbClr val="0000FF"/>
                </a:solidFill>
                <a:latin typeface="Arial" charset="0"/>
              </a:rPr>
              <a:t>quyết Đại hội </a:t>
            </a:r>
            <a:r>
              <a:rPr lang="en-US" sz="2300" b="1" kern="0" smtClean="0">
                <a:solidFill>
                  <a:srgbClr val="0000FF"/>
                </a:solidFill>
                <a:latin typeface="Arial" charset="0"/>
              </a:rPr>
              <a:t>Đảng, Nghị </a:t>
            </a:r>
            <a:r>
              <a:rPr lang="en-US" sz="2300" b="1" kern="0">
                <a:solidFill>
                  <a:srgbClr val="0000FF"/>
                </a:solidFill>
                <a:latin typeface="Arial" charset="0"/>
              </a:rPr>
              <a:t>quyết </a:t>
            </a:r>
            <a:r>
              <a:rPr lang="en-US" sz="2300" b="1" kern="0" smtClean="0">
                <a:solidFill>
                  <a:srgbClr val="0000FF"/>
                </a:solidFill>
                <a:latin typeface="Arial" charset="0"/>
              </a:rPr>
              <a:t>của Chính phủ;</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300" b="1" kern="0" smtClean="0">
                <a:solidFill>
                  <a:srgbClr val="0000FF"/>
                </a:solidFill>
                <a:latin typeface="Arial" charset="0"/>
              </a:rPr>
              <a:t>Tuyên </a:t>
            </a:r>
            <a:r>
              <a:rPr lang="en-US" sz="2300" b="1" kern="0">
                <a:solidFill>
                  <a:srgbClr val="0000FF"/>
                </a:solidFill>
                <a:latin typeface="Arial" charset="0"/>
              </a:rPr>
              <a:t>bố của Chính phủ năm 1977 về lãnh hải, vùng tiếp giáp lãnh hải, vùng đặc quyền kinh tế và thềm lục địa Việt </a:t>
            </a:r>
            <a:r>
              <a:rPr lang="en-US" sz="2300" b="1" kern="0" smtClean="0">
                <a:solidFill>
                  <a:srgbClr val="0000FF"/>
                </a:solidFill>
                <a:latin typeface="Arial" charset="0"/>
              </a:rPr>
              <a:t>Nam;</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300" b="1" kern="0" smtClean="0">
                <a:solidFill>
                  <a:srgbClr val="0000FF"/>
                </a:solidFill>
                <a:latin typeface="Arial" charset="0"/>
              </a:rPr>
              <a:t>Tuyên </a:t>
            </a:r>
            <a:r>
              <a:rPr lang="en-US" sz="2300" b="1" kern="0">
                <a:solidFill>
                  <a:srgbClr val="0000FF"/>
                </a:solidFill>
                <a:latin typeface="Arial" charset="0"/>
              </a:rPr>
              <a:t>bố của Chính phủ năm 1982 về đường cơ sở dùng để tính chiều rộng lãnh hải Việt </a:t>
            </a:r>
            <a:r>
              <a:rPr lang="en-US" sz="2300" b="1" kern="0" smtClean="0">
                <a:solidFill>
                  <a:srgbClr val="0000FF"/>
                </a:solidFill>
                <a:latin typeface="Arial" charset="0"/>
              </a:rPr>
              <a:t>Nam;</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300" b="1" kern="0" smtClean="0">
                <a:solidFill>
                  <a:srgbClr val="0000FF"/>
                </a:solidFill>
                <a:latin typeface="Arial" charset="0"/>
              </a:rPr>
              <a:t>Luật </a:t>
            </a:r>
            <a:r>
              <a:rPr lang="en-US" sz="2300" b="1" kern="0">
                <a:solidFill>
                  <a:srgbClr val="0000FF"/>
                </a:solidFill>
                <a:latin typeface="Arial" charset="0"/>
              </a:rPr>
              <a:t>Biên giới quốc gia năm 2003; và các văn bản pháp luật có liên quan đến các lĩnh vực chuyên ngành về biển</a:t>
            </a:r>
            <a:r>
              <a:rPr lang="en-US" sz="2300" b="1" kern="0" smtClean="0">
                <a:solidFill>
                  <a:srgbClr val="0000FF"/>
                </a:solidFill>
                <a:latin typeface="Arial" charset="0"/>
              </a:rPr>
              <a:t>.</a:t>
            </a:r>
            <a:endParaRPr lang="vi-VN" sz="2300" b="1" kern="0">
              <a:solidFill>
                <a:srgbClr val="0000FF"/>
              </a:solidFill>
              <a:latin typeface="Arial" charset="0"/>
            </a:endParaRPr>
          </a:p>
        </p:txBody>
      </p:sp>
      <p:sp>
        <p:nvSpPr>
          <p:cNvPr id="2" name="Title 1"/>
          <p:cNvSpPr>
            <a:spLocks noGrp="1"/>
          </p:cNvSpPr>
          <p:nvPr>
            <p:ph type="title"/>
          </p:nvPr>
        </p:nvSpPr>
        <p:spPr>
          <a:xfrm>
            <a:off x="234950" y="76200"/>
            <a:ext cx="8680450" cy="990600"/>
          </a:xfrm>
        </p:spPr>
        <p:txBody>
          <a:bodyPr anchor="ctr"/>
          <a:lstStyle/>
          <a:p>
            <a:pPr algn="ctr">
              <a:lnSpc>
                <a:spcPct val="105000"/>
              </a:lnSpc>
              <a:spcBef>
                <a:spcPts val="500"/>
              </a:spcBef>
            </a:pPr>
            <a:r>
              <a:rPr lang="en-US" sz="2600" b="1">
                <a:solidFill>
                  <a:srgbClr val="FF0000"/>
                </a:solidFill>
                <a:latin typeface="Arial" panose="020B0604020202020204" pitchFamily="34" charset="0"/>
                <a:cs typeface="Arial" panose="020B0604020202020204" pitchFamily="34" charset="0"/>
              </a:rPr>
              <a:t>SỰ CẦN THIẾT BAN HÀNH LUẬT</a:t>
            </a:r>
            <a:br>
              <a:rPr lang="en-US" sz="2600" b="1">
                <a:solidFill>
                  <a:srgbClr val="FF0000"/>
                </a:solidFill>
                <a:latin typeface="Arial" panose="020B0604020202020204" pitchFamily="34" charset="0"/>
                <a:cs typeface="Arial" panose="020B0604020202020204" pitchFamily="34" charset="0"/>
              </a:rPr>
            </a:br>
            <a:r>
              <a:rPr lang="en-US" sz="2600" b="1">
                <a:solidFill>
                  <a:srgbClr val="008000"/>
                </a:solidFill>
                <a:latin typeface="Arial" panose="020B0604020202020204" pitchFamily="34" charset="0"/>
                <a:cs typeface="Arial" panose="020B0604020202020204" pitchFamily="34" charset="0"/>
              </a:rPr>
              <a:t>1. Căn cứ xây dựng Luật biển Việt Nam</a:t>
            </a:r>
          </a:p>
        </p:txBody>
      </p:sp>
    </p:spTree>
    <p:extLst>
      <p:ext uri="{BB962C8B-B14F-4D97-AF65-F5344CB8AC3E}">
        <p14:creationId xmlns:p14="http://schemas.microsoft.com/office/powerpoint/2010/main" val="4183552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1000"/>
              </a:spcBef>
              <a:spcAft>
                <a:spcPts val="0"/>
              </a:spcAft>
              <a:buClr>
                <a:srgbClr val="FF0000"/>
              </a:buClr>
              <a:buFont typeface="Wingdings" pitchFamily="2" charset="2"/>
              <a:buChar char="Ø"/>
              <a:defRPr/>
            </a:pPr>
            <a:r>
              <a:rPr lang="en-US" sz="2200" b="1" kern="0" smtClean="0">
                <a:solidFill>
                  <a:srgbClr val="FF0066"/>
                </a:solidFill>
                <a:latin typeface="Arial" charset="0"/>
              </a:rPr>
              <a:t>Công </a:t>
            </a:r>
            <a:r>
              <a:rPr lang="en-US" sz="2200" b="1" kern="0">
                <a:solidFill>
                  <a:srgbClr val="FF0066"/>
                </a:solidFill>
                <a:latin typeface="Arial" charset="0"/>
              </a:rPr>
              <a:t>ước Luật Biển năm 1982 của Liên hợp </a:t>
            </a:r>
            <a:r>
              <a:rPr lang="en-US" sz="2200" b="1" kern="0" smtClean="0">
                <a:solidFill>
                  <a:srgbClr val="FF0066"/>
                </a:solidFill>
                <a:latin typeface="Arial" charset="0"/>
              </a:rPr>
              <a:t>quốc;</a:t>
            </a:r>
          </a:p>
          <a:p>
            <a:pPr marL="566738" indent="-457200" algn="just" eaLnBrk="1" hangingPunct="1">
              <a:lnSpc>
                <a:spcPct val="108000"/>
              </a:lnSpc>
              <a:spcBef>
                <a:spcPts val="1000"/>
              </a:spcBef>
              <a:spcAft>
                <a:spcPts val="0"/>
              </a:spcAft>
              <a:buClr>
                <a:srgbClr val="FF0000"/>
              </a:buClr>
              <a:buFont typeface="Wingdings" pitchFamily="2" charset="2"/>
              <a:buChar char="Ø"/>
              <a:defRPr/>
            </a:pPr>
            <a:r>
              <a:rPr lang="en-US" sz="2200" b="1" kern="0" smtClean="0">
                <a:solidFill>
                  <a:srgbClr val="0000FF"/>
                </a:solidFill>
                <a:latin typeface="Arial" charset="0"/>
              </a:rPr>
              <a:t>Các </a:t>
            </a:r>
            <a:r>
              <a:rPr lang="en-US" sz="2200" b="1" kern="0">
                <a:solidFill>
                  <a:srgbClr val="0000FF"/>
                </a:solidFill>
                <a:latin typeface="Arial" charset="0"/>
              </a:rPr>
              <a:t>điều ước song phương về phân định ranh giới các vùng biển giữa Việt Nam với các nước láng giềng </a:t>
            </a:r>
            <a:r>
              <a:rPr lang="en-US" sz="2200" b="1" kern="0" smtClean="0">
                <a:solidFill>
                  <a:srgbClr val="0000FF"/>
                </a:solidFill>
                <a:latin typeface="Arial" charset="0"/>
              </a:rPr>
              <a:t>như: Hiệp </a:t>
            </a:r>
            <a:r>
              <a:rPr lang="en-US" sz="2200" b="1" kern="0">
                <a:solidFill>
                  <a:srgbClr val="0000FF"/>
                </a:solidFill>
                <a:latin typeface="Arial" charset="0"/>
              </a:rPr>
              <a:t>định năm 1997 về phân định vùng đặc quyền kinh tế và thềm lục địa với Thái Lan, </a:t>
            </a:r>
            <a:r>
              <a:rPr lang="en-US" sz="2200" b="1" kern="0">
                <a:solidFill>
                  <a:srgbClr val="FF0066"/>
                </a:solidFill>
                <a:latin typeface="Arial" charset="0"/>
              </a:rPr>
              <a:t>Hiệp định năm 2000 phân định lãnh hải, vùng đặc quyền kinh tế và thềm lục địa với Trung Quốc trong Vịnh Bắc Bộ </a:t>
            </a:r>
            <a:r>
              <a:rPr lang="en-US" sz="2200" b="1" kern="0">
                <a:solidFill>
                  <a:srgbClr val="0000FF"/>
                </a:solidFill>
                <a:latin typeface="Arial" charset="0"/>
              </a:rPr>
              <a:t>và Hiệp định năm 2003 phân định thềm lục địa với In-đô-nê-xia;</a:t>
            </a:r>
          </a:p>
          <a:p>
            <a:pPr marL="566738" indent="-457200" algn="just" eaLnBrk="1" hangingPunct="1">
              <a:lnSpc>
                <a:spcPct val="108000"/>
              </a:lnSpc>
              <a:spcBef>
                <a:spcPts val="1000"/>
              </a:spcBef>
              <a:spcAft>
                <a:spcPts val="0"/>
              </a:spcAft>
              <a:buClr>
                <a:srgbClr val="FF0000"/>
              </a:buClr>
              <a:buFont typeface="Wingdings" pitchFamily="2" charset="2"/>
              <a:buChar char="Ø"/>
              <a:defRPr/>
            </a:pPr>
            <a:r>
              <a:rPr lang="en-US" sz="2200" b="1" kern="0" smtClean="0">
                <a:solidFill>
                  <a:srgbClr val="0000FF"/>
                </a:solidFill>
                <a:latin typeface="Arial" charset="0"/>
              </a:rPr>
              <a:t>Tổng </a:t>
            </a:r>
            <a:r>
              <a:rPr lang="en-US" sz="2200" b="1" kern="0">
                <a:solidFill>
                  <a:srgbClr val="0000FF"/>
                </a:solidFill>
                <a:latin typeface="Arial" charset="0"/>
              </a:rPr>
              <a:t>kết kinh nghiệm quản lý, bảo vệ vùng biển, đảo và quá trình đổi mới việc quản lý, bảo vệ biên giới lãnh thổ quốc gia trong thời gian qua;</a:t>
            </a:r>
          </a:p>
          <a:p>
            <a:pPr marL="566738" indent="-457200" algn="just" eaLnBrk="1" hangingPunct="1">
              <a:lnSpc>
                <a:spcPct val="108000"/>
              </a:lnSpc>
              <a:spcBef>
                <a:spcPts val="1000"/>
              </a:spcBef>
              <a:spcAft>
                <a:spcPts val="0"/>
              </a:spcAft>
              <a:buClr>
                <a:srgbClr val="FF0000"/>
              </a:buClr>
              <a:buFont typeface="Wingdings" pitchFamily="2" charset="2"/>
              <a:buChar char="Ø"/>
              <a:defRPr/>
            </a:pPr>
            <a:r>
              <a:rPr lang="en-US" sz="2200" b="1" kern="0">
                <a:solidFill>
                  <a:srgbClr val="0000FF"/>
                </a:solidFill>
                <a:latin typeface="Arial" charset="0"/>
              </a:rPr>
              <a:t>Tham khảo kinh nghiệm quản lý, bảo vệ vùng biển và luật pháp về biển của các nước </a:t>
            </a:r>
            <a:r>
              <a:rPr lang="en-US" sz="2200" b="1" kern="0" smtClean="0">
                <a:solidFill>
                  <a:srgbClr val="0000FF"/>
                </a:solidFill>
                <a:latin typeface="Arial" charset="0"/>
              </a:rPr>
              <a:t>như: </a:t>
            </a:r>
            <a:r>
              <a:rPr lang="en-US" sz="2200" b="1" kern="0">
                <a:solidFill>
                  <a:srgbClr val="0000FF"/>
                </a:solidFill>
                <a:latin typeface="Arial" charset="0"/>
              </a:rPr>
              <a:t>Trung Quốc, Hàn Quốc, Nhật Bản, Nga, Mỹ, Úc, Ca-na-đa, Ấn Độ</a:t>
            </a:r>
            <a:r>
              <a:rPr lang="en-US" sz="2200" b="1" kern="0" smtClean="0">
                <a:solidFill>
                  <a:srgbClr val="0000FF"/>
                </a:solidFill>
                <a:latin typeface="Arial" charset="0"/>
              </a:rPr>
              <a:t>…</a:t>
            </a:r>
            <a:endParaRPr lang="vi-VN" sz="2200" b="1" kern="0">
              <a:solidFill>
                <a:srgbClr val="0000FF"/>
              </a:solidFill>
              <a:latin typeface="Arial" charset="0"/>
            </a:endParaRPr>
          </a:p>
        </p:txBody>
      </p:sp>
      <p:sp>
        <p:nvSpPr>
          <p:cNvPr id="2" name="Title 1"/>
          <p:cNvSpPr>
            <a:spLocks noGrp="1"/>
          </p:cNvSpPr>
          <p:nvPr>
            <p:ph type="title"/>
          </p:nvPr>
        </p:nvSpPr>
        <p:spPr>
          <a:xfrm>
            <a:off x="234950" y="76200"/>
            <a:ext cx="8680450" cy="990600"/>
          </a:xfrm>
        </p:spPr>
        <p:txBody>
          <a:bodyPr anchor="ctr"/>
          <a:lstStyle/>
          <a:p>
            <a:pPr algn="ctr">
              <a:lnSpc>
                <a:spcPct val="105000"/>
              </a:lnSpc>
              <a:spcBef>
                <a:spcPts val="500"/>
              </a:spcBef>
            </a:pPr>
            <a:r>
              <a:rPr lang="en-US" sz="2600" b="1">
                <a:solidFill>
                  <a:srgbClr val="FF0000"/>
                </a:solidFill>
                <a:latin typeface="Arial" panose="020B0604020202020204" pitchFamily="34" charset="0"/>
                <a:cs typeface="Arial" panose="020B0604020202020204" pitchFamily="34" charset="0"/>
              </a:rPr>
              <a:t>SỰ CẦN THIẾT BAN HÀNH LUẬT</a:t>
            </a:r>
            <a:br>
              <a:rPr lang="en-US" sz="2600" b="1">
                <a:solidFill>
                  <a:srgbClr val="FF0000"/>
                </a:solidFill>
                <a:latin typeface="Arial" panose="020B0604020202020204" pitchFamily="34" charset="0"/>
                <a:cs typeface="Arial" panose="020B0604020202020204" pitchFamily="34" charset="0"/>
              </a:rPr>
            </a:br>
            <a:r>
              <a:rPr lang="en-US" sz="2600" b="1">
                <a:solidFill>
                  <a:srgbClr val="008000"/>
                </a:solidFill>
                <a:latin typeface="Arial" panose="020B0604020202020204" pitchFamily="34" charset="0"/>
                <a:cs typeface="Arial" panose="020B0604020202020204" pitchFamily="34" charset="0"/>
              </a:rPr>
              <a:t>1. Căn cứ xây dựng Luật biển Việt Nam</a:t>
            </a:r>
          </a:p>
        </p:txBody>
      </p:sp>
    </p:spTree>
    <p:extLst>
      <p:ext uri="{BB962C8B-B14F-4D97-AF65-F5344CB8AC3E}">
        <p14:creationId xmlns:p14="http://schemas.microsoft.com/office/powerpoint/2010/main" val="4015664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100" b="1" kern="0" smtClean="0">
                <a:solidFill>
                  <a:srgbClr val="0000FF"/>
                </a:solidFill>
                <a:latin typeface="Arial" charset="0"/>
              </a:rPr>
              <a:t>Việt </a:t>
            </a:r>
            <a:r>
              <a:rPr lang="en-US" sz="2100" b="1" kern="0">
                <a:solidFill>
                  <a:srgbClr val="0000FF"/>
                </a:solidFill>
                <a:latin typeface="Arial" charset="0"/>
              </a:rPr>
              <a:t>Nam là một quốc gia ven biển, có bờ biển dài trên 3.200 km, kinh tế biển và các ngành liên quan đến biển đóng góp lớn vào nền kinh tế đất </a:t>
            </a:r>
            <a:r>
              <a:rPr lang="en-US" sz="2100" b="1" kern="0" smtClean="0">
                <a:solidFill>
                  <a:srgbClr val="0000FF"/>
                </a:solidFill>
                <a:latin typeface="Arial" charset="0"/>
              </a:rPr>
              <a:t>nước.</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100" b="1" kern="0" smtClean="0">
                <a:solidFill>
                  <a:srgbClr val="008000"/>
                </a:solidFill>
                <a:latin typeface="Arial" charset="0"/>
              </a:rPr>
              <a:t>Năm </a:t>
            </a:r>
            <a:r>
              <a:rPr lang="en-US" sz="2100" b="1" kern="0">
                <a:solidFill>
                  <a:srgbClr val="008000"/>
                </a:solidFill>
                <a:latin typeface="Arial" charset="0"/>
              </a:rPr>
              <a:t>1994, nước ta đã phê chuẩn và chính thức trở thành thành viên của Công ước của Liên hợp quốc về Luật Biển năm 1982</a:t>
            </a:r>
            <a:r>
              <a:rPr lang="en-US" sz="2100" b="1" kern="0" smtClean="0">
                <a:solidFill>
                  <a:srgbClr val="008000"/>
                </a:solidFill>
                <a:latin typeface="Arial" charset="0"/>
              </a:rPr>
              <a:t>.</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100" b="1" kern="0">
                <a:solidFill>
                  <a:srgbClr val="0000FF"/>
                </a:solidFill>
                <a:latin typeface="Arial" charset="0"/>
              </a:rPr>
              <a:t>Trong Nghị quyết của Quốc hội về việc phê chuẩn Công ước Luật Biển năm 1982, chúng ta đã khẳng định sẽ </a:t>
            </a:r>
            <a:r>
              <a:rPr lang="en-US" sz="2100" b="1" kern="0">
                <a:solidFill>
                  <a:srgbClr val="FF0066"/>
                </a:solidFill>
                <a:latin typeface="Arial" charset="0"/>
              </a:rPr>
              <a:t>thực hiện đầy đủ các quy định của công ước và từng bước hoàn thiện các quy định pháp luật của ta để phù hợp với các quy định của Công </a:t>
            </a:r>
            <a:r>
              <a:rPr lang="en-US" sz="2100" b="1" kern="0" smtClean="0">
                <a:solidFill>
                  <a:srgbClr val="FF0066"/>
                </a:solidFill>
                <a:latin typeface="Arial" charset="0"/>
              </a:rPr>
              <a:t>ước.</a:t>
            </a:r>
          </a:p>
          <a:p>
            <a:pPr marL="566738" indent="-457200" algn="just" eaLnBrk="1" hangingPunct="1">
              <a:lnSpc>
                <a:spcPct val="110000"/>
              </a:lnSpc>
              <a:spcBef>
                <a:spcPts val="1000"/>
              </a:spcBef>
              <a:spcAft>
                <a:spcPts val="0"/>
              </a:spcAft>
              <a:buClr>
                <a:srgbClr val="FF0000"/>
              </a:buClr>
              <a:buFont typeface="Wingdings" pitchFamily="2" charset="2"/>
              <a:buChar char="Ø"/>
              <a:defRPr/>
            </a:pPr>
            <a:r>
              <a:rPr lang="en-US" sz="2100" b="1" kern="0" smtClean="0">
                <a:solidFill>
                  <a:srgbClr val="0000FF"/>
                </a:solidFill>
                <a:latin typeface="Arial" charset="0"/>
              </a:rPr>
              <a:t>Điều </a:t>
            </a:r>
            <a:r>
              <a:rPr lang="en-US" sz="2100" b="1" kern="0">
                <a:solidFill>
                  <a:srgbClr val="0000FF"/>
                </a:solidFill>
                <a:latin typeface="Arial" charset="0"/>
              </a:rPr>
              <a:t>đó có nghĩa nước ta có quyền hưởng và thực hiện các quyền hợp pháp của một quốc gia ven biển đồng thời chấp nhận thực hiện các nghĩa vụ liên quan theo các quy định của Công ước</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76200"/>
            <a:ext cx="8680450" cy="990600"/>
          </a:xfrm>
        </p:spPr>
        <p:txBody>
          <a:bodyPr anchor="ctr"/>
          <a:lstStyle/>
          <a:p>
            <a:pPr algn="ctr">
              <a:lnSpc>
                <a:spcPct val="105000"/>
              </a:lnSpc>
              <a:spcBef>
                <a:spcPts val="500"/>
              </a:spcBef>
            </a:pPr>
            <a:r>
              <a:rPr lang="en-US" sz="2600" b="1">
                <a:solidFill>
                  <a:srgbClr val="FF0000"/>
                </a:solidFill>
                <a:latin typeface="Arial" panose="020B0604020202020204" pitchFamily="34" charset="0"/>
                <a:cs typeface="Arial" panose="020B0604020202020204" pitchFamily="34" charset="0"/>
              </a:rPr>
              <a:t>SỰ CẦN THIẾT BAN HÀNH LUẬT</a:t>
            </a:r>
            <a:br>
              <a:rPr lang="en-US" sz="2600" b="1">
                <a:solidFill>
                  <a:srgbClr val="FF0000"/>
                </a:solidFill>
                <a:latin typeface="Arial" panose="020B0604020202020204" pitchFamily="34" charset="0"/>
                <a:cs typeface="Arial" panose="020B0604020202020204" pitchFamily="34" charset="0"/>
              </a:rPr>
            </a:br>
            <a:r>
              <a:rPr lang="en-US" sz="2600" b="1" smtClean="0">
                <a:solidFill>
                  <a:srgbClr val="008000"/>
                </a:solidFill>
                <a:latin typeface="Arial" panose="020B0604020202020204" pitchFamily="34" charset="0"/>
                <a:cs typeface="Arial" panose="020B0604020202020204" pitchFamily="34" charset="0"/>
              </a:rPr>
              <a:t>2</a:t>
            </a:r>
            <a:r>
              <a:rPr lang="en-US" sz="2600" b="1">
                <a:solidFill>
                  <a:srgbClr val="008000"/>
                </a:solidFill>
                <a:latin typeface="Arial" panose="020B0604020202020204" pitchFamily="34" charset="0"/>
                <a:cs typeface="Arial" panose="020B0604020202020204" pitchFamily="34" charset="0"/>
              </a:rPr>
              <a:t>. Sự cần thiết ban hành Luật biển Việt </a:t>
            </a:r>
            <a:r>
              <a:rPr lang="en-US" sz="2600" b="1" smtClean="0">
                <a:solidFill>
                  <a:srgbClr val="008000"/>
                </a:solidFill>
                <a:latin typeface="Arial" panose="020B0604020202020204" pitchFamily="34" charset="0"/>
                <a:cs typeface="Arial" panose="020B0604020202020204" pitchFamily="34" charset="0"/>
              </a:rPr>
              <a:t>Nam</a:t>
            </a:r>
            <a:endParaRPr lang="en-US" sz="2600" b="1">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07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600"/>
              </a:spcBef>
              <a:spcAft>
                <a:spcPts val="0"/>
              </a:spcAft>
              <a:buClr>
                <a:srgbClr val="FF0000"/>
              </a:buClr>
              <a:buFont typeface="Wingdings" pitchFamily="2" charset="2"/>
              <a:buChar char="Ø"/>
              <a:defRPr/>
            </a:pPr>
            <a:r>
              <a:rPr lang="en-US" sz="2100" b="1" kern="0">
                <a:solidFill>
                  <a:srgbClr val="0000FF"/>
                </a:solidFill>
                <a:latin typeface="Arial" charset="0"/>
              </a:rPr>
              <a:t>Trên thực tế, các nước ven biển đều có các luật về biển, luật về lãnh hải, vùng tiếp giáp lãnh hải, vùng đặc quyền kinh tế, thềm lục địa… Trong khi đó Việt Nam mới chỉ có một số văn bản pháp luật đề cập đến </a:t>
            </a:r>
            <a:r>
              <a:rPr lang="en-US" sz="2100" b="1" kern="0" smtClean="0">
                <a:solidFill>
                  <a:srgbClr val="0000FF"/>
                </a:solidFill>
                <a:latin typeface="Arial" charset="0"/>
              </a:rPr>
              <a:t>1 </a:t>
            </a:r>
            <a:r>
              <a:rPr lang="en-US" sz="2100" b="1" kern="0">
                <a:solidFill>
                  <a:srgbClr val="0000FF"/>
                </a:solidFill>
                <a:latin typeface="Arial" charset="0"/>
              </a:rPr>
              <a:t>số khía cạnh cụ thể </a:t>
            </a:r>
            <a:r>
              <a:rPr lang="en-US" sz="2100" b="1" kern="0" smtClean="0">
                <a:solidFill>
                  <a:srgbClr val="0000FF"/>
                </a:solidFill>
                <a:latin typeface="Arial" charset="0"/>
              </a:rPr>
              <a:t>liên </a:t>
            </a:r>
            <a:r>
              <a:rPr lang="en-US" sz="2100" b="1" kern="0">
                <a:solidFill>
                  <a:srgbClr val="0000FF"/>
                </a:solidFill>
                <a:latin typeface="Arial" charset="0"/>
              </a:rPr>
              <a:t>quan đến biển. </a:t>
            </a:r>
            <a:endParaRPr lang="vi-VN" sz="2100" b="1" kern="0">
              <a:solidFill>
                <a:srgbClr val="0000FF"/>
              </a:solidFill>
              <a:latin typeface="Arial" charset="0"/>
            </a:endParaRPr>
          </a:p>
          <a:p>
            <a:pPr marL="566738" indent="-457200" algn="just" eaLnBrk="1" hangingPunct="1">
              <a:lnSpc>
                <a:spcPct val="105000"/>
              </a:lnSpc>
              <a:spcBef>
                <a:spcPts val="600"/>
              </a:spcBef>
              <a:spcAft>
                <a:spcPts val="0"/>
              </a:spcAft>
              <a:buClr>
                <a:srgbClr val="FF0000"/>
              </a:buClr>
              <a:buFont typeface="Wingdings" pitchFamily="2" charset="2"/>
              <a:buChar char="Ø"/>
              <a:defRPr/>
            </a:pPr>
            <a:r>
              <a:rPr lang="en-US" sz="2100" b="1" kern="0" smtClean="0">
                <a:solidFill>
                  <a:srgbClr val="0000FF"/>
                </a:solidFill>
                <a:latin typeface="Arial" charset="0"/>
              </a:rPr>
              <a:t>Việc </a:t>
            </a:r>
            <a:r>
              <a:rPr lang="en-US" sz="2100" b="1" kern="0">
                <a:solidFill>
                  <a:srgbClr val="0000FF"/>
                </a:solidFill>
                <a:latin typeface="Arial" charset="0"/>
              </a:rPr>
              <a:t>ban hành Luật biển Việt Nam là nhu cầu tất yếu nhằm phục vụ cho việc sử dụng, quản lý, bảo vệ các vùng biển, đảo và phát triển kinh tế biển của Việt Nam; tạo điều kiện thuận lợi cho quá trình hội nhập quốc tế và tăng cường hợp tác với các nước trong khu vực và trên thế giới. </a:t>
            </a:r>
          </a:p>
          <a:p>
            <a:pPr marL="566738" indent="-457200" algn="just" eaLnBrk="1" hangingPunct="1">
              <a:lnSpc>
                <a:spcPct val="105000"/>
              </a:lnSpc>
              <a:spcBef>
                <a:spcPts val="600"/>
              </a:spcBef>
              <a:spcAft>
                <a:spcPts val="0"/>
              </a:spcAft>
              <a:buClr>
                <a:srgbClr val="FF0000"/>
              </a:buClr>
              <a:buFont typeface="Wingdings" pitchFamily="2" charset="2"/>
              <a:buChar char="Ø"/>
              <a:defRPr/>
            </a:pPr>
            <a:r>
              <a:rPr lang="en-US" sz="2100" b="1" kern="0">
                <a:solidFill>
                  <a:srgbClr val="0000FF"/>
                </a:solidFill>
                <a:latin typeface="Arial" charset="0"/>
              </a:rPr>
              <a:t>Việc này cùng với việc khẳng định chủ trương giải quyết các tranh chấp biển, đảo bằng các biện pháp hoà bình đã chuyển một thông điệp: </a:t>
            </a:r>
            <a:r>
              <a:rPr lang="en-US" sz="2100" b="1" kern="0">
                <a:solidFill>
                  <a:srgbClr val="FF0066"/>
                </a:solidFill>
                <a:latin typeface="Arial" charset="0"/>
              </a:rPr>
              <a:t>Việt Nam là một thành viên có trách nhiệm trong cộng đồng quốc tế</a:t>
            </a:r>
            <a:r>
              <a:rPr lang="en-US" sz="2100" b="1" kern="0">
                <a:solidFill>
                  <a:srgbClr val="0000FF"/>
                </a:solidFill>
                <a:latin typeface="Arial" charset="0"/>
              </a:rPr>
              <a:t>, </a:t>
            </a:r>
            <a:r>
              <a:rPr lang="en-US" sz="2100" b="1" kern="0">
                <a:solidFill>
                  <a:srgbClr val="008000"/>
                </a:solidFill>
                <a:latin typeface="Arial" charset="0"/>
              </a:rPr>
              <a:t>tôn trọng và tuân thủ luật pháp quốc tế, nhất là Công ước Luật Biển năm 1982</a:t>
            </a:r>
            <a:r>
              <a:rPr lang="en-US" sz="2100" b="1" kern="0">
                <a:solidFill>
                  <a:srgbClr val="0000FF"/>
                </a:solidFill>
                <a:latin typeface="Arial" charset="0"/>
              </a:rPr>
              <a:t>, thể hiện quyết tâm của nhà nước ta phấn đấu vì hòa bình, ổn định, hợp tác và phát triển của khu vực và trên thế giới</a:t>
            </a:r>
            <a:r>
              <a:rPr lang="en-US" sz="2100" b="1" kern="0" smtClean="0">
                <a:solidFill>
                  <a:srgbClr val="0000FF"/>
                </a:solidFill>
                <a:latin typeface="Arial" charset="0"/>
              </a:rPr>
              <a:t>.</a:t>
            </a:r>
            <a:endParaRPr lang="vi-VN" sz="2100" b="1" kern="0">
              <a:solidFill>
                <a:srgbClr val="0000FF"/>
              </a:solidFill>
              <a:latin typeface="Arial" charset="0"/>
            </a:endParaRPr>
          </a:p>
        </p:txBody>
      </p:sp>
      <p:sp>
        <p:nvSpPr>
          <p:cNvPr id="2" name="Title 1"/>
          <p:cNvSpPr>
            <a:spLocks noGrp="1"/>
          </p:cNvSpPr>
          <p:nvPr>
            <p:ph type="title"/>
          </p:nvPr>
        </p:nvSpPr>
        <p:spPr>
          <a:xfrm>
            <a:off x="234950" y="76200"/>
            <a:ext cx="8680450" cy="990600"/>
          </a:xfrm>
        </p:spPr>
        <p:txBody>
          <a:bodyPr anchor="ctr"/>
          <a:lstStyle/>
          <a:p>
            <a:pPr algn="ctr">
              <a:lnSpc>
                <a:spcPct val="105000"/>
              </a:lnSpc>
              <a:spcBef>
                <a:spcPts val="500"/>
              </a:spcBef>
            </a:pPr>
            <a:r>
              <a:rPr lang="en-US" sz="2600" b="1">
                <a:solidFill>
                  <a:srgbClr val="FF0000"/>
                </a:solidFill>
                <a:latin typeface="Arial" panose="020B0604020202020204" pitchFamily="34" charset="0"/>
                <a:cs typeface="Arial" panose="020B0604020202020204" pitchFamily="34" charset="0"/>
              </a:rPr>
              <a:t>SỰ CẦN THIẾT BAN HÀNH LUẬT</a:t>
            </a:r>
            <a:br>
              <a:rPr lang="en-US" sz="2600" b="1">
                <a:solidFill>
                  <a:srgbClr val="FF0000"/>
                </a:solidFill>
                <a:latin typeface="Arial" panose="020B0604020202020204" pitchFamily="34" charset="0"/>
                <a:cs typeface="Arial" panose="020B0604020202020204" pitchFamily="34" charset="0"/>
              </a:rPr>
            </a:br>
            <a:r>
              <a:rPr lang="en-US" sz="2600" b="1" smtClean="0">
                <a:solidFill>
                  <a:srgbClr val="008000"/>
                </a:solidFill>
                <a:latin typeface="Arial" panose="020B0604020202020204" pitchFamily="34" charset="0"/>
                <a:cs typeface="Arial" panose="020B0604020202020204" pitchFamily="34" charset="0"/>
              </a:rPr>
              <a:t>2</a:t>
            </a:r>
            <a:r>
              <a:rPr lang="en-US" sz="2600" b="1">
                <a:solidFill>
                  <a:srgbClr val="008000"/>
                </a:solidFill>
                <a:latin typeface="Arial" panose="020B0604020202020204" pitchFamily="34" charset="0"/>
                <a:cs typeface="Arial" panose="020B0604020202020204" pitchFamily="34" charset="0"/>
              </a:rPr>
              <a:t>. Sự cần thiết ban hành Luật biển Việt </a:t>
            </a:r>
            <a:r>
              <a:rPr lang="en-US" sz="2600" b="1" smtClean="0">
                <a:solidFill>
                  <a:srgbClr val="008000"/>
                </a:solidFill>
                <a:latin typeface="Arial" panose="020B0604020202020204" pitchFamily="34" charset="0"/>
                <a:cs typeface="Arial" panose="020B0604020202020204" pitchFamily="34" charset="0"/>
              </a:rPr>
              <a:t>Nam</a:t>
            </a:r>
            <a:endParaRPr lang="en-US" sz="2600" b="1">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763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BỐ CỤC CỦA LUẬT</a:t>
            </a:r>
            <a:endParaRPr lang="en-US" sz="2600" b="1">
              <a:solidFill>
                <a:srgbClr val="0000FF"/>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14000"/>
              </a:lnSpc>
              <a:spcBef>
                <a:spcPts val="1200"/>
              </a:spcBef>
              <a:spcAft>
                <a:spcPts val="0"/>
              </a:spcAft>
              <a:buClr>
                <a:srgbClr val="FF0000"/>
              </a:buClr>
              <a:buNone/>
              <a:defRPr/>
            </a:pPr>
            <a:r>
              <a:rPr lang="es-MX" sz="2300" b="1" smtClean="0">
                <a:solidFill>
                  <a:srgbClr val="0000FF"/>
                </a:solidFill>
                <a:latin typeface="Arial" panose="020B0604020202020204" pitchFamily="34" charset="0"/>
                <a:cs typeface="Arial" panose="020B0604020202020204" pitchFamily="34" charset="0"/>
              </a:rPr>
              <a:t>Luật gồm 07 </a:t>
            </a:r>
            <a:r>
              <a:rPr lang="es-MX" sz="2300" b="1">
                <a:solidFill>
                  <a:srgbClr val="0000FF"/>
                </a:solidFill>
                <a:latin typeface="Arial" panose="020B0604020202020204" pitchFamily="34" charset="0"/>
                <a:cs typeface="Arial" panose="020B0604020202020204" pitchFamily="34" charset="0"/>
              </a:rPr>
              <a:t>chương, </a:t>
            </a:r>
            <a:r>
              <a:rPr lang="es-MX" sz="2300" b="1" smtClean="0">
                <a:solidFill>
                  <a:srgbClr val="0000FF"/>
                </a:solidFill>
                <a:latin typeface="Arial" panose="020B0604020202020204" pitchFamily="34" charset="0"/>
                <a:cs typeface="Arial" panose="020B0604020202020204" pitchFamily="34" charset="0"/>
              </a:rPr>
              <a:t>55 điều</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Chương I: Những quy định chung</a:t>
            </a:r>
            <a:r>
              <a:rPr lang="en-US" sz="2300" b="1" kern="0" smtClean="0">
                <a:solidFill>
                  <a:srgbClr val="0000FF"/>
                </a:solidFill>
                <a:latin typeface="Arial" charset="0"/>
              </a:rPr>
              <a:t> </a:t>
            </a:r>
            <a:r>
              <a:rPr lang="en-US" sz="2300" b="1" i="1" kern="0" smtClean="0">
                <a:solidFill>
                  <a:srgbClr val="0000FF"/>
                </a:solidFill>
                <a:latin typeface="Arial" charset="0"/>
              </a:rPr>
              <a:t>(Điều 1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7)</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8000"/>
                </a:solidFill>
                <a:latin typeface="Arial" charset="0"/>
              </a:rPr>
              <a:t>Chương </a:t>
            </a:r>
            <a:r>
              <a:rPr lang="en-US" sz="2300" b="1" kern="0">
                <a:solidFill>
                  <a:srgbClr val="008000"/>
                </a:solidFill>
                <a:latin typeface="Arial" charset="0"/>
              </a:rPr>
              <a:t>II: Vùng biển Việt Nam </a:t>
            </a:r>
            <a:r>
              <a:rPr lang="en-US" sz="2300" b="1" i="1" kern="0" smtClean="0">
                <a:solidFill>
                  <a:srgbClr val="0000FF"/>
                </a:solidFill>
                <a:latin typeface="Arial" charset="0"/>
              </a:rPr>
              <a:t>(Điều </a:t>
            </a:r>
            <a:r>
              <a:rPr lang="en-US" sz="2300" b="1" i="1" kern="0">
                <a:solidFill>
                  <a:srgbClr val="0000FF"/>
                </a:solidFill>
                <a:latin typeface="Arial" charset="0"/>
              </a:rPr>
              <a:t>8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21)</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Chương </a:t>
            </a:r>
            <a:r>
              <a:rPr lang="en-US" sz="2300" b="1" kern="0">
                <a:solidFill>
                  <a:srgbClr val="FF0066"/>
                </a:solidFill>
                <a:latin typeface="Arial" charset="0"/>
              </a:rPr>
              <a:t>III: Hoạt động trong vùng biển Việt Nam</a:t>
            </a:r>
            <a:r>
              <a:rPr lang="en-US" sz="2300" b="1" kern="0">
                <a:solidFill>
                  <a:srgbClr val="0000FF"/>
                </a:solidFill>
                <a:latin typeface="Arial" charset="0"/>
              </a:rPr>
              <a:t>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i="1" kern="0" smtClean="0">
                <a:solidFill>
                  <a:srgbClr val="0000FF"/>
                </a:solidFill>
                <a:latin typeface="Arial" charset="0"/>
              </a:rPr>
              <a:t>(Điều </a:t>
            </a:r>
            <a:r>
              <a:rPr lang="en-US" sz="2300" b="1" i="1" kern="0">
                <a:solidFill>
                  <a:srgbClr val="0000FF"/>
                </a:solidFill>
                <a:latin typeface="Arial" charset="0"/>
              </a:rPr>
              <a:t>22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41)</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Chương </a:t>
            </a:r>
            <a:r>
              <a:rPr lang="en-US" sz="2300" b="1" kern="0">
                <a:solidFill>
                  <a:srgbClr val="0000FF"/>
                </a:solidFill>
                <a:latin typeface="Arial" charset="0"/>
              </a:rPr>
              <a:t>IV: Phát triển kinh tế biển </a:t>
            </a:r>
            <a:r>
              <a:rPr lang="en-US" sz="2300" b="1" i="1" kern="0" smtClean="0">
                <a:solidFill>
                  <a:srgbClr val="0000FF"/>
                </a:solidFill>
                <a:latin typeface="Arial" charset="0"/>
              </a:rPr>
              <a:t>(Điều </a:t>
            </a:r>
            <a:r>
              <a:rPr lang="en-US" sz="2300" b="1" i="1" kern="0">
                <a:solidFill>
                  <a:srgbClr val="0000FF"/>
                </a:solidFill>
                <a:latin typeface="Arial" charset="0"/>
              </a:rPr>
              <a:t>42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46)</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8000"/>
                </a:solidFill>
                <a:latin typeface="Arial" charset="0"/>
              </a:rPr>
              <a:t>Chương </a:t>
            </a:r>
            <a:r>
              <a:rPr lang="en-US" sz="2300" b="1" kern="0">
                <a:solidFill>
                  <a:srgbClr val="008000"/>
                </a:solidFill>
                <a:latin typeface="Arial" charset="0"/>
              </a:rPr>
              <a:t>V: Tuần tra, kiểm soát trên biển</a:t>
            </a:r>
            <a:r>
              <a:rPr lang="en-US" sz="2300" b="1" kern="0">
                <a:solidFill>
                  <a:srgbClr val="0000FF"/>
                </a:solidFill>
                <a:latin typeface="Arial" charset="0"/>
              </a:rPr>
              <a:t> </a:t>
            </a:r>
            <a:r>
              <a:rPr lang="en-US" sz="2300" b="1" i="1" kern="0" smtClean="0">
                <a:solidFill>
                  <a:srgbClr val="0000FF"/>
                </a:solidFill>
                <a:latin typeface="Arial" charset="0"/>
              </a:rPr>
              <a:t>(Điều </a:t>
            </a:r>
            <a:r>
              <a:rPr lang="en-US" sz="2300" b="1" i="1" kern="0">
                <a:solidFill>
                  <a:srgbClr val="0000FF"/>
                </a:solidFill>
                <a:latin typeface="Arial" charset="0"/>
              </a:rPr>
              <a:t>47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49)</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Chương </a:t>
            </a:r>
            <a:r>
              <a:rPr lang="en-US" sz="2300" b="1" kern="0">
                <a:solidFill>
                  <a:srgbClr val="0000FF"/>
                </a:solidFill>
                <a:latin typeface="Arial" charset="0"/>
              </a:rPr>
              <a:t>VI: Xử lý vi phạm </a:t>
            </a:r>
            <a:r>
              <a:rPr lang="en-US" sz="2300" b="1" i="1" kern="0" smtClean="0">
                <a:solidFill>
                  <a:srgbClr val="0000FF"/>
                </a:solidFill>
                <a:latin typeface="Arial" charset="0"/>
              </a:rPr>
              <a:t>(Điều </a:t>
            </a:r>
            <a:r>
              <a:rPr lang="en-US" sz="2300" b="1" i="1" kern="0">
                <a:solidFill>
                  <a:srgbClr val="0000FF"/>
                </a:solidFill>
                <a:latin typeface="Arial" charset="0"/>
              </a:rPr>
              <a:t>50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53)</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Chương </a:t>
            </a:r>
            <a:r>
              <a:rPr lang="en-US" sz="2300" b="1" kern="0">
                <a:solidFill>
                  <a:srgbClr val="0000FF"/>
                </a:solidFill>
                <a:latin typeface="Arial" charset="0"/>
              </a:rPr>
              <a:t>VII: Điều khoản thi hành </a:t>
            </a:r>
            <a:r>
              <a:rPr lang="en-US" sz="2300" b="1" i="1" kern="0" smtClean="0">
                <a:solidFill>
                  <a:srgbClr val="0000FF"/>
                </a:solidFill>
                <a:latin typeface="Arial" charset="0"/>
              </a:rPr>
              <a:t>(Điều </a:t>
            </a:r>
            <a:r>
              <a:rPr lang="en-US" sz="2300" b="1" i="1" kern="0">
                <a:solidFill>
                  <a:srgbClr val="0000FF"/>
                </a:solidFill>
                <a:latin typeface="Arial" charset="0"/>
              </a:rPr>
              <a:t>54 </a:t>
            </a:r>
            <a:r>
              <a:rPr lang="en-US" sz="2300" b="1" i="1" kern="0" smtClean="0">
                <a:solidFill>
                  <a:srgbClr val="0000FF"/>
                </a:solidFill>
                <a:latin typeface="Arial" charset="0"/>
                <a:sym typeface="Wingdings" pitchFamily="2" charset="2"/>
              </a:rPr>
              <a:t> </a:t>
            </a:r>
            <a:r>
              <a:rPr lang="en-US" sz="2300" b="1" i="1" kern="0" smtClean="0">
                <a:solidFill>
                  <a:srgbClr val="0000FF"/>
                </a:solidFill>
                <a:latin typeface="Arial" charset="0"/>
              </a:rPr>
              <a:t>Điều </a:t>
            </a:r>
            <a:r>
              <a:rPr lang="en-US" sz="2300" b="1" i="1" kern="0">
                <a:solidFill>
                  <a:srgbClr val="0000FF"/>
                </a:solidFill>
                <a:latin typeface="Arial" charset="0"/>
              </a:rPr>
              <a:t>55)</a:t>
            </a:r>
          </a:p>
          <a:p>
            <a:pPr indent="-457200" algn="just" eaLnBrk="1" hangingPunct="1">
              <a:lnSpc>
                <a:spcPct val="114000"/>
              </a:lnSpc>
              <a:spcBef>
                <a:spcPts val="1200"/>
              </a:spcBef>
              <a:spcAft>
                <a:spcPts val="0"/>
              </a:spcAft>
              <a:buClr>
                <a:srgbClr val="FF0000"/>
              </a:buClr>
              <a:buFont typeface="+mj-lt"/>
              <a:buAutoNum type="arabicPeriod"/>
              <a:defRPr/>
            </a:pPr>
            <a:endParaRPr lang="es-MX" sz="2300" b="1" kern="0">
              <a:solidFill>
                <a:srgbClr val="0000FF"/>
              </a:solidFill>
              <a:latin typeface="Arial" charset="0"/>
            </a:endParaRPr>
          </a:p>
        </p:txBody>
      </p:sp>
    </p:spTree>
    <p:extLst>
      <p:ext uri="{BB962C8B-B14F-4D97-AF65-F5344CB8AC3E}">
        <p14:creationId xmlns:p14="http://schemas.microsoft.com/office/powerpoint/2010/main" val="204796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CHƯƠNG I: NHỮNG QUY ĐỊNH CHUNG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a:t>
            </a:r>
            <a:r>
              <a:rPr lang="en-US" sz="2200" b="1" kern="0" smtClean="0">
                <a:solidFill>
                  <a:srgbClr val="FF0066"/>
                </a:solidFill>
                <a:latin typeface="Arial" charset="0"/>
              </a:rPr>
              <a:t>chỉnh</a:t>
            </a:r>
          </a:p>
          <a:p>
            <a:pPr marL="577850" indent="0" algn="just" eaLnBrk="1" hangingPunct="1">
              <a:lnSpc>
                <a:spcPct val="107000"/>
              </a:lnSpc>
              <a:spcBef>
                <a:spcPts val="800"/>
              </a:spcBef>
              <a:spcAft>
                <a:spcPts val="0"/>
              </a:spcAft>
              <a:buClr>
                <a:srgbClr val="FF0000"/>
              </a:buClr>
              <a:buNone/>
              <a:defRPr/>
            </a:pPr>
            <a:r>
              <a:rPr lang="en-US" sz="2200" b="1" kern="0" smtClean="0">
                <a:solidFill>
                  <a:srgbClr val="0000FF"/>
                </a:solidFill>
                <a:latin typeface="Arial" charset="0"/>
              </a:rPr>
              <a:t>Luật </a:t>
            </a:r>
            <a:r>
              <a:rPr lang="en-US" sz="2200" b="1" kern="0">
                <a:solidFill>
                  <a:srgbClr val="0000FF"/>
                </a:solidFill>
                <a:latin typeface="Arial" charset="0"/>
              </a:rPr>
              <a:t>này quy định về đường cơ sở, nội thủy, lãnh hải, vùng tiếp giáp lãnh hải, vùng đặc quyền kinh tế, thềm lục địa, các đảo, </a:t>
            </a:r>
            <a:r>
              <a:rPr lang="en-US" sz="2200" b="1" kern="0">
                <a:solidFill>
                  <a:srgbClr val="FF0066"/>
                </a:solidFill>
                <a:latin typeface="Arial" charset="0"/>
              </a:rPr>
              <a:t>quần đảo Hoàng Sa</a:t>
            </a:r>
            <a:r>
              <a:rPr lang="en-US" sz="2200" b="1" kern="0">
                <a:solidFill>
                  <a:srgbClr val="0000FF"/>
                </a:solidFill>
                <a:latin typeface="Arial" charset="0"/>
              </a:rPr>
              <a:t>, </a:t>
            </a:r>
            <a:r>
              <a:rPr lang="en-US" sz="2200" b="1" kern="0">
                <a:solidFill>
                  <a:srgbClr val="008000"/>
                </a:solidFill>
                <a:latin typeface="Arial" charset="0"/>
              </a:rPr>
              <a:t>quần đảo Trường Sa </a:t>
            </a:r>
            <a:r>
              <a:rPr lang="en-US" sz="2200" b="1" kern="0">
                <a:solidFill>
                  <a:srgbClr val="0000FF"/>
                </a:solidFill>
                <a:latin typeface="Arial" charset="0"/>
              </a:rPr>
              <a:t>và quần đảo khác thuộc chủ quyền, quyền chủ quyền, quyền tài phán quốc gia của Việt Nam; hoạt động trong vùng biển Việt Nam; phát triển kinh tế biển; quản lý và bảo vệ biển, </a:t>
            </a:r>
            <a:r>
              <a:rPr lang="en-US" sz="2200" b="1" kern="0" smtClean="0">
                <a:solidFill>
                  <a:srgbClr val="0000FF"/>
                </a:solidFill>
                <a:latin typeface="Arial" charset="0"/>
              </a:rPr>
              <a:t>đảo.</a:t>
            </a:r>
          </a:p>
          <a:p>
            <a:pPr indent="-457200" algn="just" eaLnBrk="1" hangingPunct="1">
              <a:lnSpc>
                <a:spcPct val="107000"/>
              </a:lnSpc>
              <a:spcBef>
                <a:spcPts val="8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 Áp dụng pháp </a:t>
            </a:r>
            <a:r>
              <a:rPr lang="en-US" sz="2200" b="1" kern="0" smtClean="0">
                <a:solidFill>
                  <a:srgbClr val="FF0066"/>
                </a:solidFill>
                <a:latin typeface="Arial" charset="0"/>
              </a:rPr>
              <a:t>luật</a:t>
            </a:r>
          </a:p>
          <a:p>
            <a:pPr indent="-457200" algn="just" eaLnBrk="1" hangingPunct="1">
              <a:lnSpc>
                <a:spcPct val="107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Trường </a:t>
            </a:r>
            <a:r>
              <a:rPr lang="en-US" sz="2200" b="1" kern="0">
                <a:solidFill>
                  <a:srgbClr val="0000FF"/>
                </a:solidFill>
                <a:latin typeface="Arial" charset="0"/>
              </a:rPr>
              <a:t>hợp có sự khác nhau giữa quy định của Luật này với quy định của luật khác về chủ quyền, chế độ pháp lý của vùng biển Việt Nam thì áp dụng quy định của Luật </a:t>
            </a:r>
            <a:r>
              <a:rPr lang="en-US" sz="2200" b="1" kern="0" smtClean="0">
                <a:solidFill>
                  <a:srgbClr val="0000FF"/>
                </a:solidFill>
                <a:latin typeface="Arial" charset="0"/>
              </a:rPr>
              <a:t>này.</a:t>
            </a:r>
          </a:p>
          <a:p>
            <a:pPr indent="-457200" algn="just" eaLnBrk="1" hangingPunct="1">
              <a:lnSpc>
                <a:spcPct val="107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Trường </a:t>
            </a:r>
            <a:r>
              <a:rPr lang="en-US" sz="2200" b="1" kern="0">
                <a:solidFill>
                  <a:srgbClr val="0000FF"/>
                </a:solidFill>
                <a:latin typeface="Arial" charset="0"/>
              </a:rPr>
              <a:t>hợp quy định của Luật này khác với quy định của điều ước quốc tế mà nước </a:t>
            </a:r>
            <a:r>
              <a:rPr lang="en-US" sz="2200" b="1" kern="0" smtClean="0">
                <a:solidFill>
                  <a:srgbClr val="0000FF"/>
                </a:solidFill>
                <a:latin typeface="Arial" charset="0"/>
              </a:rPr>
              <a:t>CHXHCN Việt </a:t>
            </a:r>
            <a:r>
              <a:rPr lang="en-US" sz="2200" b="1" kern="0">
                <a:solidFill>
                  <a:srgbClr val="0000FF"/>
                </a:solidFill>
                <a:latin typeface="Arial" charset="0"/>
              </a:rPr>
              <a:t>Nam là thành viên thì áp dụng quy định của điều ước quốc tế đó</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CHƯƠNG I: NHỮNG QUY ĐỊNH CHUNG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Wingdings" pitchFamily="2" charset="2"/>
              <a:buChar char="§"/>
              <a:defRPr/>
            </a:pPr>
            <a:r>
              <a:rPr lang="en-US" sz="2200" b="1" kern="0" smtClean="0">
                <a:solidFill>
                  <a:srgbClr val="0000FF"/>
                </a:solidFill>
                <a:latin typeface="Arial" charset="0"/>
              </a:rPr>
              <a:t>Luật </a:t>
            </a:r>
            <a:r>
              <a:rPr lang="en-US" sz="2200" b="1" kern="0">
                <a:solidFill>
                  <a:srgbClr val="0000FF"/>
                </a:solidFill>
                <a:latin typeface="Arial" charset="0"/>
              </a:rPr>
              <a:t>biển Việt Nam đưa </a:t>
            </a:r>
            <a:r>
              <a:rPr lang="en-US" sz="2200" b="1" kern="0">
                <a:solidFill>
                  <a:srgbClr val="FF0066"/>
                </a:solidFill>
                <a:latin typeface="Arial" charset="0"/>
              </a:rPr>
              <a:t>hai quần đảo Hoàng Sa, Trường Sa </a:t>
            </a:r>
            <a:r>
              <a:rPr lang="en-US" sz="2200" b="1" kern="0">
                <a:solidFill>
                  <a:srgbClr val="0000FF"/>
                </a:solidFill>
                <a:latin typeface="Arial" charset="0"/>
              </a:rPr>
              <a:t>vào phạm vi điều chỉnh đã khẳng định lại lập trường nhất quán của Nhà nước ta về chủ quyền của Việt Nam đối với hai quần đảo </a:t>
            </a:r>
            <a:r>
              <a:rPr lang="en-US" sz="2200" b="1" kern="0" smtClean="0">
                <a:solidFill>
                  <a:srgbClr val="0000FF"/>
                </a:solidFill>
                <a:latin typeface="Arial" charset="0"/>
              </a:rPr>
              <a:t>này.</a:t>
            </a:r>
          </a:p>
          <a:p>
            <a:pPr indent="-457200" algn="just" eaLnBrk="1" hangingPunct="1">
              <a:lnSpc>
                <a:spcPct val="107000"/>
              </a:lnSpc>
              <a:spcBef>
                <a:spcPts val="800"/>
              </a:spcBef>
              <a:spcAft>
                <a:spcPts val="0"/>
              </a:spcAft>
              <a:buClr>
                <a:srgbClr val="FF0000"/>
              </a:buClr>
              <a:buFont typeface="Wingdings" pitchFamily="2" charset="2"/>
              <a:buChar char="§"/>
              <a:defRPr/>
            </a:pPr>
            <a:r>
              <a:rPr lang="en-US" sz="2200" b="1" kern="0" smtClean="0">
                <a:solidFill>
                  <a:srgbClr val="0000FF"/>
                </a:solidFill>
                <a:latin typeface="Arial" charset="0"/>
              </a:rPr>
              <a:t>Đây </a:t>
            </a:r>
            <a:r>
              <a:rPr lang="en-US" sz="2200" b="1" kern="0">
                <a:solidFill>
                  <a:srgbClr val="0000FF"/>
                </a:solidFill>
                <a:latin typeface="Arial" charset="0"/>
              </a:rPr>
              <a:t>không phải là một quy định mới mà là </a:t>
            </a:r>
            <a:r>
              <a:rPr lang="en-US" sz="2200" b="1" kern="0">
                <a:solidFill>
                  <a:srgbClr val="FF0066"/>
                </a:solidFill>
                <a:latin typeface="Arial" charset="0"/>
              </a:rPr>
              <a:t>sự tiếp nối</a:t>
            </a:r>
            <a:r>
              <a:rPr lang="en-US" sz="2200" b="1" kern="0">
                <a:solidFill>
                  <a:srgbClr val="0000FF"/>
                </a:solidFill>
                <a:latin typeface="Arial" charset="0"/>
              </a:rPr>
              <a:t> của các quy định đã có trước </a:t>
            </a:r>
            <a:r>
              <a:rPr lang="en-US" sz="2200" b="1" kern="0" smtClean="0">
                <a:solidFill>
                  <a:srgbClr val="0000FF"/>
                </a:solidFill>
                <a:latin typeface="Arial" charset="0"/>
              </a:rPr>
              <a:t>đây.</a:t>
            </a:r>
          </a:p>
          <a:p>
            <a:pPr indent="-457200" algn="just" eaLnBrk="1" hangingPunct="1">
              <a:lnSpc>
                <a:spcPct val="107000"/>
              </a:lnSpc>
              <a:spcBef>
                <a:spcPts val="800"/>
              </a:spcBef>
              <a:spcAft>
                <a:spcPts val="0"/>
              </a:spcAft>
              <a:buClr>
                <a:srgbClr val="FF0000"/>
              </a:buClr>
              <a:buFont typeface="Wingdings" pitchFamily="2" charset="2"/>
              <a:buChar char="§"/>
              <a:defRPr/>
            </a:pPr>
            <a:r>
              <a:rPr lang="en-US" sz="2200" b="1" kern="0" smtClean="0">
                <a:solidFill>
                  <a:srgbClr val="0000FF"/>
                </a:solidFill>
                <a:latin typeface="Arial" charset="0"/>
              </a:rPr>
              <a:t>Nội </a:t>
            </a:r>
            <a:r>
              <a:rPr lang="en-US" sz="2200" b="1" kern="0">
                <a:solidFill>
                  <a:srgbClr val="0000FF"/>
                </a:solidFill>
                <a:latin typeface="Arial" charset="0"/>
              </a:rPr>
              <a:t>dung liên quan đến hai quần đảo Hoàng Sa, Trường Sa đã được đề cập </a:t>
            </a:r>
            <a:r>
              <a:rPr lang="en-US" sz="2200" b="1" kern="0">
                <a:solidFill>
                  <a:srgbClr val="FF0066"/>
                </a:solidFill>
                <a:latin typeface="Arial" charset="0"/>
              </a:rPr>
              <a:t>trong các văn bản pháp luật của Việt Nam trước đây</a:t>
            </a:r>
            <a:r>
              <a:rPr lang="en-US" sz="2200" b="1" kern="0">
                <a:solidFill>
                  <a:srgbClr val="0000FF"/>
                </a:solidFill>
                <a:latin typeface="Arial" charset="0"/>
              </a:rPr>
              <a:t> như Tuyên bố của Chính phủ năm 1977 về lãnh hải, vùng tiếp giáp, vùng đặc quyền kinh tế và thềm lục địa Việt Nam; Tuyên bố của Chính phủ năm 1982 về đường cơ sở dùng để tính chiều rộng lãnh hải Việt Nam; </a:t>
            </a:r>
            <a:r>
              <a:rPr lang="en-US" sz="2200" b="1" kern="0">
                <a:solidFill>
                  <a:srgbClr val="008000"/>
                </a:solidFill>
                <a:latin typeface="Arial" charset="0"/>
              </a:rPr>
              <a:t>Nghị quyết năm 1994 của Quốc hội Việt Nam phê chuẩn Công ước Luật Biển năm 1982</a:t>
            </a:r>
            <a:r>
              <a:rPr lang="en-US" sz="2200" b="1" kern="0">
                <a:solidFill>
                  <a:srgbClr val="0000FF"/>
                </a:solidFill>
                <a:latin typeface="Arial" charset="0"/>
              </a:rPr>
              <a:t> và Luật biên giới quốc gia năm 2003. </a:t>
            </a:r>
          </a:p>
        </p:txBody>
      </p:sp>
    </p:spTree>
    <p:extLst>
      <p:ext uri="{BB962C8B-B14F-4D97-AF65-F5344CB8AC3E}">
        <p14:creationId xmlns:p14="http://schemas.microsoft.com/office/powerpoint/2010/main" val="250321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250" b="1" kern="0" smtClean="0">
                <a:solidFill>
                  <a:srgbClr val="FF0066"/>
                </a:solidFill>
                <a:latin typeface="Arial" charset="0"/>
              </a:rPr>
              <a:t>Vùng </a:t>
            </a:r>
            <a:r>
              <a:rPr lang="en-US" sz="2250" b="1" kern="0">
                <a:solidFill>
                  <a:srgbClr val="FF0066"/>
                </a:solidFill>
                <a:latin typeface="Arial" charset="0"/>
              </a:rPr>
              <a:t>biển Việt Nam </a:t>
            </a:r>
            <a:r>
              <a:rPr lang="en-US" sz="2250" b="1" kern="0">
                <a:solidFill>
                  <a:srgbClr val="0000FF"/>
                </a:solidFill>
                <a:latin typeface="Arial" charset="0"/>
              </a:rPr>
              <a:t>bao gồm nội thủy, lãnh hải, vùng tiếp giáp lãnh hải, vùng đặc quyền kinh tế và thềm lục địa thuộc chủ quyền, quyền chủ quyền và quyền tài phán quốc gia của Việt Nam, được xác định theo pháp luật Việt Nam, điều ước quốc tế về biên giới lãnh thổ mà nước Cộng hòa xã hội chủ nghĩa Việt Nam là thành viên và phù hợp với Công ước của Liên hợp quốc về Luật biển năm </a:t>
            </a:r>
            <a:r>
              <a:rPr lang="en-US" sz="2250" b="1" kern="0" smtClean="0">
                <a:solidFill>
                  <a:srgbClr val="0000FF"/>
                </a:solidFill>
                <a:latin typeface="Arial" charset="0"/>
              </a:rPr>
              <a:t>1982.</a:t>
            </a:r>
          </a:p>
          <a:p>
            <a:pPr indent="-457200" algn="just" eaLnBrk="1" hangingPunct="1">
              <a:lnSpc>
                <a:spcPct val="114000"/>
              </a:lnSpc>
              <a:spcBef>
                <a:spcPts val="1200"/>
              </a:spcBef>
              <a:spcAft>
                <a:spcPts val="0"/>
              </a:spcAft>
              <a:buClr>
                <a:srgbClr val="FF0000"/>
              </a:buClr>
              <a:buFont typeface="+mj-lt"/>
              <a:buAutoNum type="arabicPeriod"/>
              <a:defRPr/>
            </a:pPr>
            <a:r>
              <a:rPr lang="en-US" sz="2250" b="1" kern="0" smtClean="0">
                <a:solidFill>
                  <a:srgbClr val="FF0066"/>
                </a:solidFill>
                <a:latin typeface="Arial" charset="0"/>
              </a:rPr>
              <a:t>Vùng </a:t>
            </a:r>
            <a:r>
              <a:rPr lang="en-US" sz="2250" b="1" kern="0">
                <a:solidFill>
                  <a:srgbClr val="FF0066"/>
                </a:solidFill>
                <a:latin typeface="Arial" charset="0"/>
              </a:rPr>
              <a:t>biển quốc tế </a:t>
            </a:r>
            <a:r>
              <a:rPr lang="en-US" sz="2250" b="1" kern="0">
                <a:solidFill>
                  <a:srgbClr val="0000FF"/>
                </a:solidFill>
                <a:latin typeface="Arial" charset="0"/>
              </a:rPr>
              <a:t>là tất cả các vùng biển nằm ngoài vùng đặc quyền kinh tế của Việt Nam và các quốc gia khác, nhưng không bao gồm đáy biển và lòng đất dưới đáy </a:t>
            </a:r>
            <a:r>
              <a:rPr lang="en-US" sz="2250" b="1" kern="0" smtClean="0">
                <a:solidFill>
                  <a:srgbClr val="0000FF"/>
                </a:solidFill>
                <a:latin typeface="Arial" charset="0"/>
              </a:rPr>
              <a:t>biển.</a:t>
            </a:r>
          </a:p>
          <a:p>
            <a:pPr indent="-457200" algn="just" eaLnBrk="1" hangingPunct="1">
              <a:lnSpc>
                <a:spcPct val="114000"/>
              </a:lnSpc>
              <a:spcBef>
                <a:spcPts val="1200"/>
              </a:spcBef>
              <a:spcAft>
                <a:spcPts val="0"/>
              </a:spcAft>
              <a:buClr>
                <a:srgbClr val="FF0000"/>
              </a:buClr>
              <a:buFont typeface="+mj-lt"/>
              <a:buAutoNum type="arabicPeriod"/>
              <a:defRPr/>
            </a:pPr>
            <a:r>
              <a:rPr lang="en-US" sz="2250" b="1" kern="0" smtClean="0">
                <a:solidFill>
                  <a:srgbClr val="FF0066"/>
                </a:solidFill>
                <a:latin typeface="Arial" charset="0"/>
              </a:rPr>
              <a:t>Tàu </a:t>
            </a:r>
            <a:r>
              <a:rPr lang="en-US" sz="2250" b="1" kern="0">
                <a:solidFill>
                  <a:srgbClr val="FF0066"/>
                </a:solidFill>
                <a:latin typeface="Arial" charset="0"/>
              </a:rPr>
              <a:t>thuyền </a:t>
            </a:r>
            <a:r>
              <a:rPr lang="en-US" sz="2250" b="1" kern="0">
                <a:solidFill>
                  <a:srgbClr val="0000FF"/>
                </a:solidFill>
                <a:latin typeface="Arial" charset="0"/>
              </a:rPr>
              <a:t>là phương tiện hoạt động trên mặt nước hoặc dưới mặt nước bao gồm tàu, thuyền và các phương tiện khác có động cơ hoặc không có động cơ</a:t>
            </a:r>
            <a:r>
              <a:rPr lang="en-US" sz="2250" b="1" kern="0" smtClean="0">
                <a:solidFill>
                  <a:srgbClr val="0000FF"/>
                </a:solidFill>
                <a:latin typeface="Arial" charset="0"/>
              </a:rPr>
              <a:t>.</a:t>
            </a:r>
            <a:endParaRPr lang="en-US" sz="22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smtClean="0">
                <a:solidFill>
                  <a:srgbClr val="FF0000"/>
                </a:solidFill>
                <a:latin typeface="Arial" panose="020B0604020202020204" pitchFamily="34" charset="0"/>
                <a:cs typeface="Arial" panose="020B0604020202020204" pitchFamily="34" charset="0"/>
              </a:rPr>
              <a:t>3</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77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NGUỒN </a:t>
            </a:r>
            <a:r>
              <a:rPr lang="en-US" sz="2600" b="1" kern="0">
                <a:solidFill>
                  <a:srgbClr val="0000FF"/>
                </a:solidFill>
                <a:latin typeface="Arial" charset="0"/>
              </a:rPr>
              <a:t>GỐC, Ý NGHĨA CỦA NGÀY PHÁP LUẬT</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a:t>
            </a:r>
            <a:r>
              <a:rPr lang="en-US" sz="2600" b="1" kern="0">
                <a:solidFill>
                  <a:srgbClr val="0000FF"/>
                </a:solidFill>
                <a:latin typeface="Arial" charset="0"/>
              </a:rPr>
              <a:t>THIỆU LUẬT </a:t>
            </a:r>
            <a:r>
              <a:rPr lang="en-US" sz="2600" b="1" kern="0" smtClean="0">
                <a:solidFill>
                  <a:srgbClr val="0000FF"/>
                </a:solidFill>
                <a:latin typeface="Arial" charset="0"/>
              </a:rPr>
              <a:t>BIỂN VIỆT NAM NĂM 2012</a:t>
            </a:r>
            <a:endParaRPr lang="en-US" sz="26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29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FF0066"/>
                </a:solidFill>
                <a:latin typeface="Arial" charset="0"/>
              </a:rPr>
              <a:t>Tàu </a:t>
            </a:r>
            <a:r>
              <a:rPr lang="en-US" sz="2200" b="1" kern="0">
                <a:solidFill>
                  <a:srgbClr val="FF0066"/>
                </a:solidFill>
                <a:latin typeface="Arial" charset="0"/>
              </a:rPr>
              <a:t>quân sự </a:t>
            </a:r>
            <a:r>
              <a:rPr lang="en-US" sz="2200" b="1" kern="0">
                <a:solidFill>
                  <a:srgbClr val="0000FF"/>
                </a:solidFill>
                <a:latin typeface="Arial" charset="0"/>
              </a:rPr>
              <a:t>là tàu thuyền thuộc lực lượng vũ trang của một quốc gia và mang dấu hiệu bên ngoài thể hiện rõ quốc tịch của quốc gia đó, do một sĩ quan hải quân phục vụ quốc gia đó chỉ huy, người chỉ huy này có tên trong danh sách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sĩ </a:t>
            </a:r>
            <a:r>
              <a:rPr lang="en-US" sz="2200" b="1" kern="0">
                <a:solidFill>
                  <a:srgbClr val="0000FF"/>
                </a:solidFill>
                <a:latin typeface="Arial" charset="0"/>
              </a:rPr>
              <a:t>quan hay trong một tài liệu tương đương; được điều hành bởi thuỷ thủ đoàn hoạt động theo các điều lệnh kỷ luật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quân sự.</a:t>
            </a:r>
          </a:p>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FF0066"/>
                </a:solidFill>
                <a:latin typeface="Arial" charset="0"/>
              </a:rPr>
              <a:t>Tàu </a:t>
            </a:r>
            <a:r>
              <a:rPr lang="en-US" sz="2200" b="1" kern="0">
                <a:solidFill>
                  <a:srgbClr val="FF0066"/>
                </a:solidFill>
                <a:latin typeface="Arial" charset="0"/>
              </a:rPr>
              <a:t>thuyền công vụ </a:t>
            </a:r>
            <a:r>
              <a:rPr lang="en-US" sz="2200" b="1" kern="0">
                <a:solidFill>
                  <a:srgbClr val="0000FF"/>
                </a:solidFill>
                <a:latin typeface="Arial" charset="0"/>
              </a:rPr>
              <a:t>là tàu thuyền chuyên dùng để thực hiện các công vụ của Nhà nước không vì mục đích thương </a:t>
            </a:r>
            <a:r>
              <a:rPr lang="en-US" sz="2200" b="1" kern="0" smtClean="0">
                <a:solidFill>
                  <a:srgbClr val="0000FF"/>
                </a:solidFill>
                <a:latin typeface="Arial" charset="0"/>
              </a:rPr>
              <a:t>mại.</a:t>
            </a:r>
          </a:p>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FF0066"/>
                </a:solidFill>
                <a:latin typeface="Arial" charset="0"/>
              </a:rPr>
              <a:t>Tài </a:t>
            </a:r>
            <a:r>
              <a:rPr lang="en-US" sz="2200" b="1" kern="0">
                <a:solidFill>
                  <a:srgbClr val="FF0066"/>
                </a:solidFill>
                <a:latin typeface="Arial" charset="0"/>
              </a:rPr>
              <a:t>nguyên </a:t>
            </a:r>
            <a:r>
              <a:rPr lang="en-US" sz="2200" b="1" kern="0">
                <a:solidFill>
                  <a:srgbClr val="0000FF"/>
                </a:solidFill>
                <a:latin typeface="Arial" charset="0"/>
              </a:rPr>
              <a:t>bao gồm tài nguyên sinh vật và tài nguyên phi sinh vật thuộc khối nước, đáy và lòng đất dưới đáy </a:t>
            </a:r>
            <a:r>
              <a:rPr lang="en-US" sz="2200" b="1" kern="0" smtClean="0">
                <a:solidFill>
                  <a:srgbClr val="0000FF"/>
                </a:solidFill>
                <a:latin typeface="Arial" charset="0"/>
              </a:rPr>
              <a:t>biển.</a:t>
            </a:r>
          </a:p>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FF0066"/>
                </a:solidFill>
                <a:latin typeface="Arial" charset="0"/>
              </a:rPr>
              <a:t>Đường </a:t>
            </a:r>
            <a:r>
              <a:rPr lang="en-US" sz="2200" b="1" kern="0">
                <a:solidFill>
                  <a:srgbClr val="FF0066"/>
                </a:solidFill>
                <a:latin typeface="Arial" charset="0"/>
              </a:rPr>
              <a:t>đẳng sâu </a:t>
            </a:r>
            <a:r>
              <a:rPr lang="en-US" sz="2200" b="1" kern="0">
                <a:solidFill>
                  <a:srgbClr val="0000FF"/>
                </a:solidFill>
                <a:latin typeface="Arial" charset="0"/>
              </a:rPr>
              <a:t>là đường nối liền các điểm có cùng độ sâu ở biển</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smtClean="0">
                <a:solidFill>
                  <a:srgbClr val="FF0000"/>
                </a:solidFill>
                <a:latin typeface="Arial" panose="020B0604020202020204" pitchFamily="34" charset="0"/>
                <a:cs typeface="Arial" panose="020B0604020202020204" pitchFamily="34" charset="0"/>
              </a:rPr>
              <a:t>3</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471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4. Nguyên tắc quản lý và bảo vệ biển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Quản </a:t>
            </a:r>
            <a:r>
              <a:rPr lang="en-US" sz="2300" b="1" kern="0">
                <a:solidFill>
                  <a:srgbClr val="0000FF"/>
                </a:solidFill>
                <a:latin typeface="Arial" charset="0"/>
              </a:rPr>
              <a:t>lý và bảo vệ biển được thực hiện thống nhất theo quy định của pháp luật Việt Nam, phù hợp với Hiến chương Liên hợp quốc và các điều ước quốc tế khác mà nước </a:t>
            </a:r>
            <a:r>
              <a:rPr lang="en-US" sz="2300" b="1" kern="0" smtClean="0">
                <a:solidFill>
                  <a:srgbClr val="0000FF"/>
                </a:solidFill>
                <a:latin typeface="Arial" charset="0"/>
              </a:rPr>
              <a:t>CHXHCN Việt </a:t>
            </a:r>
            <a:r>
              <a:rPr lang="en-US" sz="2300" b="1" kern="0">
                <a:solidFill>
                  <a:srgbClr val="0000FF"/>
                </a:solidFill>
                <a:latin typeface="Arial" charset="0"/>
              </a:rPr>
              <a:t>Nam là thành </a:t>
            </a:r>
            <a:r>
              <a:rPr lang="en-US" sz="2300" b="1" kern="0" smtClean="0">
                <a:solidFill>
                  <a:srgbClr val="0000FF"/>
                </a:solidFill>
                <a:latin typeface="Arial" charset="0"/>
              </a:rPr>
              <a:t>viên.</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Các </a:t>
            </a:r>
            <a:r>
              <a:rPr lang="en-US" sz="2300" b="1" kern="0">
                <a:solidFill>
                  <a:srgbClr val="0000FF"/>
                </a:solidFill>
                <a:latin typeface="Arial" charset="0"/>
              </a:rPr>
              <a:t>cơ quan, tổ chức và mọi công dân Việt Nam có trách nhiệm bảo vệ chủ quyền, quyền chủ quyền, quyền tài phán quốc gia trên các vùng biển, đảo và quần đảo, bảo vệ tài nguyên và môi trường </a:t>
            </a:r>
            <a:r>
              <a:rPr lang="en-US" sz="2300" b="1" kern="0" smtClean="0">
                <a:solidFill>
                  <a:srgbClr val="0000FF"/>
                </a:solidFill>
                <a:latin typeface="Arial" charset="0"/>
              </a:rPr>
              <a:t>biển.</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Nhà </a:t>
            </a:r>
            <a:r>
              <a:rPr lang="en-US" sz="2300" b="1" kern="0">
                <a:solidFill>
                  <a:srgbClr val="0000FF"/>
                </a:solidFill>
                <a:latin typeface="Arial" charset="0"/>
              </a:rPr>
              <a:t>nước giải quyết các tranh chấp liên quan đến biển, đảo với các nước khác bằng các biện pháp hòa bình, phù hợp với Công ước của Liên hợp quốc về Luật biển năm 1982, pháp luật và thực tiễn quốc tế</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19758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6. Hợp tác quốc tế về biển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Nhà </a:t>
            </a:r>
            <a:r>
              <a:rPr lang="en-US" sz="2000" b="1" kern="0">
                <a:solidFill>
                  <a:srgbClr val="0000FF"/>
                </a:solidFill>
                <a:latin typeface="Arial" charset="0"/>
              </a:rPr>
              <a:t>nước đẩy mạnh hợp tác quốc tế về biển với các nước, các tổ chức quốc tế và khu vực trên cơ sở pháp luật quốc tế, tôn trọng độc lập, chủ quyền và toàn vẹn lãnh thổ, bình đẳng, các bên cùng có </a:t>
            </a:r>
            <a:r>
              <a:rPr lang="en-US" sz="2000" b="1" kern="0" smtClean="0">
                <a:solidFill>
                  <a:srgbClr val="0000FF"/>
                </a:solidFill>
                <a:latin typeface="Arial" charset="0"/>
              </a:rPr>
              <a:t>lợi.</a:t>
            </a:r>
          </a:p>
          <a:p>
            <a:pPr indent="-457200" algn="just" eaLnBrk="1" hangingPunct="1">
              <a:lnSpc>
                <a:spcPct val="107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Nội </a:t>
            </a:r>
            <a:r>
              <a:rPr lang="en-US" sz="2000" b="1" kern="0">
                <a:solidFill>
                  <a:srgbClr val="0000FF"/>
                </a:solidFill>
                <a:latin typeface="Arial" charset="0"/>
              </a:rPr>
              <a:t>dung hợp tác quốc tế về biển bao </a:t>
            </a:r>
            <a:r>
              <a:rPr lang="en-US" sz="2000" b="1" kern="0" smtClean="0">
                <a:solidFill>
                  <a:srgbClr val="0000FF"/>
                </a:solidFill>
                <a:latin typeface="Arial" charset="0"/>
              </a:rPr>
              <a:t>gồm:</a:t>
            </a:r>
          </a:p>
          <a:p>
            <a:pPr indent="-457200" algn="just" eaLnBrk="1" hangingPunct="1">
              <a:lnSpc>
                <a:spcPct val="107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Điều </a:t>
            </a:r>
            <a:r>
              <a:rPr lang="en-US" sz="2000" b="1" kern="0">
                <a:solidFill>
                  <a:srgbClr val="0000FF"/>
                </a:solidFill>
                <a:latin typeface="Arial" charset="0"/>
              </a:rPr>
              <a:t>tra, nghiên cứu biển, đại dương; ứng dụng khoa học, kỹ thuật và công </a:t>
            </a:r>
            <a:r>
              <a:rPr lang="en-US" sz="2000" b="1" kern="0" smtClean="0">
                <a:solidFill>
                  <a:srgbClr val="0000FF"/>
                </a:solidFill>
                <a:latin typeface="Arial" charset="0"/>
              </a:rPr>
              <a:t>nghệ;</a:t>
            </a:r>
          </a:p>
          <a:p>
            <a:pPr indent="-457200" algn="just" eaLnBrk="1" hangingPunct="1">
              <a:lnSpc>
                <a:spcPct val="107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Ứng </a:t>
            </a:r>
            <a:r>
              <a:rPr lang="en-US" sz="2000" b="1" kern="0">
                <a:solidFill>
                  <a:srgbClr val="0000FF"/>
                </a:solidFill>
                <a:latin typeface="Arial" charset="0"/>
              </a:rPr>
              <a:t>phó với biến đổi khí hậu, phòng chống và cảnh báo thiên </a:t>
            </a:r>
            <a:r>
              <a:rPr lang="en-US" sz="2000" b="1" kern="0" smtClean="0">
                <a:solidFill>
                  <a:srgbClr val="0000FF"/>
                </a:solidFill>
                <a:latin typeface="Arial" charset="0"/>
              </a:rPr>
              <a:t>tai;</a:t>
            </a:r>
          </a:p>
          <a:p>
            <a:pPr indent="-457200" algn="just" eaLnBrk="1" hangingPunct="1">
              <a:lnSpc>
                <a:spcPct val="107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Bảo </a:t>
            </a:r>
            <a:r>
              <a:rPr lang="en-US" sz="2000" b="1" kern="0">
                <a:solidFill>
                  <a:srgbClr val="0000FF"/>
                </a:solidFill>
                <a:latin typeface="Arial" charset="0"/>
              </a:rPr>
              <a:t>vệ đa dạng sinh học biển, hệ sinh thái </a:t>
            </a:r>
            <a:r>
              <a:rPr lang="en-US" sz="2000" b="1" kern="0" smtClean="0">
                <a:solidFill>
                  <a:srgbClr val="0000FF"/>
                </a:solidFill>
                <a:latin typeface="Arial" charset="0"/>
              </a:rPr>
              <a:t>biển;</a:t>
            </a:r>
          </a:p>
          <a:p>
            <a:pPr indent="-457200" algn="just" eaLnBrk="1" hangingPunct="1">
              <a:lnSpc>
                <a:spcPct val="107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Phòng </a:t>
            </a:r>
            <a:r>
              <a:rPr lang="en-US" sz="2000" b="1" kern="0">
                <a:solidFill>
                  <a:srgbClr val="0000FF"/>
                </a:solidFill>
                <a:latin typeface="Arial" charset="0"/>
              </a:rPr>
              <a:t>chống ô nhiễm môi trường biển, xử lý chất thải từ hoạt động kinh tế biển, ứng phó sự cố tràn </a:t>
            </a:r>
            <a:r>
              <a:rPr lang="en-US" sz="2000" b="1" kern="0" smtClean="0">
                <a:solidFill>
                  <a:srgbClr val="0000FF"/>
                </a:solidFill>
                <a:latin typeface="Arial" charset="0"/>
              </a:rPr>
              <a:t>dầu;</a:t>
            </a:r>
          </a:p>
          <a:p>
            <a:pPr marL="114300" indent="0" algn="just" eaLnBrk="1" hangingPunct="1">
              <a:lnSpc>
                <a:spcPct val="107000"/>
              </a:lnSpc>
              <a:spcBef>
                <a:spcPts val="8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Tìm </a:t>
            </a:r>
            <a:r>
              <a:rPr lang="en-US" sz="2000" b="1" kern="0">
                <a:solidFill>
                  <a:srgbClr val="0000FF"/>
                </a:solidFill>
                <a:latin typeface="Arial" charset="0"/>
              </a:rPr>
              <a:t>kiếm, cứu nạn trên </a:t>
            </a:r>
            <a:r>
              <a:rPr lang="en-US" sz="2000" b="1" kern="0" smtClean="0">
                <a:solidFill>
                  <a:srgbClr val="0000FF"/>
                </a:solidFill>
                <a:latin typeface="Arial" charset="0"/>
              </a:rPr>
              <a:t>biển;</a:t>
            </a:r>
          </a:p>
          <a:p>
            <a:pPr indent="-457200" algn="just" eaLnBrk="1" hangingPunct="1">
              <a:lnSpc>
                <a:spcPct val="107000"/>
              </a:lnSpc>
              <a:spcBef>
                <a:spcPts val="800"/>
              </a:spcBef>
              <a:spcAft>
                <a:spcPts val="0"/>
              </a:spcAft>
              <a:buClr>
                <a:srgbClr val="FF0000"/>
              </a:buClr>
              <a:buFont typeface="+mj-lt"/>
              <a:buAutoNum type="alphaLcParenR" startAt="5"/>
              <a:defRPr/>
            </a:pPr>
            <a:r>
              <a:rPr lang="en-US" sz="2000" b="1" kern="0" smtClean="0">
                <a:solidFill>
                  <a:srgbClr val="0000FF"/>
                </a:solidFill>
                <a:latin typeface="Arial" charset="0"/>
              </a:rPr>
              <a:t>Phòng</a:t>
            </a:r>
            <a:r>
              <a:rPr lang="en-US" sz="2000" b="1" kern="0">
                <a:solidFill>
                  <a:srgbClr val="0000FF"/>
                </a:solidFill>
                <a:latin typeface="Arial" charset="0"/>
              </a:rPr>
              <a:t>, chống tội phạm trên </a:t>
            </a:r>
            <a:r>
              <a:rPr lang="en-US" sz="2000" b="1" kern="0" smtClean="0">
                <a:solidFill>
                  <a:srgbClr val="0000FF"/>
                </a:solidFill>
                <a:latin typeface="Arial" charset="0"/>
              </a:rPr>
              <a:t>biển;</a:t>
            </a:r>
          </a:p>
          <a:p>
            <a:pPr marL="114300" indent="0" algn="just" eaLnBrk="1" hangingPunct="1">
              <a:lnSpc>
                <a:spcPct val="107000"/>
              </a:lnSpc>
              <a:spcBef>
                <a:spcPts val="800"/>
              </a:spcBef>
              <a:spcAft>
                <a:spcPts val="0"/>
              </a:spcAft>
              <a:buClr>
                <a:srgbClr val="FF0000"/>
              </a:buClr>
              <a:buNone/>
              <a:defRPr/>
            </a:pPr>
            <a:r>
              <a:rPr lang="en-US" sz="2000" b="1" kern="0" smtClean="0">
                <a:solidFill>
                  <a:srgbClr val="FF0000"/>
                </a:solidFill>
                <a:latin typeface="Arial" charset="0"/>
              </a:rPr>
              <a:t>g</a:t>
            </a:r>
            <a:r>
              <a:rPr lang="en-US" sz="2000" b="1" kern="0">
                <a:solidFill>
                  <a:srgbClr val="FF0000"/>
                </a:solidFill>
                <a:latin typeface="Arial" charset="0"/>
              </a:rPr>
              <a:t>) </a:t>
            </a:r>
            <a:r>
              <a:rPr lang="en-US" sz="2000" b="1" kern="0" smtClean="0">
                <a:solidFill>
                  <a:srgbClr val="FF0000"/>
                </a:solidFill>
                <a:latin typeface="Arial" charset="0"/>
              </a:rPr>
              <a:t>  </a:t>
            </a:r>
            <a:r>
              <a:rPr lang="en-US" sz="2000" b="1" kern="0" smtClean="0">
                <a:solidFill>
                  <a:srgbClr val="0000FF"/>
                </a:solidFill>
                <a:latin typeface="Arial" charset="0"/>
              </a:rPr>
              <a:t>Khai </a:t>
            </a:r>
            <a:r>
              <a:rPr lang="en-US" sz="2000" b="1" kern="0">
                <a:solidFill>
                  <a:srgbClr val="0000FF"/>
                </a:solidFill>
                <a:latin typeface="Arial" charset="0"/>
              </a:rPr>
              <a:t>thác bền vững tài nguyên biển, phát triển du lịch biển</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646518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6. Hợp tác quốc tế về biển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Wingdings" pitchFamily="2" charset="2"/>
              <a:buChar char="q"/>
              <a:defRPr/>
            </a:pPr>
            <a:r>
              <a:rPr lang="en-US" sz="2000" b="1" kern="0" smtClean="0">
                <a:solidFill>
                  <a:srgbClr val="0000FF"/>
                </a:solidFill>
                <a:latin typeface="Arial" charset="0"/>
              </a:rPr>
              <a:t>Trên </a:t>
            </a:r>
            <a:r>
              <a:rPr lang="en-US" sz="2000" b="1" kern="0">
                <a:solidFill>
                  <a:srgbClr val="0000FF"/>
                </a:solidFill>
                <a:latin typeface="Arial" charset="0"/>
              </a:rPr>
              <a:t>thực tế chúng ta đang kiên trì thực hiện chủ trương này và cho đến nay đã giải quyết được một số tranh chấp với các nước láng </a:t>
            </a:r>
            <a:r>
              <a:rPr lang="en-US" sz="2000" b="1" kern="0" smtClean="0">
                <a:solidFill>
                  <a:srgbClr val="0000FF"/>
                </a:solidFill>
                <a:latin typeface="Arial" charset="0"/>
              </a:rPr>
              <a:t>giềng. Ví dụ:</a:t>
            </a:r>
          </a:p>
          <a:p>
            <a:pPr indent="-457200" algn="just" eaLnBrk="1" hangingPunct="1">
              <a:lnSpc>
                <a:spcPct val="107000"/>
              </a:lnSpc>
              <a:spcBef>
                <a:spcPts val="800"/>
              </a:spcBef>
              <a:spcAft>
                <a:spcPts val="0"/>
              </a:spcAft>
              <a:buClr>
                <a:srgbClr val="FF0000"/>
              </a:buClr>
              <a:buFont typeface="Wingdings" pitchFamily="2" charset="2"/>
              <a:buChar char="§"/>
              <a:defRPr/>
            </a:pPr>
            <a:r>
              <a:rPr lang="en-US" sz="2000" b="1" kern="0" smtClean="0">
                <a:solidFill>
                  <a:srgbClr val="0000FF"/>
                </a:solidFill>
                <a:latin typeface="Arial" charset="0"/>
              </a:rPr>
              <a:t>Năm </a:t>
            </a:r>
            <a:r>
              <a:rPr lang="en-US" sz="2000" b="1" kern="0">
                <a:solidFill>
                  <a:srgbClr val="0000FF"/>
                </a:solidFill>
                <a:latin typeface="Arial" charset="0"/>
              </a:rPr>
              <a:t>1997 ta cùng Thái Lan phân định vùng đặc quyền kinh tế và thềm lục địa của hai nước trong Vịnh Thái </a:t>
            </a:r>
            <a:r>
              <a:rPr lang="en-US" sz="2000" b="1" kern="0" smtClean="0">
                <a:solidFill>
                  <a:srgbClr val="0000FF"/>
                </a:solidFill>
                <a:latin typeface="Arial" charset="0"/>
              </a:rPr>
              <a:t>Lan,</a:t>
            </a:r>
          </a:p>
          <a:p>
            <a:pPr indent="-457200" algn="just" eaLnBrk="1" hangingPunct="1">
              <a:lnSpc>
                <a:spcPct val="107000"/>
              </a:lnSpc>
              <a:spcBef>
                <a:spcPts val="800"/>
              </a:spcBef>
              <a:spcAft>
                <a:spcPts val="0"/>
              </a:spcAft>
              <a:buClr>
                <a:srgbClr val="FF0000"/>
              </a:buClr>
              <a:buFont typeface="Wingdings" pitchFamily="2" charset="2"/>
              <a:buChar char="§"/>
              <a:defRPr/>
            </a:pPr>
            <a:r>
              <a:rPr lang="en-US" sz="2000" b="1" kern="0" smtClean="0">
                <a:solidFill>
                  <a:srgbClr val="0000FF"/>
                </a:solidFill>
                <a:latin typeface="Arial" charset="0"/>
              </a:rPr>
              <a:t>Năm </a:t>
            </a:r>
            <a:r>
              <a:rPr lang="en-US" sz="2000" b="1" kern="0">
                <a:solidFill>
                  <a:srgbClr val="0000FF"/>
                </a:solidFill>
                <a:latin typeface="Arial" charset="0"/>
              </a:rPr>
              <a:t>2000 cùng Trung Quốc phân định lãnh hải, vùng đặc quyền kinh tế và thềm lục địa trong Vịnh Bắc </a:t>
            </a:r>
            <a:r>
              <a:rPr lang="en-US" sz="2000" b="1" kern="0" smtClean="0">
                <a:solidFill>
                  <a:srgbClr val="0000FF"/>
                </a:solidFill>
                <a:latin typeface="Arial" charset="0"/>
              </a:rPr>
              <a:t>Bộ</a:t>
            </a:r>
          </a:p>
          <a:p>
            <a:pPr indent="-457200" algn="just" eaLnBrk="1" hangingPunct="1">
              <a:lnSpc>
                <a:spcPct val="107000"/>
              </a:lnSpc>
              <a:spcBef>
                <a:spcPts val="800"/>
              </a:spcBef>
              <a:spcAft>
                <a:spcPts val="0"/>
              </a:spcAft>
              <a:buClr>
                <a:srgbClr val="FF0000"/>
              </a:buClr>
              <a:buFont typeface="Wingdings" pitchFamily="2" charset="2"/>
              <a:buChar char="§"/>
              <a:defRPr/>
            </a:pPr>
            <a:r>
              <a:rPr lang="en-US" sz="2000" b="1" kern="0" smtClean="0">
                <a:solidFill>
                  <a:srgbClr val="0000FF"/>
                </a:solidFill>
                <a:latin typeface="Arial" charset="0"/>
              </a:rPr>
              <a:t>Năm </a:t>
            </a:r>
            <a:r>
              <a:rPr lang="en-US" sz="2000" b="1" kern="0">
                <a:solidFill>
                  <a:srgbClr val="0000FF"/>
                </a:solidFill>
                <a:latin typeface="Arial" charset="0"/>
              </a:rPr>
              <a:t>2003 cùng In-đô-nê-xi-a phân định thềm lục địa ở Nam Biển Đông. </a:t>
            </a:r>
          </a:p>
        </p:txBody>
      </p:sp>
    </p:spTree>
    <p:extLst>
      <p:ext uri="{BB962C8B-B14F-4D97-AF65-F5344CB8AC3E}">
        <p14:creationId xmlns:p14="http://schemas.microsoft.com/office/powerpoint/2010/main" val="326412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2363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 </a:t>
            </a:r>
            <a:r>
              <a:rPr lang="en-US" sz="2600" b="1">
                <a:solidFill>
                  <a:srgbClr val="FF0000"/>
                </a:solidFill>
                <a:latin typeface="Arial" panose="020B0604020202020204" pitchFamily="34" charset="0"/>
                <a:cs typeface="Arial" panose="020B0604020202020204" pitchFamily="34" charset="0"/>
              </a:rPr>
              <a:t>VÙNG BIỂN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8. Xác định đường cơ </a:t>
            </a:r>
            <a:r>
              <a:rPr lang="en-US" sz="2100" b="1" kern="0" smtClean="0">
                <a:solidFill>
                  <a:srgbClr val="FF0066"/>
                </a:solidFill>
                <a:latin typeface="Arial" charset="0"/>
              </a:rPr>
              <a:t>sở: </a:t>
            </a:r>
            <a:r>
              <a:rPr lang="en-US" sz="2100" b="1" kern="0" smtClean="0">
                <a:solidFill>
                  <a:srgbClr val="0000FF"/>
                </a:solidFill>
                <a:latin typeface="Arial" charset="0"/>
              </a:rPr>
              <a:t>Đường </a:t>
            </a:r>
            <a:r>
              <a:rPr lang="en-US" sz="2100" b="1" kern="0">
                <a:solidFill>
                  <a:srgbClr val="0000FF"/>
                </a:solidFill>
                <a:latin typeface="Arial" charset="0"/>
              </a:rPr>
              <a:t>cơ sở dùng để tính chiều rộng lãnh hải Việt Nam là đường cơ sở thẳng đã được Chính phủ công bố. Chính phủ xác định và công bố đường cơ sở ở những khu vực chưa có đường cơ sở sau khi được </a:t>
            </a:r>
            <a:r>
              <a:rPr lang="en-US" sz="2100" b="1" kern="0" smtClean="0">
                <a:solidFill>
                  <a:srgbClr val="0000FF"/>
                </a:solidFill>
                <a:latin typeface="Arial" charset="0"/>
              </a:rPr>
              <a:t>UBTV </a:t>
            </a:r>
            <a:r>
              <a:rPr lang="en-US" sz="2100" b="1" kern="0">
                <a:solidFill>
                  <a:srgbClr val="0000FF"/>
                </a:solidFill>
                <a:latin typeface="Arial" charset="0"/>
              </a:rPr>
              <a:t>Quốc hội phê </a:t>
            </a:r>
            <a:r>
              <a:rPr lang="en-US" sz="2100" b="1" kern="0" smtClean="0">
                <a:solidFill>
                  <a:srgbClr val="0000FF"/>
                </a:solidFill>
                <a:latin typeface="Arial" charset="0"/>
              </a:rPr>
              <a:t>chuẩn.</a:t>
            </a:r>
          </a:p>
          <a:p>
            <a:pPr marL="566738" indent="-457200" algn="just" eaLnBrk="1" hangingPunct="1">
              <a:lnSpc>
                <a:spcPct val="110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Năm </a:t>
            </a:r>
            <a:r>
              <a:rPr lang="en-US" sz="2100" b="1" kern="0">
                <a:solidFill>
                  <a:srgbClr val="0000FF"/>
                </a:solidFill>
                <a:latin typeface="Arial" charset="0"/>
              </a:rPr>
              <a:t>1982, Chính phủ đã ra Tuyên bố xác định đường cơ sở từ đảo Thổ Chu đến đảo Cồn Cỏ, gồm 10 đoạn thẳng gãy khúc nối giữa các điểm nhô ra xa nhất của các đảo ven bờ và bờ biển Việt Nam được xác định theo phương pháp “đường cơ sở thẳng” quy định trong Công ước của Liên hợp quốc về Luật Biển năm 1982 và phù hợp với thực tiễn quốc tế. Thực tế là Công ước Luật Biển năm 1982 không quy định tiêu chí cụ thể cho việc vạch đường cơ sở mà chỉ nêu các nguyên tắc chung cho phương pháp xác định đường cơ sở mà thôi. </a:t>
            </a:r>
            <a:endParaRPr lang="en-US" sz="2100" b="1" kern="0" smtClean="0">
              <a:solidFill>
                <a:srgbClr val="0000FF"/>
              </a:solidFill>
              <a:latin typeface="Arial" charset="0"/>
            </a:endParaRPr>
          </a:p>
        </p:txBody>
      </p:sp>
    </p:spTree>
    <p:extLst>
      <p:ext uri="{BB962C8B-B14F-4D97-AF65-F5344CB8AC3E}">
        <p14:creationId xmlns:p14="http://schemas.microsoft.com/office/powerpoint/2010/main" val="99106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8. Xác định đường cơ </a:t>
            </a:r>
            <a:r>
              <a:rPr lang="en-US" sz="2600" b="1" smtClean="0">
                <a:solidFill>
                  <a:srgbClr val="FF0000"/>
                </a:solidFill>
                <a:latin typeface="Arial" panose="020B0604020202020204" pitchFamily="34" charset="0"/>
                <a:cs typeface="Arial" panose="020B0604020202020204" pitchFamily="34" charset="0"/>
              </a:rPr>
              <a:t>sở</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Căn </a:t>
            </a:r>
            <a:r>
              <a:rPr lang="en-US" sz="2100" b="1" kern="0">
                <a:solidFill>
                  <a:srgbClr val="0000FF"/>
                </a:solidFill>
                <a:latin typeface="Arial" charset="0"/>
              </a:rPr>
              <a:t>cứ đường cơ sở năm 1982, chúng ta đã xác định các vùng biển (nội thủy, lãnh hải, vùng tiếp giáp lãnh hải, vùng đặc quyền kinh tế) và thềm lục địa Việt Nam; lấy đó làm cơ sở để xây dựng </a:t>
            </a:r>
            <a:r>
              <a:rPr lang="en-US" sz="2100" b="1" kern="0">
                <a:solidFill>
                  <a:srgbClr val="FF0066"/>
                </a:solidFill>
                <a:latin typeface="Arial" charset="0"/>
              </a:rPr>
              <a:t>Báo cáo xác định ranh giới ngoài thềm lục địa Việt Nam trình Liên hợp quốc tháng 5/2009</a:t>
            </a:r>
            <a:r>
              <a:rPr lang="en-US" sz="2100" b="1" kern="0">
                <a:solidFill>
                  <a:srgbClr val="0000FF"/>
                </a:solidFill>
                <a:latin typeface="Arial" charset="0"/>
              </a:rPr>
              <a:t>. </a:t>
            </a:r>
            <a:endParaRPr lang="en-US" sz="21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Các </a:t>
            </a:r>
            <a:r>
              <a:rPr lang="en-US" sz="2100" b="1" kern="0">
                <a:solidFill>
                  <a:srgbClr val="0000FF"/>
                </a:solidFill>
                <a:latin typeface="Arial" charset="0"/>
              </a:rPr>
              <a:t>vùng biển và điểm cơ sở của Việt Nam có tầm quan trọng đặc biệt đối với đời sống kinh tế - xã hội của nhân dân Việt Nam và từ lâu đã gắn mật thiết, không thể tách rời với các hoạt động trên đất liền. Do đó, </a:t>
            </a:r>
            <a:r>
              <a:rPr lang="en-US" sz="2100" b="1" kern="0">
                <a:solidFill>
                  <a:srgbClr val="FF0066"/>
                </a:solidFill>
                <a:latin typeface="Arial" charset="0"/>
              </a:rPr>
              <a:t>đường cơ sở của Việt Nam phù hợp với quy định tại khoản 5 Điều 7 Công ước Luật Biển năm 1982: </a:t>
            </a:r>
            <a:r>
              <a:rPr lang="en-US" sz="2100" b="1" kern="0">
                <a:solidFill>
                  <a:srgbClr val="008000"/>
                </a:solidFill>
                <a:latin typeface="Arial" charset="0"/>
              </a:rPr>
              <a:t>“…khi ấn định một số đoạn cơ sở có thể tính đến những lợi ích kinh tế riêng biệt của khu vực đó (khu vực biển liên quan) mà thực tế và tầm quan trọng của vùng biển này đã được một quá trình sử dụng lâu dài chứng minh rõ ràng”.</a:t>
            </a:r>
            <a:r>
              <a:rPr lang="en-US" sz="2100" b="1" kern="0">
                <a:solidFill>
                  <a:srgbClr val="0000FF"/>
                </a:solidFill>
                <a:latin typeface="Arial" charset="0"/>
              </a:rPr>
              <a:t> </a:t>
            </a:r>
            <a:r>
              <a:rPr lang="en-US" sz="2100" b="1" kern="0" smtClean="0">
                <a:solidFill>
                  <a:srgbClr val="0000FF"/>
                </a:solidFill>
                <a:latin typeface="Arial" charset="0"/>
              </a:rPr>
              <a:t> </a:t>
            </a:r>
            <a:endParaRPr lang="en-US" sz="2100" b="1" kern="0">
              <a:solidFill>
                <a:srgbClr val="0000FF"/>
              </a:solidFill>
              <a:latin typeface="Arial" charset="0"/>
            </a:endParaRPr>
          </a:p>
        </p:txBody>
      </p:sp>
    </p:spTree>
    <p:extLst>
      <p:ext uri="{BB962C8B-B14F-4D97-AF65-F5344CB8AC3E}">
        <p14:creationId xmlns:p14="http://schemas.microsoft.com/office/powerpoint/2010/main" val="3081407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itchFamily="2" charset="2"/>
              <a:buChar char="§"/>
              <a:defRPr/>
            </a:pPr>
            <a:r>
              <a:rPr lang="en-US" sz="2300" b="1" kern="0" smtClean="0">
                <a:solidFill>
                  <a:srgbClr val="0000FF"/>
                </a:solidFill>
                <a:latin typeface="Arial" charset="0"/>
              </a:rPr>
              <a:t>Trong </a:t>
            </a:r>
            <a:r>
              <a:rPr lang="en-US" sz="2300" b="1" kern="0">
                <a:solidFill>
                  <a:srgbClr val="0000FF"/>
                </a:solidFill>
                <a:latin typeface="Arial" charset="0"/>
              </a:rPr>
              <a:t>30 năm qua, ta đã triển khai các hoạt động thăm dò và khai thác dầu khí, đánh bắt thủy hải sản, nghiên cứu khoa học biển, tiến hành các hoạt động tuần tra, bảo vệ môi trường biển, thực hiện quản lý nhà nước khẳng định chủ quyền, quyền chủ quyền và quyền tài phán đối với các vùng biển này. Như vậy, đường cơ sở của ta đã được thừa nhận trên thực </a:t>
            </a:r>
            <a:r>
              <a:rPr lang="en-US" sz="2300" b="1" kern="0" smtClean="0">
                <a:solidFill>
                  <a:srgbClr val="0000FF"/>
                </a:solidFill>
                <a:latin typeface="Arial" charset="0"/>
              </a:rPr>
              <a:t>tế.</a:t>
            </a:r>
          </a:p>
          <a:p>
            <a:pPr marL="566738" indent="-457200" algn="just" eaLnBrk="1" hangingPunct="1">
              <a:lnSpc>
                <a:spcPct val="110000"/>
              </a:lnSpc>
              <a:spcBef>
                <a:spcPts val="1200"/>
              </a:spcBef>
              <a:spcAft>
                <a:spcPts val="0"/>
              </a:spcAft>
              <a:buClr>
                <a:srgbClr val="FF0000"/>
              </a:buClr>
              <a:buFont typeface="Wingdings" pitchFamily="2" charset="2"/>
              <a:buChar char="§"/>
              <a:defRPr/>
            </a:pPr>
            <a:r>
              <a:rPr lang="en-US" sz="2300" b="1" kern="0" smtClean="0">
                <a:solidFill>
                  <a:srgbClr val="0000FF"/>
                </a:solidFill>
                <a:latin typeface="Arial" charset="0"/>
              </a:rPr>
              <a:t>Một </a:t>
            </a:r>
            <a:r>
              <a:rPr lang="en-US" sz="2300" b="1" kern="0">
                <a:solidFill>
                  <a:srgbClr val="0000FF"/>
                </a:solidFill>
                <a:latin typeface="Arial" charset="0"/>
              </a:rPr>
              <a:t>số khu vực hiện chưa có đường cơ sở như Vịnh Bắc Bộ và các quần đảo Hoàng Sa, Trường Sa thì Chính phủ sẽ xác định và công bố sau khi được Ủy ban Thường vụ Quốc hội phê chuẩn</a:t>
            </a: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8. Xác định đường cơ </a:t>
            </a:r>
            <a:r>
              <a:rPr lang="en-US" sz="2600" b="1" smtClean="0">
                <a:solidFill>
                  <a:srgbClr val="FF0000"/>
                </a:solidFill>
                <a:latin typeface="Arial" panose="020B0604020202020204" pitchFamily="34" charset="0"/>
                <a:cs typeface="Arial" panose="020B0604020202020204" pitchFamily="34" charset="0"/>
              </a:rPr>
              <a:t>sở</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084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001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 </a:t>
            </a:r>
            <a:r>
              <a:rPr lang="en-US" sz="2600" b="1">
                <a:solidFill>
                  <a:srgbClr val="FF0000"/>
                </a:solidFill>
                <a:latin typeface="Arial" panose="020B0604020202020204" pitchFamily="34" charset="0"/>
                <a:cs typeface="Arial" panose="020B0604020202020204" pitchFamily="34" charset="0"/>
              </a:rPr>
              <a:t>VÙNG BIỂN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9. Nội </a:t>
            </a:r>
            <a:r>
              <a:rPr lang="en-US" sz="2300" b="1" kern="0" smtClean="0">
                <a:solidFill>
                  <a:srgbClr val="FF0066"/>
                </a:solidFill>
                <a:latin typeface="Arial" charset="0"/>
              </a:rPr>
              <a:t>thuỷ: </a:t>
            </a:r>
            <a:r>
              <a:rPr lang="en-US" sz="2300" b="1" kern="0" smtClean="0">
                <a:solidFill>
                  <a:srgbClr val="0000FF"/>
                </a:solidFill>
                <a:latin typeface="Arial" charset="0"/>
              </a:rPr>
              <a:t>Nội </a:t>
            </a:r>
            <a:r>
              <a:rPr lang="en-US" sz="2300" b="1" kern="0">
                <a:solidFill>
                  <a:srgbClr val="0000FF"/>
                </a:solidFill>
                <a:latin typeface="Arial" charset="0"/>
              </a:rPr>
              <a:t>thủy là vùng nước tiếp giáp với bờ biển, ở phía trong đường cơ sở và là bộ phận lãnh thổ của Việt </a:t>
            </a:r>
            <a:r>
              <a:rPr lang="en-US" sz="23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10. Chế độ pháp lý của nội </a:t>
            </a:r>
            <a:r>
              <a:rPr lang="en-US" sz="2300" b="1" kern="0" smtClean="0">
                <a:solidFill>
                  <a:srgbClr val="FF0066"/>
                </a:solidFill>
                <a:latin typeface="Arial" charset="0"/>
              </a:rPr>
              <a:t>thuỷ: </a:t>
            </a:r>
            <a:r>
              <a:rPr lang="en-US" sz="2300" b="1" kern="0" smtClean="0">
                <a:solidFill>
                  <a:srgbClr val="0000FF"/>
                </a:solidFill>
                <a:latin typeface="Arial" charset="0"/>
              </a:rPr>
              <a:t>Nhà </a:t>
            </a:r>
            <a:r>
              <a:rPr lang="en-US" sz="2300" b="1" kern="0">
                <a:solidFill>
                  <a:srgbClr val="0000FF"/>
                </a:solidFill>
                <a:latin typeface="Arial" charset="0"/>
              </a:rPr>
              <a:t>nước thực hiện chủ quyền hoàn toàn, tuyệt đối và đầy đủ đối với nội thủy như trên lãnh thổ đất </a:t>
            </a:r>
            <a:r>
              <a:rPr lang="en-US" sz="2300" b="1" kern="0" smtClean="0">
                <a:solidFill>
                  <a:srgbClr val="0000FF"/>
                </a:solidFill>
                <a:latin typeface="Arial" charset="0"/>
              </a:rPr>
              <a:t>liền.</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11. Lãnh </a:t>
            </a:r>
            <a:r>
              <a:rPr lang="en-US" sz="2300" b="1" kern="0" smtClean="0">
                <a:solidFill>
                  <a:srgbClr val="FF0066"/>
                </a:solidFill>
                <a:latin typeface="Arial" charset="0"/>
              </a:rPr>
              <a:t>hải</a:t>
            </a:r>
          </a:p>
          <a:p>
            <a:pPr indent="-457200" algn="just" eaLnBrk="1" hangingPunct="1">
              <a:lnSpc>
                <a:spcPct val="114000"/>
              </a:lnSpc>
              <a:spcBef>
                <a:spcPts val="1200"/>
              </a:spcBef>
              <a:spcAft>
                <a:spcPts val="0"/>
              </a:spcAft>
              <a:buClr>
                <a:srgbClr val="FF0000"/>
              </a:buClr>
              <a:buFont typeface="Wingdings" pitchFamily="2" charset="2"/>
              <a:buChar char="§"/>
              <a:defRPr/>
            </a:pPr>
            <a:r>
              <a:rPr lang="en-US" sz="2300" b="1" kern="0" smtClean="0">
                <a:solidFill>
                  <a:srgbClr val="008000"/>
                </a:solidFill>
                <a:latin typeface="Arial" charset="0"/>
              </a:rPr>
              <a:t>Lãnh hải </a:t>
            </a:r>
            <a:r>
              <a:rPr lang="en-US" sz="2300" b="1" kern="0" smtClean="0">
                <a:solidFill>
                  <a:srgbClr val="0000FF"/>
                </a:solidFill>
                <a:latin typeface="Arial" charset="0"/>
              </a:rPr>
              <a:t>là vùng biển có chiều rộng </a:t>
            </a:r>
            <a:r>
              <a:rPr lang="en-US" sz="2300" b="1" kern="0" smtClean="0">
                <a:solidFill>
                  <a:srgbClr val="008000"/>
                </a:solidFill>
                <a:latin typeface="Arial" charset="0"/>
              </a:rPr>
              <a:t>12 hải lý</a:t>
            </a:r>
            <a:r>
              <a:rPr lang="en-US" sz="2300" b="1" kern="0" smtClean="0">
                <a:solidFill>
                  <a:srgbClr val="0000FF"/>
                </a:solidFill>
                <a:latin typeface="Arial" charset="0"/>
              </a:rPr>
              <a:t> tính từ đường cơ sở ra phía biển.</a:t>
            </a:r>
          </a:p>
          <a:p>
            <a:pPr indent="-457200" algn="just" eaLnBrk="1" hangingPunct="1">
              <a:lnSpc>
                <a:spcPct val="114000"/>
              </a:lnSpc>
              <a:spcBef>
                <a:spcPts val="1200"/>
              </a:spcBef>
              <a:spcAft>
                <a:spcPts val="0"/>
              </a:spcAft>
              <a:buClr>
                <a:srgbClr val="FF0000"/>
              </a:buClr>
              <a:buFont typeface="Wingdings" pitchFamily="2" charset="2"/>
              <a:buChar char="§"/>
              <a:defRPr/>
            </a:pPr>
            <a:r>
              <a:rPr lang="en-US" sz="2300" b="1" kern="0" smtClean="0">
                <a:solidFill>
                  <a:srgbClr val="008000"/>
                </a:solidFill>
                <a:latin typeface="Arial" charset="0"/>
              </a:rPr>
              <a:t>Ranh </a:t>
            </a:r>
            <a:r>
              <a:rPr lang="en-US" sz="2300" b="1" kern="0">
                <a:solidFill>
                  <a:srgbClr val="008000"/>
                </a:solidFill>
                <a:latin typeface="Arial" charset="0"/>
              </a:rPr>
              <a:t>giới ngoài của lãnh hải </a:t>
            </a:r>
            <a:r>
              <a:rPr lang="en-US" sz="2300" b="1" kern="0">
                <a:solidFill>
                  <a:srgbClr val="0000FF"/>
                </a:solidFill>
                <a:latin typeface="Arial" charset="0"/>
              </a:rPr>
              <a:t>là biên giới quốc gia trên biển của Việt Nam</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31930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NGUỒN </a:t>
            </a:r>
            <a:r>
              <a:rPr lang="en-US" sz="3600" b="1">
                <a:solidFill>
                  <a:srgbClr val="FF0066"/>
                </a:solidFill>
                <a:latin typeface="Arial" panose="020B0604020202020204" pitchFamily="34" charset="0"/>
                <a:cs typeface="Arial" panose="020B0604020202020204" pitchFamily="34" charset="0"/>
              </a:rPr>
              <a:t>GỐC, Ý NGHĨA </a:t>
            </a:r>
            <a:br>
              <a:rPr lang="en-US" sz="3600" b="1">
                <a:solidFill>
                  <a:srgbClr val="FF0066"/>
                </a:solidFill>
                <a:latin typeface="Arial" panose="020B0604020202020204" pitchFamily="34" charset="0"/>
                <a:cs typeface="Arial" panose="020B0604020202020204" pitchFamily="34" charset="0"/>
              </a:rPr>
            </a:br>
            <a:r>
              <a:rPr lang="en-US" sz="3600" b="1">
                <a:solidFill>
                  <a:srgbClr val="FF0066"/>
                </a:solidFill>
                <a:latin typeface="Arial" panose="020B0604020202020204" pitchFamily="34" charset="0"/>
                <a:cs typeface="Arial" panose="020B0604020202020204" pitchFamily="34" charset="0"/>
              </a:rPr>
              <a:t>CỦA NGÀY PHÁP LUẬT VIỆT NAM</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5315645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001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12. Chế độ pháp lý của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2000" b="1" kern="0" smtClean="0">
                <a:solidFill>
                  <a:srgbClr val="0000FF"/>
                </a:solidFill>
                <a:latin typeface="Arial" charset="0"/>
              </a:rPr>
              <a:t>Nhà </a:t>
            </a:r>
            <a:r>
              <a:rPr lang="en-US" sz="2000" b="1" kern="0">
                <a:solidFill>
                  <a:srgbClr val="0000FF"/>
                </a:solidFill>
                <a:latin typeface="Arial" charset="0"/>
              </a:rPr>
              <a:t>nước thực hiện chủ quyền đầy đủ và toàn vẹn đối với lãnh hải và vùng trời, đáy biển và lòng đất dưới đáy biển của lãnh hải phù hợp với Công ước của Liên hợp quốc về Luật biển năm </a:t>
            </a:r>
            <a:r>
              <a:rPr lang="en-US" sz="2000" b="1" kern="0" smtClean="0">
                <a:solidFill>
                  <a:srgbClr val="0000FF"/>
                </a:solidFill>
                <a:latin typeface="Arial" charset="0"/>
              </a:rPr>
              <a:t>1982.</a:t>
            </a:r>
          </a:p>
          <a:p>
            <a:pPr indent="-457200" algn="just" eaLnBrk="1" hangingPunct="1">
              <a:spcBef>
                <a:spcPts val="600"/>
              </a:spcBef>
              <a:spcAft>
                <a:spcPts val="0"/>
              </a:spcAft>
              <a:buClr>
                <a:srgbClr val="FF0000"/>
              </a:buClr>
              <a:buFont typeface="+mj-lt"/>
              <a:buAutoNum type="arabicPeriod"/>
              <a:defRPr/>
            </a:pPr>
            <a:r>
              <a:rPr lang="en-US" sz="2000" b="1" kern="0" smtClean="0">
                <a:solidFill>
                  <a:srgbClr val="0000FF"/>
                </a:solidFill>
                <a:latin typeface="Arial" charset="0"/>
              </a:rPr>
              <a:t>Tàu </a:t>
            </a:r>
            <a:r>
              <a:rPr lang="en-US" sz="2000" b="1" kern="0">
                <a:solidFill>
                  <a:srgbClr val="0000FF"/>
                </a:solidFill>
                <a:latin typeface="Arial" charset="0"/>
              </a:rPr>
              <a:t>thuyền của tất cả các quốc gia được hưởng quyền đi qua không gây hại trong lãnh hải Việt Nam. Đối với tàu quân sự nước ngoài khi thực hiện quyền đi qua không gây hại trong lãnh hải Việt Nam, thông báo trước cho cơ quan có thẩm quyền của Việt </a:t>
            </a:r>
            <a:r>
              <a:rPr lang="en-US" sz="2000" b="1" kern="0" smtClean="0">
                <a:solidFill>
                  <a:srgbClr val="0000FF"/>
                </a:solidFill>
                <a:latin typeface="Arial" charset="0"/>
              </a:rPr>
              <a:t>Nam.</a:t>
            </a:r>
          </a:p>
          <a:p>
            <a:pPr indent="-457200" algn="just" eaLnBrk="1" hangingPunct="1">
              <a:spcBef>
                <a:spcPts val="600"/>
              </a:spcBef>
              <a:spcAft>
                <a:spcPts val="0"/>
              </a:spcAft>
              <a:buClr>
                <a:srgbClr val="FF0000"/>
              </a:buClr>
              <a:buFont typeface="+mj-lt"/>
              <a:buAutoNum type="arabicPeriod"/>
              <a:defRPr/>
            </a:pPr>
            <a:r>
              <a:rPr lang="en-US" sz="2000" b="1" kern="0" smtClean="0">
                <a:solidFill>
                  <a:srgbClr val="0000FF"/>
                </a:solidFill>
                <a:latin typeface="Arial" charset="0"/>
              </a:rPr>
              <a:t>Việc </a:t>
            </a:r>
            <a:r>
              <a:rPr lang="en-US" sz="2000" b="1" kern="0">
                <a:solidFill>
                  <a:srgbClr val="0000FF"/>
                </a:solidFill>
                <a:latin typeface="Arial" charset="0"/>
              </a:rPr>
              <a:t>đi qua không gây hại của tàu thuyền nước ngoài phải được thực hiện trên cơ sở tôn trọng hòa bình, độc lập, chủ quyền, pháp luật Việt Nam và điều ước quốc tế mà nước </a:t>
            </a:r>
            <a:r>
              <a:rPr lang="en-US" sz="2000" b="1" kern="0" smtClean="0">
                <a:solidFill>
                  <a:srgbClr val="0000FF"/>
                </a:solidFill>
                <a:latin typeface="Arial" charset="0"/>
              </a:rPr>
              <a:t>CHXHCN Việt </a:t>
            </a:r>
            <a:r>
              <a:rPr lang="en-US" sz="2000" b="1" kern="0">
                <a:solidFill>
                  <a:srgbClr val="0000FF"/>
                </a:solidFill>
                <a:latin typeface="Arial" charset="0"/>
              </a:rPr>
              <a:t>Nam là thành </a:t>
            </a:r>
            <a:r>
              <a:rPr lang="en-US" sz="2000" b="1" kern="0" smtClean="0">
                <a:solidFill>
                  <a:srgbClr val="0000FF"/>
                </a:solidFill>
                <a:latin typeface="Arial" charset="0"/>
              </a:rPr>
              <a:t>viên.</a:t>
            </a:r>
          </a:p>
          <a:p>
            <a:pPr indent="-457200" algn="just" eaLnBrk="1" hangingPunct="1">
              <a:spcBef>
                <a:spcPts val="6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phương tiện bay nước ngoài không được vào vùng trời ở trên lãnh hải Việt Nam, trừ trường hợp được sự đồng ý của Chính phủ Việt Nam hoặc thực hiện theo điều ước quốc tế mà nước </a:t>
            </a:r>
            <a:r>
              <a:rPr lang="en-US" sz="2000" b="1" kern="0" smtClean="0">
                <a:solidFill>
                  <a:srgbClr val="0000FF"/>
                </a:solidFill>
                <a:latin typeface="Arial" charset="0"/>
              </a:rPr>
              <a:t>CHXHCN Việt </a:t>
            </a:r>
            <a:r>
              <a:rPr lang="en-US" sz="2000" b="1" kern="0">
                <a:solidFill>
                  <a:srgbClr val="0000FF"/>
                </a:solidFill>
                <a:latin typeface="Arial" charset="0"/>
              </a:rPr>
              <a:t>Nam là thành </a:t>
            </a:r>
            <a:r>
              <a:rPr lang="en-US" sz="2000" b="1" kern="0" smtClean="0">
                <a:solidFill>
                  <a:srgbClr val="0000FF"/>
                </a:solidFill>
                <a:latin typeface="Arial" charset="0"/>
              </a:rPr>
              <a:t>viên.</a:t>
            </a:r>
          </a:p>
          <a:p>
            <a:pPr indent="-457200" algn="just" eaLnBrk="1" hangingPunct="1">
              <a:spcBef>
                <a:spcPts val="600"/>
              </a:spcBef>
              <a:spcAft>
                <a:spcPts val="0"/>
              </a:spcAft>
              <a:buClr>
                <a:srgbClr val="FF0000"/>
              </a:buClr>
              <a:buFont typeface="+mj-lt"/>
              <a:buAutoNum type="arabicPeriod"/>
              <a:defRPr/>
            </a:pPr>
            <a:r>
              <a:rPr lang="en-US" sz="2000" b="1" kern="0" smtClean="0">
                <a:solidFill>
                  <a:srgbClr val="0000FF"/>
                </a:solidFill>
                <a:latin typeface="Arial" charset="0"/>
              </a:rPr>
              <a:t>Nhà </a:t>
            </a:r>
            <a:r>
              <a:rPr lang="en-US" sz="2000" b="1" kern="0">
                <a:solidFill>
                  <a:srgbClr val="0000FF"/>
                </a:solidFill>
                <a:latin typeface="Arial" charset="0"/>
              </a:rPr>
              <a:t>nước có chủ quyền đối với mọi loại hiện vật khảo cổ, lịch sử trong lãnh hải Việt Nam</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4167963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12. Chế độ pháp lý của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itchFamily="2" charset="2"/>
              <a:buChar char="§"/>
              <a:defRPr/>
            </a:pPr>
            <a:r>
              <a:rPr lang="en-US" sz="2200" b="1" kern="0" smtClean="0">
                <a:solidFill>
                  <a:srgbClr val="0000FF"/>
                </a:solidFill>
                <a:latin typeface="Arial" charset="0"/>
              </a:rPr>
              <a:t>Về </a:t>
            </a:r>
            <a:r>
              <a:rPr lang="en-US" sz="2200" b="1" kern="0">
                <a:solidFill>
                  <a:srgbClr val="0000FF"/>
                </a:solidFill>
                <a:latin typeface="Arial" charset="0"/>
              </a:rPr>
              <a:t>việc đi qua không gây hại trong lãnh hải của tàu thuyền nước ngoài: Phù hợp với Công ước Luật Biển năm 1982, Luật biển Việt Nam quy định tàu thuyền nước ngoài được quyền đi qua không gây hại trong lãnh hải nước ta. Tàu quân sự nước ngoài thông báo trước khi đi qua không gây hại trong lãnh hải Việt Nam. </a:t>
            </a:r>
            <a:endParaRPr lang="en-US" sz="22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itchFamily="2" charset="2"/>
              <a:buChar char="§"/>
              <a:defRPr/>
            </a:pPr>
            <a:r>
              <a:rPr lang="en-US" sz="2200" b="1" kern="0" smtClean="0">
                <a:solidFill>
                  <a:srgbClr val="0000FF"/>
                </a:solidFill>
                <a:latin typeface="Arial" charset="0"/>
              </a:rPr>
              <a:t>Luật </a:t>
            </a:r>
            <a:r>
              <a:rPr lang="en-US" sz="2200" b="1" kern="0">
                <a:solidFill>
                  <a:srgbClr val="0000FF"/>
                </a:solidFill>
                <a:latin typeface="Arial" charset="0"/>
              </a:rPr>
              <a:t>biển Việt Nam đã nội luật hóa các điều khoản thuộc Mục 3, Phần II trong Công ước của Liên hợp quốc về Luật Biển năm 1982 quy định về đi qua không gây hại trong lãnh hải. Việc Luật quy định tàu quân sự nước ngoài thông báo trước khi thực hiện quyền đi qua không gây hại trong lãnh hải Việt Nam là phù hợp với thực tiễn quốc tế và không trái với quy định của Công ước của Liên hợp quốc về Luật Biển năm 1982</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4146621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12. Chế độ pháp lý của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Cụ </a:t>
            </a:r>
            <a:r>
              <a:rPr lang="en-US" sz="2100" b="1" kern="0">
                <a:solidFill>
                  <a:srgbClr val="0000FF"/>
                </a:solidFill>
                <a:latin typeface="Arial" charset="0"/>
              </a:rPr>
              <a:t>thể, quy định trên của Luật biển Việt Nam hoàn toàn phù hợp với khoản 1 (a) Điều 24 trong Công ước của Liên hợp quốc về Luật Biển năm 1982, theo đó đã quy định các quốc gia ven biển không được “áp đặt cho tàu thuyền nước ngoài những nghĩa vụ dẫn đến việc cản trở hay hạn chế việc thực hiện quyền đi qua không gây hại của các tàu thuyền này</a:t>
            </a:r>
            <a:r>
              <a:rPr lang="en-US" sz="2100" b="1" kern="0" smtClean="0">
                <a:solidFill>
                  <a:srgbClr val="0000FF"/>
                </a:solidFill>
                <a:latin typeface="Arial" charset="0"/>
              </a:rPr>
              <a:t>”.</a:t>
            </a:r>
          </a:p>
          <a:p>
            <a:pPr indent="-457200" algn="just" eaLnBrk="1" hangingPunct="1">
              <a:lnSpc>
                <a:spcPct val="105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Luật </a:t>
            </a:r>
            <a:r>
              <a:rPr lang="en-US" sz="2100" b="1" kern="0">
                <a:solidFill>
                  <a:srgbClr val="0000FF"/>
                </a:solidFill>
                <a:latin typeface="Arial" charset="0"/>
              </a:rPr>
              <a:t>biển Việt Nam chỉ quy định thông báo trước các thông tin liên quan, không yêu cầu phải xin phép như quy định của một số nước, do đó không phải là sự cản trở hay hạn chế việc thực hiện quyền đi qua không gây hại của tàu quân sự nước ngoài</a:t>
            </a:r>
            <a:r>
              <a:rPr lang="en-US" sz="2100" b="1" kern="0" smtClean="0">
                <a:solidFill>
                  <a:srgbClr val="0000FF"/>
                </a:solidFill>
                <a:latin typeface="Arial" charset="0"/>
              </a:rPr>
              <a:t>.</a:t>
            </a:r>
          </a:p>
          <a:p>
            <a:pPr indent="-457200" algn="just" eaLnBrk="1" hangingPunct="1">
              <a:lnSpc>
                <a:spcPct val="105000"/>
              </a:lnSpc>
              <a:spcBef>
                <a:spcPts val="1200"/>
              </a:spcBef>
              <a:spcAft>
                <a:spcPts val="0"/>
              </a:spcAft>
              <a:buClr>
                <a:srgbClr val="FF0000"/>
              </a:buClr>
              <a:buFont typeface="Wingdings" pitchFamily="2" charset="2"/>
              <a:buChar char="§"/>
              <a:defRPr/>
            </a:pPr>
            <a:r>
              <a:rPr lang="en-US" sz="2100" b="1" kern="0" smtClean="0">
                <a:solidFill>
                  <a:srgbClr val="0000FF"/>
                </a:solidFill>
                <a:latin typeface="Arial" charset="0"/>
              </a:rPr>
              <a:t>Trước </a:t>
            </a:r>
            <a:r>
              <a:rPr lang="en-US" sz="2100" b="1" kern="0">
                <a:solidFill>
                  <a:srgbClr val="0000FF"/>
                </a:solidFill>
                <a:latin typeface="Arial" charset="0"/>
              </a:rPr>
              <a:t>đây, quy định của pháp luật Việt Nam yêu cầu tàu quân sự nước ngoài phải xin phép trước (Nghị định số 30/CP của Chính phủ năm 1980), nay Luật biển Việt Nam đã bỏ yêu cầu này và chỉ quy định cần thông báo để các cơ quan quản l‎ý biết, điều phối cho việc qua lại được thuận lợi</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42880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001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13. Vùng tiếp giáp lãnh </a:t>
            </a:r>
            <a:r>
              <a:rPr lang="en-US" sz="2300" b="1" kern="0" smtClean="0">
                <a:solidFill>
                  <a:srgbClr val="FF0066"/>
                </a:solidFill>
                <a:latin typeface="Arial" charset="0"/>
              </a:rPr>
              <a:t>hải</a:t>
            </a:r>
          </a:p>
          <a:p>
            <a:pPr marL="577850" indent="0" algn="just" eaLnBrk="1" hangingPunct="1">
              <a:lnSpc>
                <a:spcPct val="114000"/>
              </a:lnSpc>
              <a:spcBef>
                <a:spcPts val="1200"/>
              </a:spcBef>
              <a:spcAft>
                <a:spcPts val="0"/>
              </a:spcAft>
              <a:buClr>
                <a:srgbClr val="FF0000"/>
              </a:buClr>
              <a:buNone/>
              <a:defRPr/>
            </a:pPr>
            <a:r>
              <a:rPr lang="en-US" sz="2300" b="1" kern="0" smtClean="0">
                <a:solidFill>
                  <a:srgbClr val="0000FF"/>
                </a:solidFill>
                <a:latin typeface="Arial" charset="0"/>
              </a:rPr>
              <a:t>Vùng </a:t>
            </a:r>
            <a:r>
              <a:rPr lang="en-US" sz="2300" b="1" kern="0">
                <a:solidFill>
                  <a:srgbClr val="0000FF"/>
                </a:solidFill>
                <a:latin typeface="Arial" charset="0"/>
              </a:rPr>
              <a:t>tiếp giáp lãnh hải là vùng biển tiếp liền và nằm ngoài lãnh hải Việt Nam, có chiều rộng 12 hải lý tính từ ranh giới ngoài của lãnh </a:t>
            </a:r>
            <a:r>
              <a:rPr lang="en-US" sz="2300" b="1" kern="0" smtClean="0">
                <a:solidFill>
                  <a:srgbClr val="0000FF"/>
                </a:solidFill>
                <a:latin typeface="Arial" charset="0"/>
              </a:rPr>
              <a:t>hải.</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14. Chế độ pháp lý của vùng tiếp giáp lãnh </a:t>
            </a:r>
            <a:r>
              <a:rPr lang="en-US" sz="2300" b="1" kern="0" smtClean="0">
                <a:solidFill>
                  <a:srgbClr val="FF0066"/>
                </a:solidFill>
                <a:latin typeface="Arial" charset="0"/>
              </a:rPr>
              <a:t>hải</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Nhà </a:t>
            </a:r>
            <a:r>
              <a:rPr lang="en-US" sz="2300" b="1" kern="0">
                <a:solidFill>
                  <a:srgbClr val="0000FF"/>
                </a:solidFill>
                <a:latin typeface="Arial" charset="0"/>
              </a:rPr>
              <a:t>nước thực hiện quyền chủ quyền, quyền tài phán quốc gia và các quyền khác quy định tại Điều 16 của Luật này đối với vùng tiếp giáp lãnh </a:t>
            </a:r>
            <a:r>
              <a:rPr lang="en-US" sz="2300" b="1" kern="0" smtClean="0">
                <a:solidFill>
                  <a:srgbClr val="0000FF"/>
                </a:solidFill>
                <a:latin typeface="Arial" charset="0"/>
              </a:rPr>
              <a:t>hải.</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Nhà </a:t>
            </a:r>
            <a:r>
              <a:rPr lang="en-US" sz="2300" b="1" kern="0">
                <a:solidFill>
                  <a:srgbClr val="0000FF"/>
                </a:solidFill>
                <a:latin typeface="Arial" charset="0"/>
              </a:rPr>
              <a:t>nước thực hiện kiểm soát trong vùng tiếp giáp lãnh hải nhằm ngăn ngừa và trừng trị hành vi vi phạm pháp luật về hải quan, thuế, y tế, xuất nhập cảnh xảy ra trên lãnh thổ hoặc trong lãnh hải Việt Nam</a:t>
            </a: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 </a:t>
            </a:r>
            <a:r>
              <a:rPr lang="en-US" sz="2600" b="1">
                <a:solidFill>
                  <a:srgbClr val="FF0000"/>
                </a:solidFill>
                <a:latin typeface="Arial" panose="020B0604020202020204" pitchFamily="34" charset="0"/>
                <a:cs typeface="Arial" panose="020B0604020202020204" pitchFamily="34" charset="0"/>
              </a:rPr>
              <a:t>VÙNG BIỂN VIỆT NAM</a:t>
            </a:r>
          </a:p>
        </p:txBody>
      </p:sp>
    </p:spTree>
    <p:extLst>
      <p:ext uri="{BB962C8B-B14F-4D97-AF65-F5344CB8AC3E}">
        <p14:creationId xmlns:p14="http://schemas.microsoft.com/office/powerpoint/2010/main" val="1367245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001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15. Vùng đặc quyền kinh </a:t>
            </a:r>
            <a:r>
              <a:rPr lang="en-US" sz="2100" b="1" kern="0" smtClean="0">
                <a:solidFill>
                  <a:srgbClr val="FF0066"/>
                </a:solidFill>
                <a:latin typeface="Arial" charset="0"/>
              </a:rPr>
              <a:t>tế</a:t>
            </a:r>
          </a:p>
          <a:p>
            <a:pPr marL="577850" indent="0" algn="just" eaLnBrk="1" hangingPunct="1">
              <a:lnSpc>
                <a:spcPct val="108000"/>
              </a:lnSpc>
              <a:spcBef>
                <a:spcPts val="800"/>
              </a:spcBef>
              <a:spcAft>
                <a:spcPts val="0"/>
              </a:spcAft>
              <a:buClr>
                <a:srgbClr val="FF0000"/>
              </a:buClr>
              <a:buNone/>
              <a:defRPr/>
            </a:pPr>
            <a:r>
              <a:rPr lang="en-US" sz="2100" b="1" kern="0" smtClean="0">
                <a:solidFill>
                  <a:srgbClr val="0000FF"/>
                </a:solidFill>
                <a:latin typeface="Arial" charset="0"/>
              </a:rPr>
              <a:t>Vùng </a:t>
            </a:r>
            <a:r>
              <a:rPr lang="en-US" sz="2100" b="1" kern="0">
                <a:solidFill>
                  <a:srgbClr val="0000FF"/>
                </a:solidFill>
                <a:latin typeface="Arial" charset="0"/>
              </a:rPr>
              <a:t>đặc quyền kinh tế là vùng biển tiếp liền và nằm ngoài lãnh hải Việt Nam, hợp với lãnh hải thành một vùng biển có chiều rộng 200 hải lý tính từ đường cơ </a:t>
            </a:r>
            <a:r>
              <a:rPr lang="en-US" sz="2100" b="1" kern="0" smtClean="0">
                <a:solidFill>
                  <a:srgbClr val="0000FF"/>
                </a:solidFill>
                <a:latin typeface="Arial" charset="0"/>
              </a:rPr>
              <a:t>sở.</a:t>
            </a:r>
          </a:p>
          <a:p>
            <a:pPr indent="-457200" algn="just" eaLnBrk="1" hangingPunct="1">
              <a:lnSpc>
                <a:spcPct val="108000"/>
              </a:lnSpc>
              <a:spcBef>
                <a:spcPts val="8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16. Chế độ pháp lý của vùng đặc quyền kinh </a:t>
            </a:r>
            <a:r>
              <a:rPr lang="en-US" sz="2100" b="1" kern="0" smtClean="0">
                <a:solidFill>
                  <a:srgbClr val="FF0066"/>
                </a:solidFill>
                <a:latin typeface="Arial" charset="0"/>
              </a:rPr>
              <a:t>tế</a:t>
            </a:r>
          </a:p>
          <a:p>
            <a:pPr indent="-457200" algn="just" eaLnBrk="1" hangingPunct="1">
              <a:lnSpc>
                <a:spcPct val="108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Trong </a:t>
            </a:r>
            <a:r>
              <a:rPr lang="en-US" sz="2100" b="1" kern="0">
                <a:solidFill>
                  <a:srgbClr val="0000FF"/>
                </a:solidFill>
                <a:latin typeface="Arial" charset="0"/>
              </a:rPr>
              <a:t>vùng đặc quyền kinh tế, Nhà nước thực </a:t>
            </a:r>
            <a:r>
              <a:rPr lang="en-US" sz="2100" b="1" kern="0" smtClean="0">
                <a:solidFill>
                  <a:srgbClr val="0000FF"/>
                </a:solidFill>
                <a:latin typeface="Arial" charset="0"/>
              </a:rPr>
              <a:t>hiện:</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Quyền </a:t>
            </a:r>
            <a:r>
              <a:rPr lang="en-US" sz="2100" b="1" kern="0">
                <a:solidFill>
                  <a:srgbClr val="0000FF"/>
                </a:solidFill>
                <a:latin typeface="Arial" charset="0"/>
              </a:rPr>
              <a:t>chủ quyền về việc thăm dò, khai thác, quản lý và bảo tồn tài nguyên thuộc vùng nước bên trên đáy biển, đáy biển và lòng đất dưới đáy biển; về các hoạt động khác nhằm thăm dò, khai thác vùng này vì mục đích kinh </a:t>
            </a:r>
            <a:r>
              <a:rPr lang="en-US" sz="2100" b="1" kern="0" smtClean="0">
                <a:solidFill>
                  <a:srgbClr val="0000FF"/>
                </a:solidFill>
                <a:latin typeface="Arial" charset="0"/>
              </a:rPr>
              <a:t>tế;</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Quyền </a:t>
            </a:r>
            <a:r>
              <a:rPr lang="en-US" sz="2100" b="1" kern="0">
                <a:solidFill>
                  <a:srgbClr val="0000FF"/>
                </a:solidFill>
                <a:latin typeface="Arial" charset="0"/>
              </a:rPr>
              <a:t>tài phán quốc gia về lắp đặt và sử dụng đảo nhân tạo, thiết bị và công trình trên biển; nghiên cứu khoa học biển, bảo vệ và gìn giữ môi trường </a:t>
            </a:r>
            <a:r>
              <a:rPr lang="en-US" sz="2100" b="1" kern="0" smtClean="0">
                <a:solidFill>
                  <a:srgbClr val="0000FF"/>
                </a:solidFill>
                <a:latin typeface="Arial" charset="0"/>
              </a:rPr>
              <a:t>biển;</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Các </a:t>
            </a:r>
            <a:r>
              <a:rPr lang="en-US" sz="2100" b="1" kern="0">
                <a:solidFill>
                  <a:srgbClr val="0000FF"/>
                </a:solidFill>
                <a:latin typeface="Arial" charset="0"/>
              </a:rPr>
              <a:t>quyền và nghĩa vụ khác phù hợp với pháp luật quốc tế</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 </a:t>
            </a:r>
            <a:r>
              <a:rPr lang="en-US" sz="2600" b="1">
                <a:solidFill>
                  <a:srgbClr val="FF0000"/>
                </a:solidFill>
                <a:latin typeface="Arial" panose="020B0604020202020204" pitchFamily="34" charset="0"/>
                <a:cs typeface="Arial" panose="020B0604020202020204" pitchFamily="34" charset="0"/>
              </a:rPr>
              <a:t>VÙNG BIỂN VIỆT NAM</a:t>
            </a:r>
          </a:p>
        </p:txBody>
      </p:sp>
    </p:spTree>
    <p:extLst>
      <p:ext uri="{BB962C8B-B14F-4D97-AF65-F5344CB8AC3E}">
        <p14:creationId xmlns:p14="http://schemas.microsoft.com/office/powerpoint/2010/main" val="101740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mj-lt"/>
              <a:buAutoNum type="arabicPeriod" startAt="2"/>
              <a:defRPr/>
            </a:pPr>
            <a:r>
              <a:rPr lang="en-US" sz="1900" b="1" kern="0" smtClean="0">
                <a:solidFill>
                  <a:srgbClr val="0000FF"/>
                </a:solidFill>
                <a:latin typeface="Arial" charset="0"/>
              </a:rPr>
              <a:t>Nhà </a:t>
            </a:r>
            <a:r>
              <a:rPr lang="en-US" sz="1900" b="1" kern="0">
                <a:solidFill>
                  <a:srgbClr val="0000FF"/>
                </a:solidFill>
                <a:latin typeface="Arial" charset="0"/>
              </a:rPr>
              <a:t>nước tôn trọng quyền tự do hàng hải, hàng không; quyền đặt dây cáp, ống dẫn ngầm và hoạt động sử dụng biển hợp pháp của các quốc gia khác trong vùng đặc quyền kinh tế của Việt Nam theo quy định của Luật này và điều ước quốc tế mà nước </a:t>
            </a:r>
            <a:r>
              <a:rPr lang="en-US" sz="1900" b="1" kern="0" smtClean="0">
                <a:solidFill>
                  <a:srgbClr val="0000FF"/>
                </a:solidFill>
                <a:latin typeface="Arial" charset="0"/>
              </a:rPr>
              <a:t>CHXHCN Việt </a:t>
            </a:r>
            <a:r>
              <a:rPr lang="en-US" sz="1900" b="1" kern="0">
                <a:solidFill>
                  <a:srgbClr val="0000FF"/>
                </a:solidFill>
                <a:latin typeface="Arial" charset="0"/>
              </a:rPr>
              <a:t>Nam là thành viên, không làm phương hại đến quyền chủ quyền, quyền tài phán quốc gia và lợi ích quốc gia trên biển của Việt </a:t>
            </a:r>
            <a:r>
              <a:rPr lang="en-US" sz="1900" b="1" kern="0" smtClean="0">
                <a:solidFill>
                  <a:srgbClr val="0000FF"/>
                </a:solidFill>
                <a:latin typeface="Arial" charset="0"/>
              </a:rPr>
              <a:t>Nam.</a:t>
            </a:r>
          </a:p>
          <a:p>
            <a:pPr marL="577850" indent="0" algn="just" eaLnBrk="1" hangingPunct="1">
              <a:lnSpc>
                <a:spcPct val="105000"/>
              </a:lnSpc>
              <a:spcBef>
                <a:spcPts val="700"/>
              </a:spcBef>
              <a:spcAft>
                <a:spcPts val="0"/>
              </a:spcAft>
              <a:buClr>
                <a:srgbClr val="FF0000"/>
              </a:buClr>
              <a:buNone/>
              <a:defRPr/>
            </a:pPr>
            <a:r>
              <a:rPr lang="en-US" sz="1900" b="1" kern="0" smtClean="0">
                <a:solidFill>
                  <a:srgbClr val="0000FF"/>
                </a:solidFill>
                <a:latin typeface="Arial" charset="0"/>
              </a:rPr>
              <a:t>Việc </a:t>
            </a:r>
            <a:r>
              <a:rPr lang="en-US" sz="1900" b="1" kern="0">
                <a:solidFill>
                  <a:srgbClr val="0000FF"/>
                </a:solidFill>
                <a:latin typeface="Arial" charset="0"/>
              </a:rPr>
              <a:t>lắp đặt dây cáp và ống dẫn ngầm phải có sự chấp thuận bằng văn bản của cơ quan nhà nước có thẩm quyền của Việt </a:t>
            </a:r>
            <a:r>
              <a:rPr lang="en-US" sz="1900" b="1" kern="0" smtClean="0">
                <a:solidFill>
                  <a:srgbClr val="0000FF"/>
                </a:solidFill>
                <a:latin typeface="Arial" charset="0"/>
              </a:rPr>
              <a:t>Nam.</a:t>
            </a:r>
          </a:p>
          <a:p>
            <a:pPr indent="-457200" algn="just" eaLnBrk="1" hangingPunct="1">
              <a:lnSpc>
                <a:spcPct val="105000"/>
              </a:lnSpc>
              <a:spcBef>
                <a:spcPts val="700"/>
              </a:spcBef>
              <a:spcAft>
                <a:spcPts val="0"/>
              </a:spcAft>
              <a:buClr>
                <a:srgbClr val="FF0000"/>
              </a:buClr>
              <a:buFont typeface="+mj-lt"/>
              <a:buAutoNum type="arabicPeriod" startAt="3"/>
              <a:defRPr/>
            </a:pPr>
            <a:r>
              <a:rPr lang="en-US" sz="1900" b="1" kern="0" smtClean="0">
                <a:solidFill>
                  <a:srgbClr val="0000FF"/>
                </a:solidFill>
                <a:latin typeface="Arial" charset="0"/>
              </a:rPr>
              <a:t>Tổ </a:t>
            </a:r>
            <a:r>
              <a:rPr lang="en-US" sz="1900" b="1" kern="0">
                <a:solidFill>
                  <a:srgbClr val="0000FF"/>
                </a:solidFill>
                <a:latin typeface="Arial" charset="0"/>
              </a:rPr>
              <a:t>chức, cá nhân nước ngoài được tham gia thăm dò, sử dụng, khai thác tài nguyên, nghiên cứu khoa học, lắp đặt các thiết bị và công trình trong vùng đặc quyền kinh tế của Việt Nam trên cơ sở các điều ước quốc tế mà nước </a:t>
            </a:r>
            <a:r>
              <a:rPr lang="en-US" sz="1900" b="1" kern="0" smtClean="0">
                <a:solidFill>
                  <a:srgbClr val="0000FF"/>
                </a:solidFill>
                <a:latin typeface="Arial" charset="0"/>
              </a:rPr>
              <a:t>CHXHCN Việt </a:t>
            </a:r>
            <a:r>
              <a:rPr lang="en-US" sz="1900" b="1" kern="0">
                <a:solidFill>
                  <a:srgbClr val="0000FF"/>
                </a:solidFill>
                <a:latin typeface="Arial" charset="0"/>
              </a:rPr>
              <a:t>Nam là thành viên, hợp đồng được ký kết theo quy định của pháp luật Việt Nam hoặc được phép của Chính phủ Việt Nam, phù hợp với pháp luật quốc tế có liên </a:t>
            </a:r>
            <a:r>
              <a:rPr lang="en-US" sz="1900" b="1" kern="0" smtClean="0">
                <a:solidFill>
                  <a:srgbClr val="0000FF"/>
                </a:solidFill>
                <a:latin typeface="Arial" charset="0"/>
              </a:rPr>
              <a:t>quan.</a:t>
            </a:r>
          </a:p>
          <a:p>
            <a:pPr indent="-457200" algn="just" eaLnBrk="1" hangingPunct="1">
              <a:lnSpc>
                <a:spcPct val="105000"/>
              </a:lnSpc>
              <a:spcBef>
                <a:spcPts val="700"/>
              </a:spcBef>
              <a:spcAft>
                <a:spcPts val="0"/>
              </a:spcAft>
              <a:buClr>
                <a:srgbClr val="FF0000"/>
              </a:buClr>
              <a:buFont typeface="+mj-lt"/>
              <a:buAutoNum type="arabicPeriod" startAt="3"/>
              <a:defRPr/>
            </a:pPr>
            <a:r>
              <a:rPr lang="en-US" sz="1900" b="1" kern="0" smtClean="0">
                <a:solidFill>
                  <a:srgbClr val="0000FF"/>
                </a:solidFill>
                <a:latin typeface="Arial" charset="0"/>
              </a:rPr>
              <a:t>Các </a:t>
            </a:r>
            <a:r>
              <a:rPr lang="en-US" sz="1900" b="1" kern="0">
                <a:solidFill>
                  <a:srgbClr val="0000FF"/>
                </a:solidFill>
                <a:latin typeface="Arial" charset="0"/>
              </a:rPr>
              <a:t>quyền có liên quan đến đáy biển và lòng đất dưới đáy biển quy định tại Điều này được thực hiện theo quy định tại Điều 17 và Điều 18 của Luật này</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16. Chế độ pháp lý của vùng đặc quyền kinh tế</a:t>
            </a:r>
          </a:p>
        </p:txBody>
      </p:sp>
    </p:spTree>
    <p:extLst>
      <p:ext uri="{BB962C8B-B14F-4D97-AF65-F5344CB8AC3E}">
        <p14:creationId xmlns:p14="http://schemas.microsoft.com/office/powerpoint/2010/main" val="2900899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Wingdings" pitchFamily="2" charset="2"/>
              <a:buChar char="Ø"/>
              <a:defRPr/>
            </a:pPr>
            <a:r>
              <a:rPr lang="vi-VN" sz="1900" b="1" kern="0" smtClean="0">
                <a:solidFill>
                  <a:srgbClr val="FF0066"/>
                </a:solidFill>
                <a:latin typeface="Arial" charset="0"/>
              </a:rPr>
              <a:t>Chủ </a:t>
            </a:r>
            <a:r>
              <a:rPr lang="vi-VN" sz="1900" b="1" kern="0">
                <a:solidFill>
                  <a:srgbClr val="FF0066"/>
                </a:solidFill>
                <a:latin typeface="Arial" charset="0"/>
              </a:rPr>
              <a:t>quyền </a:t>
            </a:r>
            <a:r>
              <a:rPr lang="vi-VN" sz="1900" b="1" kern="0">
                <a:solidFill>
                  <a:srgbClr val="0000FF"/>
                </a:solidFill>
                <a:latin typeface="Arial" charset="0"/>
              </a:rPr>
              <a:t>là quyền làm chủ tuyệt đối của quốc gia độc lập đối với lãnh thổ của mình. Chủ quyền của quốc gia ven biển là quyền tối cao của quốc gia được thực hiện trong phạm vi nội thủy và lãnh hải của quốc gia đó</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Wingdings" pitchFamily="2" charset="2"/>
              <a:buChar char="Ø"/>
              <a:defRPr/>
            </a:pPr>
            <a:r>
              <a:rPr lang="vi-VN" sz="1900" b="1" kern="0" smtClean="0">
                <a:solidFill>
                  <a:srgbClr val="FF0066"/>
                </a:solidFill>
                <a:latin typeface="Arial" charset="0"/>
              </a:rPr>
              <a:t>Quyền </a:t>
            </a:r>
            <a:r>
              <a:rPr lang="vi-VN" sz="1900" b="1" kern="0">
                <a:solidFill>
                  <a:srgbClr val="FF0066"/>
                </a:solidFill>
                <a:latin typeface="Arial" charset="0"/>
              </a:rPr>
              <a:t>chủ quyền </a:t>
            </a:r>
            <a:r>
              <a:rPr lang="vi-VN" sz="1900" b="1" kern="0">
                <a:solidFill>
                  <a:srgbClr val="0000FF"/>
                </a:solidFill>
                <a:latin typeface="Arial" charset="0"/>
              </a:rPr>
              <a:t>là các quyền của quốc gia ven biển được hưởng trên cơ sở chủ quyền đối với mọi loại tài nguyên thiên nhiên trong vùng đặc quyền kinh tế và thềm lục địa của mình, cũng như đối với những hoạt động nhằm thăm dò và khai thác vùng đặc quyền kinh tế và thềm lục địa của quốc gia đó vì mục đích kinh tế, bao gồm cả việc sản xuất năng lượng từ nước, hải lưu, gió</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Wingdings" pitchFamily="2" charset="2"/>
              <a:buChar char="Ø"/>
              <a:defRPr/>
            </a:pPr>
            <a:r>
              <a:rPr lang="vi-VN" sz="1900" b="1" kern="0" smtClean="0">
                <a:solidFill>
                  <a:srgbClr val="FF0066"/>
                </a:solidFill>
                <a:latin typeface="Arial" charset="0"/>
              </a:rPr>
              <a:t>Quyền </a:t>
            </a:r>
            <a:r>
              <a:rPr lang="vi-VN" sz="1900" b="1" kern="0">
                <a:solidFill>
                  <a:srgbClr val="FF0066"/>
                </a:solidFill>
                <a:latin typeface="Arial" charset="0"/>
              </a:rPr>
              <a:t>tài phán</a:t>
            </a:r>
            <a:r>
              <a:rPr lang="vi-VN" sz="1900" b="1" kern="0">
                <a:solidFill>
                  <a:srgbClr val="0000FF"/>
                </a:solidFill>
                <a:latin typeface="Arial" charset="0"/>
              </a:rPr>
              <a:t> là thẩm quyền riêng biệt của quốc gia ven biển trong việc đưa ra các quyết định, quy phạm và giám sát việc thực hiện chúng, như: cấp phép, giải quyết và xử lý đối với một số loại hình hoạt động, các đảo nhân tạo, thiết bị và công trình trên biển, trong đó có việc lắp đặt và sử dụng các đảo nhân tạo các thiết bị và công trình nghiên cứu khoa học về biển; bảo vệ và gìn giữ môi trường biển trong vùng đặc quyền kinh tế hay thềm lục địa của quốc gia </a:t>
            </a:r>
            <a:r>
              <a:rPr lang="vi-VN" sz="1900" b="1" kern="0" smtClean="0">
                <a:solidFill>
                  <a:srgbClr val="0000FF"/>
                </a:solidFill>
                <a:latin typeface="Arial" charset="0"/>
              </a:rPr>
              <a:t>đó.</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Theo </a:t>
            </a:r>
            <a:r>
              <a:rPr lang="vi-VN" sz="2400" b="1">
                <a:solidFill>
                  <a:srgbClr val="FF0000"/>
                </a:solidFill>
                <a:latin typeface="Arial" panose="020B0604020202020204" pitchFamily="34" charset="0"/>
                <a:cs typeface="Arial" panose="020B0604020202020204" pitchFamily="34" charset="0"/>
              </a:rPr>
              <a:t>sách "100 câu hỏi đáp về biển đảo dành cho tuổi trẻ Việt Nam", có thể phân định các khái niệm </a:t>
            </a:r>
            <a:r>
              <a:rPr lang="vi-VN" sz="2400" b="1" smtClean="0">
                <a:solidFill>
                  <a:srgbClr val="FF0000"/>
                </a:solidFill>
                <a:latin typeface="Arial" panose="020B0604020202020204" pitchFamily="34" charset="0"/>
                <a:cs typeface="Arial" panose="020B0604020202020204" pitchFamily="34" charset="0"/>
              </a:rPr>
              <a:t>như </a:t>
            </a:r>
            <a:r>
              <a:rPr lang="vi-VN" sz="2400" b="1">
                <a:solidFill>
                  <a:srgbClr val="FF0000"/>
                </a:solidFill>
                <a:latin typeface="Arial" panose="020B0604020202020204" pitchFamily="34" charset="0"/>
                <a:cs typeface="Arial" panose="020B0604020202020204" pitchFamily="34" charset="0"/>
              </a:rPr>
              <a:t>sau:</a:t>
            </a:r>
          </a:p>
        </p:txBody>
      </p:sp>
    </p:spTree>
    <p:extLst>
      <p:ext uri="{BB962C8B-B14F-4D97-AF65-F5344CB8AC3E}">
        <p14:creationId xmlns:p14="http://schemas.microsoft.com/office/powerpoint/2010/main" val="192991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234952" y="1600200"/>
            <a:ext cx="243204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0000"/>
              </a:lnSpc>
              <a:spcBef>
                <a:spcPct val="20000"/>
              </a:spcBef>
              <a:spcAft>
                <a:spcPct val="20000"/>
              </a:spcAft>
            </a:pPr>
            <a:r>
              <a:rPr lang="en-US" sz="3600" b="1" kern="0" smtClean="0">
                <a:solidFill>
                  <a:srgbClr val="FF0066"/>
                </a:solidFill>
                <a:latin typeface="VNI-Franko" pitchFamily="2" charset="0"/>
              </a:rPr>
              <a:t>NGAØY</a:t>
            </a:r>
            <a:br>
              <a:rPr lang="en-US" sz="3600" b="1" kern="0" smtClean="0">
                <a:solidFill>
                  <a:srgbClr val="FF0066"/>
                </a:solidFill>
                <a:latin typeface="VNI-Franko" pitchFamily="2" charset="0"/>
              </a:rPr>
            </a:br>
            <a:r>
              <a:rPr lang="en-US" sz="3600" b="1" kern="0" smtClean="0">
                <a:solidFill>
                  <a:srgbClr val="FF0066"/>
                </a:solidFill>
                <a:latin typeface="VNI-Franko" pitchFamily="2" charset="0"/>
              </a:rPr>
              <a:t>PHAÙP LUAÄT NÖÔÙC CHXHCN VIEÄT NAM</a:t>
            </a:r>
            <a:endParaRPr lang="en-US" altLang="en-US" sz="3600" b="1" kern="0">
              <a:solidFill>
                <a:srgbClr val="FF0066"/>
              </a:solidFill>
              <a:latin typeface="VNI-Franko" pitchFamily="2" charset="0"/>
            </a:endParaRPr>
          </a:p>
        </p:txBody>
      </p:sp>
      <p:sp>
        <p:nvSpPr>
          <p:cNvPr id="5" name="Rectangle 2"/>
          <p:cNvSpPr txBox="1">
            <a:spLocks noChangeArrowheads="1"/>
          </p:cNvSpPr>
          <p:nvPr/>
        </p:nvSpPr>
        <p:spPr bwMode="auto">
          <a:xfrm>
            <a:off x="609600" y="4495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ts val="0"/>
              </a:spcBef>
              <a:spcAft>
                <a:spcPts val="0"/>
              </a:spcAft>
            </a:pPr>
            <a:r>
              <a:rPr lang="en-US" sz="9600" b="1" kern="0" smtClean="0">
                <a:solidFill>
                  <a:srgbClr val="FF0066"/>
                </a:solidFill>
                <a:latin typeface="VNI-Franko" pitchFamily="2" charset="0"/>
              </a:rPr>
              <a:t>?!!</a:t>
            </a:r>
            <a:endParaRPr lang="en-US" altLang="en-US" sz="3200" b="1" kern="0">
              <a:solidFill>
                <a:srgbClr val="FF0066"/>
              </a:solidFill>
              <a:latin typeface="VNI-Franko" pitchFamily="2" charset="0"/>
            </a:endParaRPr>
          </a:p>
        </p:txBody>
      </p:sp>
      <p:sp>
        <p:nvSpPr>
          <p:cNvPr id="6" name="Rectangle 3"/>
          <p:cNvSpPr txBox="1">
            <a:spLocks noChangeArrowheads="1"/>
          </p:cNvSpPr>
          <p:nvPr/>
        </p:nvSpPr>
        <p:spPr bwMode="auto">
          <a:xfrm>
            <a:off x="2819400" y="1371600"/>
            <a:ext cx="6183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Ngày 09/11/1946 là ngày ban hành Hiến </a:t>
            </a:r>
            <a:r>
              <a:rPr lang="es-MX" sz="2500" b="1" kern="0">
                <a:solidFill>
                  <a:srgbClr val="0000FF"/>
                </a:solidFill>
                <a:latin typeface="Arial" charset="0"/>
              </a:rPr>
              <a:t>pháp nước Việt Nam dân chủ cộng </a:t>
            </a:r>
            <a:r>
              <a:rPr lang="es-MX" sz="2500" b="1" kern="0" smtClean="0">
                <a:solidFill>
                  <a:srgbClr val="0000FF"/>
                </a:solidFill>
                <a:latin typeface="Arial" charset="0"/>
              </a:rPr>
              <a:t>hòa, là </a:t>
            </a:r>
            <a:r>
              <a:rPr lang="es-MX" sz="2500" b="1" kern="0">
                <a:solidFill>
                  <a:srgbClr val="0000FF"/>
                </a:solidFill>
                <a:latin typeface="Arial" charset="0"/>
              </a:rPr>
              <a:t>bản Hiến pháp </a:t>
            </a:r>
            <a:r>
              <a:rPr lang="es-MX" sz="2500" b="1" kern="0" smtClean="0">
                <a:solidFill>
                  <a:srgbClr val="0000FF"/>
                </a:solidFill>
                <a:latin typeface="Arial" charset="0"/>
              </a:rPr>
              <a:t>đầu </a:t>
            </a:r>
            <a:r>
              <a:rPr lang="es-MX" sz="2500" b="1" kern="0">
                <a:solidFill>
                  <a:srgbClr val="0000FF"/>
                </a:solidFill>
                <a:latin typeface="Arial" charset="0"/>
              </a:rPr>
              <a:t>tiên của Nhà nước ta</a:t>
            </a:r>
            <a:r>
              <a:rPr lang="es-MX" sz="25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500" b="1" kern="0" smtClean="0">
                <a:solidFill>
                  <a:srgbClr val="0000FF"/>
                </a:solidFill>
                <a:latin typeface="Arial" charset="0"/>
              </a:rPr>
              <a:t>Sau </a:t>
            </a:r>
            <a:r>
              <a:rPr lang="es-MX" sz="2500" b="1" kern="0">
                <a:solidFill>
                  <a:srgbClr val="0000FF"/>
                </a:solidFill>
                <a:latin typeface="Arial" charset="0"/>
              </a:rPr>
              <a:t>Hiến pháp năm 1946, nước ta đã có thêm </a:t>
            </a:r>
            <a:r>
              <a:rPr lang="es-MX" sz="2500" b="1" kern="0" smtClean="0">
                <a:solidFill>
                  <a:srgbClr val="0000FF"/>
                </a:solidFill>
                <a:latin typeface="Arial" charset="0"/>
              </a:rPr>
              <a:t>một số bản Hiến </a:t>
            </a:r>
            <a:r>
              <a:rPr lang="es-MX" sz="2500" b="1" kern="0">
                <a:solidFill>
                  <a:srgbClr val="0000FF"/>
                </a:solidFill>
                <a:latin typeface="Arial" charset="0"/>
              </a:rPr>
              <a:t>pháp </a:t>
            </a:r>
            <a:r>
              <a:rPr lang="es-MX" sz="2500" b="1" kern="0" smtClean="0">
                <a:solidFill>
                  <a:srgbClr val="0000FF"/>
                </a:solidFill>
                <a:latin typeface="Arial" charset="0"/>
              </a:rPr>
              <a:t>trong đó tinh thần của Hiến </a:t>
            </a:r>
            <a:r>
              <a:rPr lang="es-MX" sz="2500" b="1" kern="0">
                <a:solidFill>
                  <a:srgbClr val="0000FF"/>
                </a:solidFill>
                <a:latin typeface="Arial" charset="0"/>
              </a:rPr>
              <a:t>pháp năm 1946 luôn </a:t>
            </a:r>
            <a:r>
              <a:rPr lang="es-MX" sz="2500" b="1" kern="0" smtClean="0">
                <a:solidFill>
                  <a:srgbClr val="0000FF"/>
                </a:solidFill>
                <a:latin typeface="Arial" charset="0"/>
              </a:rPr>
              <a:t>xuyên </a:t>
            </a:r>
            <a:r>
              <a:rPr lang="es-MX" sz="2500" b="1" kern="0">
                <a:solidFill>
                  <a:srgbClr val="0000FF"/>
                </a:solidFill>
                <a:latin typeface="Arial" charset="0"/>
              </a:rPr>
              <a:t>suốt </a:t>
            </a:r>
            <a:r>
              <a:rPr lang="es-MX" sz="2500" b="1" kern="0" smtClean="0">
                <a:solidFill>
                  <a:srgbClr val="0000FF"/>
                </a:solidFill>
                <a:latin typeface="Arial" charset="0"/>
              </a:rPr>
              <a:t>trong tất </a:t>
            </a:r>
            <a:r>
              <a:rPr lang="es-MX" sz="2500" b="1" kern="0">
                <a:solidFill>
                  <a:srgbClr val="0000FF"/>
                </a:solidFill>
                <a:latin typeface="Arial" charset="0"/>
              </a:rPr>
              <a:t>cả các Hiến pháp và toàn bộ hệ thống pháp luật của nước </a:t>
            </a:r>
            <a:r>
              <a:rPr lang="es-MX" sz="2500" b="1" kern="0" smtClean="0">
                <a:solidFill>
                  <a:srgbClr val="0000FF"/>
                </a:solidFill>
                <a:latin typeface="Arial" charset="0"/>
              </a:rPr>
              <a:t>ta.</a:t>
            </a:r>
            <a:endParaRPr lang="es-MX" sz="2500" b="1" kern="0">
              <a:solidFill>
                <a:srgbClr val="0000FF"/>
              </a:solidFill>
              <a:latin typeface="Arial" charset="0"/>
            </a:endParaRPr>
          </a:p>
        </p:txBody>
      </p:sp>
    </p:spTree>
    <p:extLst>
      <p:ext uri="{BB962C8B-B14F-4D97-AF65-F5344CB8AC3E}">
        <p14:creationId xmlns:p14="http://schemas.microsoft.com/office/powerpoint/2010/main" val="1967749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Quyền </a:t>
            </a:r>
            <a:r>
              <a:rPr lang="vi-VN" sz="2200" b="1" kern="0">
                <a:solidFill>
                  <a:srgbClr val="0000FF"/>
                </a:solidFill>
                <a:latin typeface="Arial" charset="0"/>
              </a:rPr>
              <a:t>chủ quyền có nguồn gốc từ chủ quyền lãnh thổ trong khi quyền tài phán là hệ quả của quyền chủ quyền, có tác dụng hỗ trợ, tạo ra môi trường để thực hiện quyền chủ quyền được tốt </a:t>
            </a:r>
            <a:r>
              <a:rPr lang="vi-VN" sz="2200" b="1" kern="0" smtClean="0">
                <a:solidFill>
                  <a:srgbClr val="0000FF"/>
                </a:solidFill>
                <a:latin typeface="Arial" charset="0"/>
              </a:rPr>
              <a:t>hơn.</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Bên </a:t>
            </a:r>
            <a:r>
              <a:rPr lang="vi-VN" sz="2200" b="1" kern="0">
                <a:solidFill>
                  <a:srgbClr val="0000FF"/>
                </a:solidFill>
                <a:latin typeface="Arial" charset="0"/>
              </a:rPr>
              <a:t>cạnh đó, trong khi chủ quyền và quyền chủ quyền chỉ được thực hiện trên vùng lãnh thổ mà quốc gia có quyền thì quyền tài phán có không gian mở rộng hơn, tới những nơi mà quốc gia đó không có chủ quyền </a:t>
            </a:r>
            <a:r>
              <a:rPr lang="vi-VN" sz="2200" b="1" kern="0" smtClean="0">
                <a:solidFill>
                  <a:srgbClr val="0000FF"/>
                </a:solidFill>
                <a:latin typeface="Arial" charset="0"/>
              </a:rPr>
              <a:t>(</a:t>
            </a:r>
            <a:r>
              <a:rPr lang="en-US" sz="2200" b="1" kern="0" smtClean="0">
                <a:solidFill>
                  <a:srgbClr val="0000FF"/>
                </a:solidFill>
                <a:latin typeface="Arial" charset="0"/>
              </a:rPr>
              <a:t>VD: Q</a:t>
            </a:r>
            <a:r>
              <a:rPr lang="vi-VN" sz="2200" b="1" kern="0" smtClean="0">
                <a:solidFill>
                  <a:srgbClr val="0000FF"/>
                </a:solidFill>
                <a:latin typeface="Arial" charset="0"/>
              </a:rPr>
              <a:t>uyền </a:t>
            </a:r>
            <a:r>
              <a:rPr lang="vi-VN" sz="2200" b="1" kern="0">
                <a:solidFill>
                  <a:srgbClr val="0000FF"/>
                </a:solidFill>
                <a:latin typeface="Arial" charset="0"/>
              </a:rPr>
              <a:t>tài phán áp dụng trên tàu thuyền có treo cờ của một quốc gia nhất định đang hoạt động trong vùng biển thuộc chủ quyền của một quốc gia khác</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Theo </a:t>
            </a:r>
            <a:r>
              <a:rPr lang="vi-VN" sz="2400" b="1">
                <a:solidFill>
                  <a:srgbClr val="FF0000"/>
                </a:solidFill>
                <a:latin typeface="Arial" panose="020B0604020202020204" pitchFamily="34" charset="0"/>
                <a:cs typeface="Arial" panose="020B0604020202020204" pitchFamily="34" charset="0"/>
              </a:rPr>
              <a:t>sách "100 câu hỏi đáp về biển đảo dành cho tuổi trẻ Việt Nam", có thể phân định các khái niệm </a:t>
            </a:r>
            <a:r>
              <a:rPr lang="vi-VN" sz="2400" b="1" smtClean="0">
                <a:solidFill>
                  <a:srgbClr val="FF0000"/>
                </a:solidFill>
                <a:latin typeface="Arial" panose="020B0604020202020204" pitchFamily="34" charset="0"/>
                <a:cs typeface="Arial" panose="020B0604020202020204" pitchFamily="34" charset="0"/>
              </a:rPr>
              <a:t>như </a:t>
            </a:r>
            <a:r>
              <a:rPr lang="vi-VN" sz="2400" b="1">
                <a:solidFill>
                  <a:srgbClr val="FF0000"/>
                </a:solidFill>
                <a:latin typeface="Arial" panose="020B0604020202020204" pitchFamily="34" charset="0"/>
                <a:cs typeface="Arial" panose="020B0604020202020204" pitchFamily="34" charset="0"/>
              </a:rPr>
              <a:t>sau:</a:t>
            </a:r>
          </a:p>
        </p:txBody>
      </p:sp>
    </p:spTree>
    <p:extLst>
      <p:ext uri="{BB962C8B-B14F-4D97-AF65-F5344CB8AC3E}">
        <p14:creationId xmlns:p14="http://schemas.microsoft.com/office/powerpoint/2010/main" val="2284622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001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Thềm lục </a:t>
            </a:r>
            <a:r>
              <a:rPr lang="en-US" sz="2600" b="1" smtClean="0">
                <a:solidFill>
                  <a:srgbClr val="FF0000"/>
                </a:solidFill>
                <a:latin typeface="Arial" panose="020B0604020202020204" pitchFamily="34" charset="0"/>
                <a:cs typeface="Arial" panose="020B0604020202020204" pitchFamily="34" charset="0"/>
              </a:rPr>
              <a:t>địa</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Thềm </a:t>
            </a:r>
            <a:r>
              <a:rPr lang="en-US" sz="2300" b="1" kern="0">
                <a:solidFill>
                  <a:srgbClr val="0000FF"/>
                </a:solidFill>
                <a:latin typeface="Arial" charset="0"/>
              </a:rPr>
              <a:t>lục địa là vùng đáy biển và lòng đất dưới đáy biển, tiếp liền và nằm ngoài lãnh hải Việt Nam, trên toàn bộ phần kéo dài tự nhiên của lãnh thổ đất liền, các đảo và quần đảo của Việt Nam cho đến mép ngoài của rìa lục </a:t>
            </a:r>
            <a:r>
              <a:rPr lang="en-US" sz="2300" b="1" kern="0" smtClean="0">
                <a:solidFill>
                  <a:srgbClr val="0000FF"/>
                </a:solidFill>
                <a:latin typeface="Arial" charset="0"/>
              </a:rPr>
              <a:t>địa.</a:t>
            </a:r>
          </a:p>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Trong </a:t>
            </a:r>
            <a:r>
              <a:rPr lang="en-US" sz="2300" b="1" kern="0">
                <a:solidFill>
                  <a:srgbClr val="0000FF"/>
                </a:solidFill>
                <a:latin typeface="Arial" charset="0"/>
              </a:rPr>
              <a:t>trường hợp mép ngoài của rìa lục địa này cách đường cơ sở chưa đủ 200 hải lý thì thềm lục địa nơi đó được kéo dài đến 200 hải lý tính từ đường cơ </a:t>
            </a:r>
            <a:r>
              <a:rPr lang="en-US" sz="2300" b="1" kern="0" smtClean="0">
                <a:solidFill>
                  <a:srgbClr val="0000FF"/>
                </a:solidFill>
                <a:latin typeface="Arial" charset="0"/>
              </a:rPr>
              <a:t>sở.</a:t>
            </a:r>
          </a:p>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Trong </a:t>
            </a:r>
            <a:r>
              <a:rPr lang="en-US" sz="2300" b="1" kern="0">
                <a:solidFill>
                  <a:srgbClr val="0000FF"/>
                </a:solidFill>
                <a:latin typeface="Arial" charset="0"/>
              </a:rPr>
              <a:t>trường hợp mép ngoài của rìa lục địa này vượt quá 200 hải lý tính từ đường cơ sở thì thềm lục địa nơi đó được kéo dài không quá 350 hải lý tính từ đường cơ sở hoặc không quá 100 hải lý tính từ đường đẳng sâu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2.500 </a:t>
            </a:r>
            <a:r>
              <a:rPr lang="en-US" sz="2300" b="1" kern="0">
                <a:solidFill>
                  <a:srgbClr val="0000FF"/>
                </a:solidFill>
                <a:latin typeface="Arial" charset="0"/>
              </a:rPr>
              <a:t>mét</a:t>
            </a:r>
            <a:r>
              <a:rPr lang="en-US" sz="2300" b="1" kern="0" smtClean="0">
                <a:solidFill>
                  <a:srgbClr val="0000FF"/>
                </a:solidFill>
                <a:latin typeface="Arial" charset="0"/>
              </a:rPr>
              <a:t>.</a:t>
            </a:r>
          </a:p>
        </p:txBody>
      </p:sp>
    </p:spTree>
    <p:extLst>
      <p:ext uri="{BB962C8B-B14F-4D97-AF65-F5344CB8AC3E}">
        <p14:creationId xmlns:p14="http://schemas.microsoft.com/office/powerpoint/2010/main" val="4044621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18. Chế độ pháp lý của thềm lục địa</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Nhà </a:t>
            </a:r>
            <a:r>
              <a:rPr lang="en-US" sz="2100" b="1" kern="0">
                <a:solidFill>
                  <a:srgbClr val="0000FF"/>
                </a:solidFill>
                <a:latin typeface="Arial" charset="0"/>
              </a:rPr>
              <a:t>nước thực hiện quyền chủ quyền đối với thềm lục địa về thăm dò, khai thác tài </a:t>
            </a:r>
            <a:r>
              <a:rPr lang="en-US" sz="2100" b="1" kern="0" smtClean="0">
                <a:solidFill>
                  <a:srgbClr val="0000FF"/>
                </a:solidFill>
                <a:latin typeface="Arial" charset="0"/>
              </a:rPr>
              <a:t>nguyên.</a:t>
            </a:r>
          </a:p>
          <a:p>
            <a:pPr indent="-457200" algn="just" eaLnBrk="1" hangingPunct="1">
              <a:lnSpc>
                <a:spcPct val="107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Quyền </a:t>
            </a:r>
            <a:r>
              <a:rPr lang="en-US" sz="2100" b="1" kern="0">
                <a:solidFill>
                  <a:srgbClr val="0000FF"/>
                </a:solidFill>
                <a:latin typeface="Arial" charset="0"/>
              </a:rPr>
              <a:t>chủ quyền quy định tại khoản 1 Điều này có tính chất đặc quyền, không ai có quyền tiến hành hoạt động thăm dò thềm lục địa hoặc khai thác tài nguyên của thềm lục địa nếu không có sự đồng ý của Chính phủ Việt </a:t>
            </a:r>
            <a:r>
              <a:rPr lang="en-US" sz="2100" b="1" kern="0" smtClean="0">
                <a:solidFill>
                  <a:srgbClr val="0000FF"/>
                </a:solidFill>
                <a:latin typeface="Arial" charset="0"/>
              </a:rPr>
              <a:t>Nam.</a:t>
            </a:r>
          </a:p>
          <a:p>
            <a:pPr indent="-457200" algn="just" eaLnBrk="1" hangingPunct="1">
              <a:lnSpc>
                <a:spcPct val="107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Nhà </a:t>
            </a:r>
            <a:r>
              <a:rPr lang="en-US" sz="2100" b="1" kern="0">
                <a:solidFill>
                  <a:srgbClr val="0000FF"/>
                </a:solidFill>
                <a:latin typeface="Arial" charset="0"/>
              </a:rPr>
              <a:t>nước có quyền khai thác lòng đất dưới đáy biển, cho phép và quy định việc khoan nhằm bất kỳ mục đích nào ở thềm lục </a:t>
            </a:r>
            <a:r>
              <a:rPr lang="en-US" sz="2100" b="1" kern="0" smtClean="0">
                <a:solidFill>
                  <a:srgbClr val="0000FF"/>
                </a:solidFill>
                <a:latin typeface="Arial" charset="0"/>
              </a:rPr>
              <a:t>địa.</a:t>
            </a:r>
          </a:p>
          <a:p>
            <a:pPr indent="-457200" algn="just" eaLnBrk="1" hangingPunct="1">
              <a:lnSpc>
                <a:spcPct val="107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Nhà </a:t>
            </a:r>
            <a:r>
              <a:rPr lang="en-US" sz="2100" b="1" kern="0">
                <a:solidFill>
                  <a:srgbClr val="0000FF"/>
                </a:solidFill>
                <a:latin typeface="Arial" charset="0"/>
              </a:rPr>
              <a:t>nước tôn trọng quyền đặt dây cáp, ống dẫn ngầm và hoạt động sử dụng biển hợp pháp khác của các quốc gia khác ở thềm lục địa Việt Nam theo quy định của Luật này và các điều ước quốc tế mà nước </a:t>
            </a:r>
            <a:r>
              <a:rPr lang="en-US" sz="2100" b="1" kern="0" smtClean="0">
                <a:solidFill>
                  <a:srgbClr val="0000FF"/>
                </a:solidFill>
                <a:latin typeface="Arial" charset="0"/>
              </a:rPr>
              <a:t>CHXHCN Việt Nam </a:t>
            </a:r>
            <a:r>
              <a:rPr lang="en-US" sz="2100" b="1" kern="0">
                <a:solidFill>
                  <a:srgbClr val="0000FF"/>
                </a:solidFill>
                <a:latin typeface="Arial" charset="0"/>
              </a:rPr>
              <a:t>là thành viên, không làm phương hại đến quyền chủ quyền, quyền tài phán quốc gia và lợi ích quốc gia trên biển của Việt </a:t>
            </a:r>
            <a:r>
              <a:rPr lang="en-US" sz="2100" b="1" kern="0" smtClean="0">
                <a:solidFill>
                  <a:srgbClr val="0000FF"/>
                </a:solidFill>
                <a:latin typeface="Arial" charset="0"/>
              </a:rPr>
              <a:t>Nam.</a:t>
            </a:r>
            <a:endParaRPr lang="en-US" sz="2100" b="1" kern="0">
              <a:solidFill>
                <a:srgbClr val="0000FF"/>
              </a:solidFill>
              <a:latin typeface="Arial" charset="0"/>
            </a:endParaRPr>
          </a:p>
        </p:txBody>
      </p:sp>
    </p:spTree>
    <p:extLst>
      <p:ext uri="{BB962C8B-B14F-4D97-AF65-F5344CB8AC3E}">
        <p14:creationId xmlns:p14="http://schemas.microsoft.com/office/powerpoint/2010/main" val="4242669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18. Chế độ pháp lý của thềm lục địa</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14000"/>
              </a:lnSpc>
              <a:spcBef>
                <a:spcPts val="1200"/>
              </a:spcBef>
              <a:spcAft>
                <a:spcPts val="0"/>
              </a:spcAft>
              <a:buClr>
                <a:srgbClr val="FF0000"/>
              </a:buClr>
              <a:buNone/>
              <a:defRPr/>
            </a:pPr>
            <a:r>
              <a:rPr lang="en-US" sz="2300" b="1" kern="0" smtClean="0">
                <a:solidFill>
                  <a:srgbClr val="0000FF"/>
                </a:solidFill>
                <a:latin typeface="Arial" charset="0"/>
              </a:rPr>
              <a:t>Việc </a:t>
            </a:r>
            <a:r>
              <a:rPr lang="en-US" sz="2300" b="1" kern="0">
                <a:solidFill>
                  <a:srgbClr val="0000FF"/>
                </a:solidFill>
                <a:latin typeface="Arial" charset="0"/>
              </a:rPr>
              <a:t>lắp đặt dây cáp và ống dẫn ngầm phải có sự chấp thuận bằng văn bản của cơ quan nhà nước có thẩm quyền của Việt </a:t>
            </a:r>
            <a:r>
              <a:rPr lang="en-US" sz="23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startAt="5"/>
              <a:defRPr/>
            </a:pPr>
            <a:r>
              <a:rPr lang="en-US" sz="2300" b="1" kern="0" smtClean="0">
                <a:solidFill>
                  <a:srgbClr val="0000FF"/>
                </a:solidFill>
                <a:latin typeface="Arial" charset="0"/>
              </a:rPr>
              <a:t>Tổ </a:t>
            </a:r>
            <a:r>
              <a:rPr lang="en-US" sz="2300" b="1" kern="0">
                <a:solidFill>
                  <a:srgbClr val="0000FF"/>
                </a:solidFill>
                <a:latin typeface="Arial" charset="0"/>
              </a:rPr>
              <a:t>chức, cá nhân nước ngoài được tham gia thăm dò, sử dụng, khai thác tài nguyên, nghiên cứu khoa học, lắp đặt thiết bị và công trình ở thềm lục địa của Việt Nam trên cơ sở điều ước quốc tế mà nước </a:t>
            </a:r>
            <a:r>
              <a:rPr lang="en-US" sz="2300" b="1" kern="0" smtClean="0">
                <a:solidFill>
                  <a:srgbClr val="0000FF"/>
                </a:solidFill>
                <a:latin typeface="Arial" charset="0"/>
              </a:rPr>
              <a:t>CHXHCN Việt </a:t>
            </a:r>
            <a:r>
              <a:rPr lang="en-US" sz="2300" b="1" kern="0">
                <a:solidFill>
                  <a:srgbClr val="0000FF"/>
                </a:solidFill>
                <a:latin typeface="Arial" charset="0"/>
              </a:rPr>
              <a:t>Nam là thành viên, hợp đồng ký kết theo quy định của pháp luật Việt Nam hoặc được phép của Chính phủ Việt Nam</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866999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680745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661771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432914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Nhà giàn DK</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spcBef>
                <a:spcPts val="600"/>
              </a:spcBef>
              <a:spcAft>
                <a:spcPts val="0"/>
              </a:spcAft>
              <a:buClr>
                <a:srgbClr val="FF0000"/>
              </a:buClr>
              <a:buFont typeface="Wingdings" pitchFamily="2" charset="2"/>
              <a:buChar char="§"/>
              <a:defRPr/>
            </a:pPr>
            <a:r>
              <a:rPr lang="en-US" sz="1900" b="1" kern="0" smtClean="0">
                <a:solidFill>
                  <a:srgbClr val="0000FF"/>
                </a:solidFill>
                <a:latin typeface="Arial" charset="0"/>
              </a:rPr>
              <a:t>DK </a:t>
            </a:r>
            <a:r>
              <a:rPr lang="en-US" sz="1900" b="1" kern="0">
                <a:solidFill>
                  <a:srgbClr val="0000FF"/>
                </a:solidFill>
                <a:latin typeface="Arial" charset="0"/>
              </a:rPr>
              <a:t>là chữ cái đầu viết tắt của cụm từ Dịch vụ - Khoa học kỹ thuật, được hiểu như một công trình phục vụ mục đích dân sự trên biển. Số 1 chỉ những nhà giàn ở vòng ngoài cùng, xa nhất, so với phía gần đất liền hơn là hệ thống DK2</a:t>
            </a:r>
            <a:r>
              <a:rPr lang="en-US" sz="1900" b="1" kern="0" smtClean="0">
                <a:solidFill>
                  <a:srgbClr val="0000FF"/>
                </a:solidFill>
                <a:latin typeface="Arial" charset="0"/>
              </a:rPr>
              <a:t>.</a:t>
            </a:r>
          </a:p>
          <a:p>
            <a:pPr marL="566738" indent="-457200" algn="just" eaLnBrk="1" hangingPunct="1">
              <a:spcBef>
                <a:spcPts val="600"/>
              </a:spcBef>
              <a:spcAft>
                <a:spcPts val="0"/>
              </a:spcAft>
              <a:buClr>
                <a:srgbClr val="FF0000"/>
              </a:buClr>
              <a:buFont typeface="Wingdings" pitchFamily="2" charset="2"/>
              <a:buChar char="§"/>
              <a:defRPr/>
            </a:pPr>
            <a:r>
              <a:rPr lang="en-US" sz="1900" b="1" kern="0" smtClean="0">
                <a:solidFill>
                  <a:srgbClr val="0000FF"/>
                </a:solidFill>
                <a:latin typeface="Arial" charset="0"/>
              </a:rPr>
              <a:t>Nhà </a:t>
            </a:r>
            <a:r>
              <a:rPr lang="en-US" sz="1900" b="1" kern="0">
                <a:solidFill>
                  <a:srgbClr val="0000FF"/>
                </a:solidFill>
                <a:latin typeface="Arial" charset="0"/>
              </a:rPr>
              <a:t>giàn DK hiểu đơn giản là cột mốc tiền tiêu trên biển, đặt tại những nơi nền đá san hô quá sâu, không thể bồi lấp như ngoài Trường Sa. Tất nhiên nhà giàn không có chức năng khai thác dầu </a:t>
            </a:r>
            <a:r>
              <a:rPr lang="en-US" sz="1900" b="1" kern="0" smtClean="0">
                <a:solidFill>
                  <a:srgbClr val="0000FF"/>
                </a:solidFill>
                <a:latin typeface="Arial" charset="0"/>
              </a:rPr>
              <a:t>khí.</a:t>
            </a:r>
          </a:p>
          <a:p>
            <a:pPr marL="566738" indent="-457200" algn="just" eaLnBrk="1" hangingPunct="1">
              <a:spcBef>
                <a:spcPts val="600"/>
              </a:spcBef>
              <a:spcAft>
                <a:spcPts val="0"/>
              </a:spcAft>
              <a:buClr>
                <a:srgbClr val="FF0000"/>
              </a:buClr>
              <a:buFont typeface="Wingdings" pitchFamily="2" charset="2"/>
              <a:buChar char="§"/>
              <a:defRPr/>
            </a:pPr>
            <a:r>
              <a:rPr lang="en-US" sz="1900" b="1" kern="0" smtClean="0">
                <a:solidFill>
                  <a:srgbClr val="0000FF"/>
                </a:solidFill>
                <a:latin typeface="Arial" charset="0"/>
              </a:rPr>
              <a:t>Giai </a:t>
            </a:r>
            <a:r>
              <a:rPr lang="en-US" sz="1900" b="1" kern="0">
                <a:solidFill>
                  <a:srgbClr val="0000FF"/>
                </a:solidFill>
                <a:latin typeface="Arial" charset="0"/>
              </a:rPr>
              <a:t>đoạn đầu các nhà giàn tương đối thô sơ, kết cấu dạng pông-tông (một dạng phao lớn hình khối hộp làm bằng kim loại) đặt trên nền san hô, dễ bị dịch chuyển bập bềnh trong nước khi có sóng lớn cấp 4 hoặc dòng nước chảy mạnh. Những nhà giàn về sau được xây dựng trên 4 cọc thép chắc chắn cắm sâu xuống đáy biển, phía trên là tổ hợp sinh hoạt, công tác có diện tích sàn khoảng </a:t>
            </a:r>
            <a:r>
              <a:rPr lang="en-US" sz="1900" b="1" kern="0" smtClean="0">
                <a:solidFill>
                  <a:srgbClr val="0000FF"/>
                </a:solidFill>
                <a:latin typeface="Arial" charset="0"/>
              </a:rPr>
              <a:t>100m2.</a:t>
            </a:r>
          </a:p>
          <a:p>
            <a:pPr marL="566738" indent="-457200" algn="just" eaLnBrk="1" hangingPunct="1">
              <a:spcBef>
                <a:spcPts val="600"/>
              </a:spcBef>
              <a:spcAft>
                <a:spcPts val="0"/>
              </a:spcAft>
              <a:buClr>
                <a:srgbClr val="FF0000"/>
              </a:buClr>
              <a:buFont typeface="Wingdings" pitchFamily="2" charset="2"/>
              <a:buChar char="§"/>
              <a:defRPr/>
            </a:pPr>
            <a:r>
              <a:rPr lang="en-US" sz="1900" b="1" kern="0" smtClean="0">
                <a:solidFill>
                  <a:srgbClr val="0000FF"/>
                </a:solidFill>
                <a:latin typeface="Arial" charset="0"/>
              </a:rPr>
              <a:t>Hiện </a:t>
            </a:r>
            <a:r>
              <a:rPr lang="en-US" sz="1900" b="1" kern="0">
                <a:solidFill>
                  <a:srgbClr val="0000FF"/>
                </a:solidFill>
                <a:latin typeface="Arial" charset="0"/>
              </a:rPr>
              <a:t>tổng cộng có cả thảy 15 nhà giàn đang sử dụng, trong đó có 8 nhà giàn có bãi đỗ trực thăng trên nóc, 4 nhà giàn có hải đăng, một nhà giàn có trạm quan sát khí tượng. Có 14 nhà giàn ở khu vực giáp với vùng biển Trường Sa và một nhà giàn (DK1/10) ở bãi cạn Cà Mau trên vùng biển Tây Nam</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442864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251084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4419600" y="1219200"/>
            <a:ext cx="45831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Trên </a:t>
            </a:r>
            <a:r>
              <a:rPr lang="es-MX" sz="2100" b="1" kern="0">
                <a:solidFill>
                  <a:srgbClr val="0000FF"/>
                </a:solidFill>
                <a:latin typeface="Arial" charset="0"/>
              </a:rPr>
              <a:t>thế giới, hiện có khoảng 40 quốc gia lấy ngày ký, ban hành hoặc thông qua Hiến pháp để hàng năm tổ chức kỷ niệm “Ngày Hiến pháp” của mình. Trong ngày này, tổ chức nhiều hình thức phổ biến, giáo dục pháp luật trong cộng </a:t>
            </a:r>
            <a:r>
              <a:rPr lang="es-MX" sz="2100" b="1" kern="0" smtClean="0">
                <a:solidFill>
                  <a:srgbClr val="0000FF"/>
                </a:solidFill>
                <a:latin typeface="Arial" charset="0"/>
              </a:rPr>
              <a:t>đồng.</a:t>
            </a:r>
          </a:p>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Chính </a:t>
            </a:r>
            <a:r>
              <a:rPr lang="es-MX" sz="2100" b="1" kern="0">
                <a:solidFill>
                  <a:srgbClr val="0000FF"/>
                </a:solidFill>
                <a:latin typeface="Arial" charset="0"/>
              </a:rPr>
              <a:t>vì vậy, </a:t>
            </a:r>
            <a:r>
              <a:rPr lang="es-MX" sz="2100" b="1" kern="0" smtClean="0">
                <a:solidFill>
                  <a:srgbClr val="0000FF"/>
                </a:solidFill>
                <a:latin typeface="Arial" charset="0"/>
              </a:rPr>
              <a:t>Chính phủ đã đề xuất </a:t>
            </a:r>
            <a:r>
              <a:rPr lang="es-MX" sz="2100" b="1" kern="0">
                <a:solidFill>
                  <a:srgbClr val="0000FF"/>
                </a:solidFill>
                <a:latin typeface="Arial" charset="0"/>
              </a:rPr>
              <a:t>ngày 09/11 - Ngày ban hành Hiến pháp năm 1946 được xác định là Ngày pháp luật Việt Nam; </a:t>
            </a:r>
            <a:r>
              <a:rPr lang="es-MX" sz="2100" b="1" kern="0" smtClean="0">
                <a:solidFill>
                  <a:srgbClr val="0000FF"/>
                </a:solidFill>
                <a:latin typeface="Arial" charset="0"/>
              </a:rPr>
              <a:t>chính </a:t>
            </a:r>
            <a:r>
              <a:rPr lang="es-MX" sz="2100" b="1" kern="0">
                <a:solidFill>
                  <a:srgbClr val="0000FF"/>
                </a:solidFill>
                <a:latin typeface="Arial" charset="0"/>
              </a:rPr>
              <a:t>thức </a:t>
            </a:r>
            <a:r>
              <a:rPr lang="es-MX" sz="2100" b="1" kern="0" smtClean="0">
                <a:solidFill>
                  <a:srgbClr val="0000FF"/>
                </a:solidFill>
                <a:latin typeface="Arial" charset="0"/>
              </a:rPr>
              <a:t>được luật </a:t>
            </a:r>
            <a:r>
              <a:rPr lang="es-MX" sz="2100" b="1" kern="0">
                <a:solidFill>
                  <a:srgbClr val="0000FF"/>
                </a:solidFill>
                <a:latin typeface="Arial" charset="0"/>
              </a:rPr>
              <a:t>hóa tại </a:t>
            </a:r>
            <a:r>
              <a:rPr lang="es-MX" sz="2100" b="1" kern="0" smtClean="0">
                <a:solidFill>
                  <a:srgbClr val="0000FF"/>
                </a:solidFill>
                <a:latin typeface="Arial" charset="0"/>
              </a:rPr>
              <a:t/>
            </a:r>
            <a:br>
              <a:rPr lang="es-MX" sz="2100" b="1" kern="0" smtClean="0">
                <a:solidFill>
                  <a:srgbClr val="0000FF"/>
                </a:solidFill>
                <a:latin typeface="Arial" charset="0"/>
              </a:rPr>
            </a:br>
            <a:r>
              <a:rPr lang="es-MX" sz="2100" b="1" kern="0" smtClean="0">
                <a:solidFill>
                  <a:srgbClr val="FF0000"/>
                </a:solidFill>
                <a:latin typeface="Arial" charset="0"/>
              </a:rPr>
              <a:t>Điều </a:t>
            </a:r>
            <a:r>
              <a:rPr lang="es-MX" sz="2100" b="1" kern="0">
                <a:solidFill>
                  <a:srgbClr val="FF0000"/>
                </a:solidFill>
                <a:latin typeface="Arial" charset="0"/>
              </a:rPr>
              <a:t>8</a:t>
            </a:r>
            <a:r>
              <a:rPr lang="es-MX" sz="2100" b="1" kern="0" smtClean="0">
                <a:solidFill>
                  <a:srgbClr val="FF0000"/>
                </a:solidFill>
                <a:latin typeface="Arial" charset="0"/>
              </a:rPr>
              <a:t>, Luật </a:t>
            </a:r>
            <a:r>
              <a:rPr lang="es-MX" sz="2100" b="1" kern="0">
                <a:solidFill>
                  <a:srgbClr val="FF0000"/>
                </a:solidFill>
                <a:latin typeface="Arial" charset="0"/>
              </a:rPr>
              <a:t>phổ biến, giáo dục pháp luật năm 2012</a:t>
            </a:r>
            <a:r>
              <a:rPr lang="es-MX" sz="2100" b="1" kern="0" smtClean="0">
                <a:solidFill>
                  <a:srgbClr val="FF0000"/>
                </a:solidFill>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371600"/>
            <a:ext cx="3835400" cy="5181600"/>
          </a:xfrm>
          <a:prstGeom prst="rect">
            <a:avLst/>
          </a:prstGeom>
        </p:spPr>
      </p:pic>
    </p:spTree>
    <p:extLst>
      <p:ext uri="{BB962C8B-B14F-4D97-AF65-F5344CB8AC3E}">
        <p14:creationId xmlns:p14="http://schemas.microsoft.com/office/powerpoint/2010/main" val="2435854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4134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5" y="0"/>
            <a:ext cx="9205370" cy="6858000"/>
          </a:xfrm>
          <a:prstGeom prst="rect">
            <a:avLst/>
          </a:prstGeom>
        </p:spPr>
      </p:pic>
    </p:spTree>
    <p:extLst>
      <p:ext uri="{BB962C8B-B14F-4D97-AF65-F5344CB8AC3E}">
        <p14:creationId xmlns:p14="http://schemas.microsoft.com/office/powerpoint/2010/main" val="3378225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19. Đảo, quần đảo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850" b="1" kern="0" smtClean="0">
                <a:solidFill>
                  <a:srgbClr val="0000FF"/>
                </a:solidFill>
                <a:latin typeface="Arial" charset="0"/>
              </a:rPr>
              <a:t>Đảo </a:t>
            </a:r>
            <a:r>
              <a:rPr lang="en-US" sz="1850" b="1" kern="0">
                <a:solidFill>
                  <a:srgbClr val="0000FF"/>
                </a:solidFill>
                <a:latin typeface="Arial" charset="0"/>
              </a:rPr>
              <a:t>là một vùng đất tự nhiên có nước bao bọc, khi thủy triều lên vùng đất này vẫn ở trên mặt </a:t>
            </a:r>
            <a:r>
              <a:rPr lang="en-US" sz="1850" b="1" kern="0" smtClean="0">
                <a:solidFill>
                  <a:srgbClr val="0000FF"/>
                </a:solidFill>
                <a:latin typeface="Arial" charset="0"/>
              </a:rPr>
              <a:t>nước. Quần </a:t>
            </a:r>
            <a:r>
              <a:rPr lang="en-US" sz="1850" b="1" kern="0">
                <a:solidFill>
                  <a:srgbClr val="0000FF"/>
                </a:solidFill>
                <a:latin typeface="Arial" charset="0"/>
              </a:rPr>
              <a:t>đảo là một tập hợp các đảo, bao gồm cả bộ phận của các đảo, vùng nước tiếp liền và các thành phần tự nhiên khác có liên quan chặt chẽ với </a:t>
            </a:r>
            <a:r>
              <a:rPr lang="en-US" sz="1850" b="1" kern="0" smtClean="0">
                <a:solidFill>
                  <a:srgbClr val="0000FF"/>
                </a:solidFill>
                <a:latin typeface="Arial" charset="0"/>
              </a:rPr>
              <a:t>nhau.</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mtClean="0">
                <a:solidFill>
                  <a:srgbClr val="0000FF"/>
                </a:solidFill>
                <a:latin typeface="Arial" charset="0"/>
              </a:rPr>
              <a:t>Đảo</a:t>
            </a:r>
            <a:r>
              <a:rPr lang="en-US" sz="1850" b="1" kern="0">
                <a:solidFill>
                  <a:srgbClr val="0000FF"/>
                </a:solidFill>
                <a:latin typeface="Arial" charset="0"/>
              </a:rPr>
              <a:t>, quần đảo thuộc chủ quyền của Việt Nam là bộ phận không thể tách rời của lãnh thổ Việt </a:t>
            </a:r>
            <a:r>
              <a:rPr lang="en-US" sz="1850" b="1" kern="0" smtClean="0">
                <a:solidFill>
                  <a:srgbClr val="0000FF"/>
                </a:solidFill>
                <a:latin typeface="Arial" charset="0"/>
              </a:rPr>
              <a:t>Nam.</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20. Nội thủy, lãnh hải, vùng tiếp giáp lãnh hải, vùng đặc quyền kinh tế và thềm lục địa của đảo, quần </a:t>
            </a:r>
            <a:r>
              <a:rPr lang="en-US" sz="1850" b="1" kern="0" smtClean="0">
                <a:solidFill>
                  <a:srgbClr val="FF0066"/>
                </a:solidFill>
                <a:latin typeface="Arial" charset="0"/>
              </a:rPr>
              <a:t>đảo</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mtClean="0">
                <a:solidFill>
                  <a:srgbClr val="0000FF"/>
                </a:solidFill>
                <a:latin typeface="Arial" charset="0"/>
              </a:rPr>
              <a:t>Đảo </a:t>
            </a:r>
            <a:r>
              <a:rPr lang="en-US" sz="1850" b="1" kern="0">
                <a:solidFill>
                  <a:srgbClr val="0000FF"/>
                </a:solidFill>
                <a:latin typeface="Arial" charset="0"/>
              </a:rPr>
              <a:t>thích hợp cho đời sống con người hoặc cho một đời sống kinh tế riêng thì có nội thủy, lãnh hải, vùng tiếp giáp lãnh hải, vùng đặc quyền kinh tế và thềm lục </a:t>
            </a:r>
            <a:r>
              <a:rPr lang="en-US" sz="1850" b="1" kern="0" smtClean="0">
                <a:solidFill>
                  <a:srgbClr val="0000FF"/>
                </a:solidFill>
                <a:latin typeface="Arial" charset="0"/>
              </a:rPr>
              <a:t>địa.</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mtClean="0">
                <a:solidFill>
                  <a:srgbClr val="0000FF"/>
                </a:solidFill>
                <a:latin typeface="Arial" charset="0"/>
              </a:rPr>
              <a:t>Đảo </a:t>
            </a:r>
            <a:r>
              <a:rPr lang="en-US" sz="1850" b="1" kern="0">
                <a:solidFill>
                  <a:srgbClr val="0000FF"/>
                </a:solidFill>
                <a:latin typeface="Arial" charset="0"/>
              </a:rPr>
              <a:t>đá không thích hợp cho đời sống con người hoặc cho một đời sống kinh tế riêng thì không có vùng đặc quyền kinh tế và thềm lục </a:t>
            </a:r>
            <a:r>
              <a:rPr lang="en-US" sz="1850" b="1" kern="0" smtClean="0">
                <a:solidFill>
                  <a:srgbClr val="0000FF"/>
                </a:solidFill>
                <a:latin typeface="Arial" charset="0"/>
              </a:rPr>
              <a:t>địa.</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mtClean="0">
                <a:solidFill>
                  <a:srgbClr val="0000FF"/>
                </a:solidFill>
                <a:latin typeface="Arial" charset="0"/>
              </a:rPr>
              <a:t>Nội </a:t>
            </a:r>
            <a:r>
              <a:rPr lang="en-US" sz="1850" b="1" kern="0">
                <a:solidFill>
                  <a:srgbClr val="0000FF"/>
                </a:solidFill>
                <a:latin typeface="Arial" charset="0"/>
              </a:rPr>
              <a:t>thủy, lãnh hải, vùng tiếp giáp lãnh hải, vùng đặc quyền kinh tế và thềm lục địa của các đảo, quần đảo được xác định theo quy định tại các điều 9, 11, 13, 15 và 17 của Luật này và được thể hiện bằng hải đồ, bản kê toạ độ địa lý do Chính phủ công bố</a:t>
            </a:r>
            <a:r>
              <a:rPr lang="en-US" sz="1850" b="1" kern="0" smtClean="0">
                <a:solidFill>
                  <a:srgbClr val="0000FF"/>
                </a:solidFill>
                <a:latin typeface="Arial" charset="0"/>
              </a:rPr>
              <a:t>.</a:t>
            </a:r>
            <a:endParaRPr lang="en-US" sz="1850" b="1" kern="0">
              <a:solidFill>
                <a:srgbClr val="0000FF"/>
              </a:solidFill>
              <a:latin typeface="Arial" charset="0"/>
            </a:endParaRPr>
          </a:p>
        </p:txBody>
      </p:sp>
    </p:spTree>
    <p:extLst>
      <p:ext uri="{BB962C8B-B14F-4D97-AF65-F5344CB8AC3E}">
        <p14:creationId xmlns:p14="http://schemas.microsoft.com/office/powerpoint/2010/main" val="287257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21. Chế độ pháp lý của đảo, quần đảo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Nhà </a:t>
            </a:r>
            <a:r>
              <a:rPr lang="en-US" sz="2400" b="1" kern="0">
                <a:solidFill>
                  <a:srgbClr val="0000FF"/>
                </a:solidFill>
                <a:latin typeface="Arial" charset="0"/>
              </a:rPr>
              <a:t>nước thực hiện chủ quyền trên đảo, quần đảo của Việt </a:t>
            </a:r>
            <a:r>
              <a:rPr lang="en-US" sz="24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Chế </a:t>
            </a:r>
            <a:r>
              <a:rPr lang="en-US" sz="2400" b="1" kern="0">
                <a:solidFill>
                  <a:srgbClr val="0000FF"/>
                </a:solidFill>
                <a:latin typeface="Arial" charset="0"/>
              </a:rPr>
              <a:t>độ pháp lý đối với vùng nội thủy, lãnh hải, vùng tiếp giáp lãnh hải, vùng đặc quyền kinh tế và thềm lục địa của các đảo, quần đảo được thực hiện theo quy định tại các điều 10, 12, 14, 16 và 18 của Luật này</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341360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372"/>
            <a:ext cx="9144000" cy="4935255"/>
          </a:xfrm>
          <a:prstGeom prst="rect">
            <a:avLst/>
          </a:prstGeom>
        </p:spPr>
      </p:pic>
    </p:spTree>
    <p:extLst>
      <p:ext uri="{BB962C8B-B14F-4D97-AF65-F5344CB8AC3E}">
        <p14:creationId xmlns:p14="http://schemas.microsoft.com/office/powerpoint/2010/main" val="3650607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III. </a:t>
            </a:r>
            <a:r>
              <a:rPr lang="en-US" sz="2600" b="1">
                <a:solidFill>
                  <a:srgbClr val="FF0000"/>
                </a:solidFill>
                <a:latin typeface="Arial" panose="020B0604020202020204" pitchFamily="34" charset="0"/>
                <a:cs typeface="Arial" panose="020B0604020202020204" pitchFamily="34" charset="0"/>
              </a:rPr>
              <a:t>HOẠT ĐỘNG TRONG VÙNG BIỂN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VIỆT </a:t>
            </a:r>
            <a:r>
              <a:rPr lang="en-US" sz="2600" b="1">
                <a:solidFill>
                  <a:srgbClr val="FF0000"/>
                </a:solidFill>
                <a:latin typeface="Arial" panose="020B0604020202020204" pitchFamily="34" charset="0"/>
                <a:cs typeface="Arial" panose="020B0604020202020204" pitchFamily="34" charset="0"/>
              </a:rPr>
              <a:t>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22. Quy định chung</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Tổ </a:t>
            </a:r>
            <a:r>
              <a:rPr lang="en-US" sz="2300" b="1" kern="0">
                <a:solidFill>
                  <a:srgbClr val="0000FF"/>
                </a:solidFill>
                <a:latin typeface="Arial" charset="0"/>
              </a:rPr>
              <a:t>chức, cá nhân hoạt động trong vùng biển Việt Nam phải tôn trọng chủ quyền, toàn vẹn lãnh thổ, quyền chủ quyền, quyền tài phán quốc gia và lợi ích quốc gia của Việt Nam, tuân thủ quy định của pháp luật Việt Nam và pháp luật quốc tế có liên </a:t>
            </a:r>
            <a:r>
              <a:rPr lang="en-US" sz="2300" b="1" kern="0" smtClean="0">
                <a:solidFill>
                  <a:srgbClr val="0000FF"/>
                </a:solidFill>
                <a:latin typeface="Arial" charset="0"/>
              </a:rPr>
              <a:t>quan.</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Nhà </a:t>
            </a:r>
            <a:r>
              <a:rPr lang="en-US" sz="2300" b="1" kern="0">
                <a:solidFill>
                  <a:srgbClr val="0000FF"/>
                </a:solidFill>
                <a:latin typeface="Arial" charset="0"/>
              </a:rPr>
              <a:t>nước tôn trọng và bảo hộ quyền và lợi ích hợp pháp của tàu thuyền, tổ chức, cá nhân hoạt động trong vùng biển Việt Nam phù hợp với quy định của pháp luật Việt Nam và điều ước quốc tế mà nước </a:t>
            </a:r>
            <a:r>
              <a:rPr lang="en-US" sz="2300" b="1" kern="0" smtClean="0">
                <a:solidFill>
                  <a:srgbClr val="0000FF"/>
                </a:solidFill>
                <a:latin typeface="Arial" charset="0"/>
              </a:rPr>
              <a:t>CHXHCN Việt </a:t>
            </a:r>
            <a:r>
              <a:rPr lang="en-US" sz="2300" b="1" kern="0">
                <a:solidFill>
                  <a:srgbClr val="0000FF"/>
                </a:solidFill>
                <a:latin typeface="Arial" charset="0"/>
              </a:rPr>
              <a:t>Nam là thành viên</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445391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23. Đi qua không gây hại trong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Đi </a:t>
            </a:r>
            <a:r>
              <a:rPr lang="en-US" sz="2400" b="1" kern="0">
                <a:solidFill>
                  <a:srgbClr val="0000FF"/>
                </a:solidFill>
                <a:latin typeface="Arial" charset="0"/>
              </a:rPr>
              <a:t>qua lãnh hải là việc tàu thuyền nước ngoài đi trong lãnh hải Việt Nam nhằm một trong các mục đích </a:t>
            </a:r>
            <a:r>
              <a:rPr lang="en-US" sz="2400" b="1" kern="0" smtClean="0">
                <a:solidFill>
                  <a:srgbClr val="0000FF"/>
                </a:solidFill>
                <a:latin typeface="Arial" charset="0"/>
              </a:rPr>
              <a:t>sau:</a:t>
            </a:r>
          </a:p>
          <a:p>
            <a:pPr indent="-457200" algn="just" eaLnBrk="1" hangingPunct="1">
              <a:lnSpc>
                <a:spcPct val="114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Đi </a:t>
            </a:r>
            <a:r>
              <a:rPr lang="en-US" sz="2400" b="1" kern="0">
                <a:solidFill>
                  <a:srgbClr val="0000FF"/>
                </a:solidFill>
                <a:latin typeface="Arial" charset="0"/>
              </a:rPr>
              <a:t>ngang qua nhưng không đi vào nội thủy Việt Nam, không neo đậu lại trong một công trình cảng, bến hay nơi trú đậu ở bên ngoài nội thủy Việt </a:t>
            </a:r>
            <a:r>
              <a:rPr lang="en-US" sz="24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Đi </a:t>
            </a:r>
            <a:r>
              <a:rPr lang="en-US" sz="2400" b="1" kern="0">
                <a:solidFill>
                  <a:srgbClr val="0000FF"/>
                </a:solidFill>
                <a:latin typeface="Arial" charset="0"/>
              </a:rPr>
              <a:t>vào hoặc rời khỏi nội thủy Việt Nam hay đậu lại hoặc rời khỏi một công trình cảng, bến hay nơi trú đậu ở bên ngoài nội thủy Việt </a:t>
            </a:r>
            <a:r>
              <a:rPr lang="en-US" sz="24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startAt="2"/>
              <a:defRPr/>
            </a:pPr>
            <a:r>
              <a:rPr lang="en-US" sz="2400" b="1" kern="0" smtClean="0">
                <a:solidFill>
                  <a:srgbClr val="0000FF"/>
                </a:solidFill>
                <a:latin typeface="Arial" charset="0"/>
              </a:rPr>
              <a:t>Việc </a:t>
            </a:r>
            <a:r>
              <a:rPr lang="en-US" sz="2400" b="1" kern="0">
                <a:solidFill>
                  <a:srgbClr val="0000FF"/>
                </a:solidFill>
                <a:latin typeface="Arial" charset="0"/>
              </a:rPr>
              <a:t>đi qua lãnh hải phải liên tục và nhanh chóng, trừ trường hợp gặp sự cố hàng hải, sự cố bất khả kháng, gặp nạn hoặc vì mục đích phải cứu giúp người, tàu thuyền hay tàu bay đang gặp nạn.</a:t>
            </a:r>
          </a:p>
          <a:p>
            <a:pPr indent="-457200" algn="just" eaLnBrk="1" hangingPunct="1">
              <a:lnSpc>
                <a:spcPct val="114000"/>
              </a:lnSpc>
              <a:spcBef>
                <a:spcPts val="1200"/>
              </a:spcBef>
              <a:spcAft>
                <a:spcPts val="0"/>
              </a:spcAft>
              <a:buClr>
                <a:srgbClr val="FF0000"/>
              </a:buClr>
              <a:buFont typeface="+mj-lt"/>
              <a:buAutoNum type="arabicPeriod" startAt="2"/>
              <a:defRPr/>
            </a:pPr>
            <a:endParaRPr lang="en-US" sz="2400" b="1" kern="0">
              <a:solidFill>
                <a:srgbClr val="0000FF"/>
              </a:solidFill>
              <a:latin typeface="Arial" charset="0"/>
            </a:endParaRPr>
          </a:p>
        </p:txBody>
      </p:sp>
    </p:spTree>
    <p:extLst>
      <p:ext uri="{BB962C8B-B14F-4D97-AF65-F5344CB8AC3E}">
        <p14:creationId xmlns:p14="http://schemas.microsoft.com/office/powerpoint/2010/main" val="3557690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23. Đi qua không gây hại trong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startAt="3"/>
              <a:defRPr/>
            </a:pPr>
            <a:r>
              <a:rPr lang="en-US" sz="2000" b="1" kern="0" smtClean="0">
                <a:solidFill>
                  <a:srgbClr val="0000FF"/>
                </a:solidFill>
                <a:latin typeface="Arial" charset="0"/>
              </a:rPr>
              <a:t>Việc </a:t>
            </a:r>
            <a:r>
              <a:rPr lang="en-US" sz="2000" b="1" kern="0">
                <a:solidFill>
                  <a:srgbClr val="0000FF"/>
                </a:solidFill>
                <a:latin typeface="Arial" charset="0"/>
              </a:rPr>
              <a:t>đi qua không gây hại trong lãnh hải không được làm phương hại đến hòa bình, </a:t>
            </a:r>
            <a:r>
              <a:rPr lang="en-US" sz="2000" b="1" kern="0" smtClean="0">
                <a:solidFill>
                  <a:srgbClr val="0000FF"/>
                </a:solidFill>
                <a:latin typeface="Arial" charset="0"/>
              </a:rPr>
              <a:t>QP-AN của </a:t>
            </a:r>
            <a:r>
              <a:rPr lang="en-US" sz="2000" b="1" kern="0">
                <a:solidFill>
                  <a:srgbClr val="0000FF"/>
                </a:solidFill>
                <a:latin typeface="Arial" charset="0"/>
              </a:rPr>
              <a:t>Việt Nam, trật tự an toàn trên biển. Việc đi qua của tàu thuyền nước ngoài trong lãnh hải Việt Nam bị coi là gây phương hại đến hòa bình, </a:t>
            </a:r>
            <a:r>
              <a:rPr lang="en-US" sz="2000" b="1" kern="0" smtClean="0">
                <a:solidFill>
                  <a:srgbClr val="0000FF"/>
                </a:solidFill>
                <a:latin typeface="Arial" charset="0"/>
              </a:rPr>
              <a:t>QP-AN của </a:t>
            </a:r>
            <a:r>
              <a:rPr lang="en-US" sz="2000" b="1" kern="0">
                <a:solidFill>
                  <a:srgbClr val="0000FF"/>
                </a:solidFill>
                <a:latin typeface="Arial" charset="0"/>
              </a:rPr>
              <a:t>Việt Nam, trật tự an toàn xã hội nếu tàu thuyền đó tiến hành bất kỳ một hành vi nào sau </a:t>
            </a:r>
            <a:r>
              <a:rPr lang="en-US" sz="2000" b="1" kern="0" smtClean="0">
                <a:solidFill>
                  <a:srgbClr val="0000FF"/>
                </a:solidFill>
                <a:latin typeface="Arial" charset="0"/>
              </a:rPr>
              <a:t>đây:</a:t>
            </a:r>
          </a:p>
          <a:p>
            <a:pPr indent="-457200" algn="just" eaLnBrk="1" hangingPunct="1">
              <a:lnSpc>
                <a:spcPct val="103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Đe </a:t>
            </a:r>
            <a:r>
              <a:rPr lang="en-US" sz="2000" b="1" kern="0">
                <a:solidFill>
                  <a:srgbClr val="0000FF"/>
                </a:solidFill>
                <a:latin typeface="Arial" charset="0"/>
              </a:rPr>
              <a:t>dọa hoặc sử dụng vũ lực chống lại độc lập, chủ quyền và toàn vẹn lãnh thổ của Việt </a:t>
            </a:r>
            <a:r>
              <a:rPr lang="en-US" sz="2000" b="1" kern="0" smtClean="0">
                <a:solidFill>
                  <a:srgbClr val="0000FF"/>
                </a:solidFill>
                <a:latin typeface="Arial" charset="0"/>
              </a:rPr>
              <a:t>Nam;</a:t>
            </a:r>
          </a:p>
          <a:p>
            <a:pPr indent="-457200" algn="just" eaLnBrk="1" hangingPunct="1">
              <a:lnSpc>
                <a:spcPct val="103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Đe </a:t>
            </a:r>
            <a:r>
              <a:rPr lang="en-US" sz="2000" b="1" kern="0">
                <a:solidFill>
                  <a:srgbClr val="0000FF"/>
                </a:solidFill>
                <a:latin typeface="Arial" charset="0"/>
              </a:rPr>
              <a:t>dọa hoặc sử dụng vũ lực chống lại độc lập, chủ quyền và toàn vẹn lãnh thổ của quốc gia khác; thực hiện các hành vi trái với các nguyên tắc cơ bản của pháp luật quốc tế được quy định trong Hiến chương Liên hợp </a:t>
            </a:r>
            <a:r>
              <a:rPr lang="en-US" sz="2000" b="1" kern="0" smtClean="0">
                <a:solidFill>
                  <a:srgbClr val="0000FF"/>
                </a:solidFill>
                <a:latin typeface="Arial" charset="0"/>
              </a:rPr>
              <a:t>quốc;</a:t>
            </a:r>
          </a:p>
          <a:p>
            <a:pPr indent="-457200" algn="just" eaLnBrk="1" hangingPunct="1">
              <a:lnSpc>
                <a:spcPct val="103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Luyện </a:t>
            </a:r>
            <a:r>
              <a:rPr lang="en-US" sz="2000" b="1" kern="0">
                <a:solidFill>
                  <a:srgbClr val="0000FF"/>
                </a:solidFill>
                <a:latin typeface="Arial" charset="0"/>
              </a:rPr>
              <a:t>tập hay diễn tập với bất kỳ kiểu, loại vũ khí nào, dưới bất kỳ hình thức </a:t>
            </a:r>
            <a:r>
              <a:rPr lang="en-US" sz="2000" b="1" kern="0" smtClean="0">
                <a:solidFill>
                  <a:srgbClr val="0000FF"/>
                </a:solidFill>
                <a:latin typeface="Arial" charset="0"/>
              </a:rPr>
              <a:t>nào;</a:t>
            </a:r>
          </a:p>
          <a:p>
            <a:pPr indent="-457200" algn="just" eaLnBrk="1" hangingPunct="1">
              <a:lnSpc>
                <a:spcPct val="103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Thu </a:t>
            </a:r>
            <a:r>
              <a:rPr lang="en-US" sz="2000" b="1" kern="0">
                <a:solidFill>
                  <a:srgbClr val="0000FF"/>
                </a:solidFill>
                <a:latin typeface="Arial" charset="0"/>
              </a:rPr>
              <a:t>thập thông tin gây thiệt hại cho </a:t>
            </a:r>
            <a:r>
              <a:rPr lang="en-US" sz="2000" b="1" kern="0" smtClean="0">
                <a:solidFill>
                  <a:srgbClr val="0000FF"/>
                </a:solidFill>
                <a:latin typeface="Arial" charset="0"/>
              </a:rPr>
              <a:t>QP-AN của </a:t>
            </a:r>
            <a:r>
              <a:rPr lang="en-US" sz="2000" b="1" kern="0">
                <a:solidFill>
                  <a:srgbClr val="0000FF"/>
                </a:solidFill>
                <a:latin typeface="Arial" charset="0"/>
              </a:rPr>
              <a:t>Việt </a:t>
            </a:r>
            <a:r>
              <a:rPr lang="en-US" sz="2000" b="1" kern="0" smtClean="0">
                <a:solidFill>
                  <a:srgbClr val="0000FF"/>
                </a:solidFill>
                <a:latin typeface="Arial" charset="0"/>
              </a:rPr>
              <a:t>Nam;</a:t>
            </a:r>
          </a:p>
          <a:p>
            <a:pPr marL="114300" indent="0" algn="just" eaLnBrk="1" hangingPunct="1">
              <a:lnSpc>
                <a:spcPct val="103000"/>
              </a:lnSpc>
              <a:spcBef>
                <a:spcPts val="600"/>
              </a:spcBef>
              <a:spcAft>
                <a:spcPts val="0"/>
              </a:spcAft>
              <a:buClr>
                <a:srgbClr val="FF0000"/>
              </a:buClr>
              <a:buNone/>
              <a:defRPr/>
            </a:pPr>
            <a:r>
              <a:rPr lang="en-US" sz="2000" b="1" kern="0" smtClean="0">
                <a:solidFill>
                  <a:srgbClr val="FF0000"/>
                </a:solidFill>
                <a:latin typeface="Arial" charset="0"/>
              </a:rPr>
              <a:t>đ)</a:t>
            </a:r>
            <a:r>
              <a:rPr lang="en-US" sz="2000" b="1" kern="0" smtClean="0">
                <a:solidFill>
                  <a:srgbClr val="0000FF"/>
                </a:solidFill>
                <a:latin typeface="Arial" charset="0"/>
              </a:rPr>
              <a:t>   Tuyên </a:t>
            </a:r>
            <a:r>
              <a:rPr lang="en-US" sz="2000" b="1" kern="0">
                <a:solidFill>
                  <a:srgbClr val="0000FF"/>
                </a:solidFill>
                <a:latin typeface="Arial" charset="0"/>
              </a:rPr>
              <a:t>truyền nhằm gây hại đến </a:t>
            </a:r>
            <a:r>
              <a:rPr lang="en-US" sz="2000" b="1" kern="0" smtClean="0">
                <a:solidFill>
                  <a:srgbClr val="0000FF"/>
                </a:solidFill>
                <a:latin typeface="Arial" charset="0"/>
              </a:rPr>
              <a:t>QP-AN của </a:t>
            </a:r>
            <a:r>
              <a:rPr lang="en-US" sz="2000" b="1" kern="0">
                <a:solidFill>
                  <a:srgbClr val="0000FF"/>
                </a:solidFill>
                <a:latin typeface="Arial" charset="0"/>
              </a:rPr>
              <a:t>Việt Nam</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043025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23. Đi qua không gây hại trong 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lphaLcParenR" startAt="5"/>
              <a:defRPr/>
            </a:pPr>
            <a:r>
              <a:rPr lang="en-US" sz="2200" b="1" kern="0" smtClean="0">
                <a:solidFill>
                  <a:srgbClr val="0000FF"/>
                </a:solidFill>
                <a:latin typeface="Arial" charset="0"/>
              </a:rPr>
              <a:t>Phóng </a:t>
            </a:r>
            <a:r>
              <a:rPr lang="en-US" sz="2200" b="1" kern="0">
                <a:solidFill>
                  <a:srgbClr val="0000FF"/>
                </a:solidFill>
                <a:latin typeface="Arial" charset="0"/>
              </a:rPr>
              <a:t>đi, tiếp nhận hay xếp phương tiện bay lên tàu </a:t>
            </a:r>
            <a:r>
              <a:rPr lang="en-US" sz="2200" b="1" kern="0" smtClean="0">
                <a:solidFill>
                  <a:srgbClr val="0000FF"/>
                </a:solidFill>
                <a:latin typeface="Arial" charset="0"/>
              </a:rPr>
              <a:t>thuyền;</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Phóng </a:t>
            </a:r>
            <a:r>
              <a:rPr lang="en-US" sz="2200" b="1" kern="0">
                <a:solidFill>
                  <a:srgbClr val="0000FF"/>
                </a:solidFill>
                <a:latin typeface="Arial" charset="0"/>
              </a:rPr>
              <a:t>đi, tiếp nhận hay xếp phương tiện quân sự lên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tàu thuyền;</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Bốc</a:t>
            </a:r>
            <a:r>
              <a:rPr lang="en-US" sz="2200" b="1" kern="0">
                <a:solidFill>
                  <a:srgbClr val="0000FF"/>
                </a:solidFill>
                <a:latin typeface="Arial" charset="0"/>
              </a:rPr>
              <a:t>, dỡ hàng hóa, tiền bạc hay đưa người lên xuống tàu thuyền trái với quy định của pháp luật Việt Nam về hải quan, thuế, y tế hoặc xuất nhập </a:t>
            </a:r>
            <a:r>
              <a:rPr lang="en-US" sz="2200" b="1" kern="0" smtClean="0">
                <a:solidFill>
                  <a:srgbClr val="0000FF"/>
                </a:solidFill>
                <a:latin typeface="Arial" charset="0"/>
              </a:rPr>
              <a:t>cảnh;</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Cố </a:t>
            </a:r>
            <a:r>
              <a:rPr lang="en-US" sz="2200" b="1" kern="0">
                <a:solidFill>
                  <a:srgbClr val="0000FF"/>
                </a:solidFill>
                <a:latin typeface="Arial" charset="0"/>
              </a:rPr>
              <a:t>ý gây ô nhiễm nghiêm trọng môi trường </a:t>
            </a:r>
            <a:r>
              <a:rPr lang="en-US" sz="2200" b="1" kern="0" smtClean="0">
                <a:solidFill>
                  <a:srgbClr val="0000FF"/>
                </a:solidFill>
                <a:latin typeface="Arial" charset="0"/>
              </a:rPr>
              <a:t>biển;</a:t>
            </a:r>
          </a:p>
          <a:p>
            <a:pPr indent="-457200" algn="just" eaLnBrk="1" hangingPunct="1">
              <a:lnSpc>
                <a:spcPct val="108000"/>
              </a:lnSpc>
              <a:spcBef>
                <a:spcPts val="800"/>
              </a:spcBef>
              <a:spcAft>
                <a:spcPts val="0"/>
              </a:spcAft>
              <a:buClr>
                <a:srgbClr val="FF0000"/>
              </a:buClr>
              <a:buFont typeface="+mj-lt"/>
              <a:buAutoNum type="alphaLcParenR" startAt="11"/>
              <a:defRPr/>
            </a:pPr>
            <a:r>
              <a:rPr lang="en-US" sz="2200" b="1" kern="0" smtClean="0">
                <a:solidFill>
                  <a:srgbClr val="0000FF"/>
                </a:solidFill>
                <a:latin typeface="Arial" charset="0"/>
              </a:rPr>
              <a:t>Đánh </a:t>
            </a:r>
            <a:r>
              <a:rPr lang="en-US" sz="2200" b="1" kern="0">
                <a:solidFill>
                  <a:srgbClr val="0000FF"/>
                </a:solidFill>
                <a:latin typeface="Arial" charset="0"/>
              </a:rPr>
              <a:t>bắt hải sản trái </a:t>
            </a:r>
            <a:r>
              <a:rPr lang="en-US" sz="2200" b="1" kern="0" smtClean="0">
                <a:solidFill>
                  <a:srgbClr val="0000FF"/>
                </a:solidFill>
                <a:latin typeface="Arial" charset="0"/>
              </a:rPr>
              <a:t>phép;</a:t>
            </a:r>
          </a:p>
          <a:p>
            <a:pPr indent="-457200" algn="just" eaLnBrk="1" hangingPunct="1">
              <a:lnSpc>
                <a:spcPct val="108000"/>
              </a:lnSpc>
              <a:spcBef>
                <a:spcPts val="800"/>
              </a:spcBef>
              <a:spcAft>
                <a:spcPts val="0"/>
              </a:spcAft>
              <a:buClr>
                <a:srgbClr val="FF0000"/>
              </a:buClr>
              <a:buFont typeface="+mj-lt"/>
              <a:buAutoNum type="alphaLcParenR" startAt="11"/>
              <a:defRPr/>
            </a:pPr>
            <a:r>
              <a:rPr lang="en-US" sz="2200" b="1" kern="0" smtClean="0">
                <a:solidFill>
                  <a:srgbClr val="0000FF"/>
                </a:solidFill>
                <a:latin typeface="Arial" charset="0"/>
              </a:rPr>
              <a:t>Nghiên </a:t>
            </a:r>
            <a:r>
              <a:rPr lang="en-US" sz="2200" b="1" kern="0">
                <a:solidFill>
                  <a:srgbClr val="0000FF"/>
                </a:solidFill>
                <a:latin typeface="Arial" charset="0"/>
              </a:rPr>
              <a:t>cứu, điều tra, thăm dò trái </a:t>
            </a:r>
            <a:r>
              <a:rPr lang="en-US" sz="2200" b="1" kern="0" smtClean="0">
                <a:solidFill>
                  <a:srgbClr val="0000FF"/>
                </a:solidFill>
                <a:latin typeface="Arial" charset="0"/>
              </a:rPr>
              <a:t>phép;</a:t>
            </a:r>
          </a:p>
          <a:p>
            <a:pPr indent="-457200" algn="just" eaLnBrk="1" hangingPunct="1">
              <a:lnSpc>
                <a:spcPct val="108000"/>
              </a:lnSpc>
              <a:spcBef>
                <a:spcPts val="800"/>
              </a:spcBef>
              <a:spcAft>
                <a:spcPts val="0"/>
              </a:spcAft>
              <a:buClr>
                <a:srgbClr val="FF0000"/>
              </a:buClr>
              <a:buFont typeface="+mj-lt"/>
              <a:buAutoNum type="alphaLcParenR" startAt="11"/>
              <a:defRPr/>
            </a:pPr>
            <a:r>
              <a:rPr lang="en-US" sz="2200" b="1" kern="0" smtClean="0">
                <a:solidFill>
                  <a:srgbClr val="0000FF"/>
                </a:solidFill>
                <a:latin typeface="Arial" charset="0"/>
              </a:rPr>
              <a:t>Làm </a:t>
            </a:r>
            <a:r>
              <a:rPr lang="en-US" sz="2200" b="1" kern="0">
                <a:solidFill>
                  <a:srgbClr val="0000FF"/>
                </a:solidFill>
                <a:latin typeface="Arial" charset="0"/>
              </a:rPr>
              <a:t>ảnh hưởng đến hoạt động của hệ thống thông tin liên lạc hoặc của thiết bị hay công trình khác của Việt </a:t>
            </a:r>
            <a:r>
              <a:rPr lang="en-US" sz="2200" b="1" kern="0" smtClean="0">
                <a:solidFill>
                  <a:srgbClr val="0000FF"/>
                </a:solidFill>
                <a:latin typeface="Arial" charset="0"/>
              </a:rPr>
              <a:t>Nam;</a:t>
            </a:r>
          </a:p>
          <a:p>
            <a:pPr indent="-457200" algn="just" eaLnBrk="1" hangingPunct="1">
              <a:lnSpc>
                <a:spcPct val="108000"/>
              </a:lnSpc>
              <a:spcBef>
                <a:spcPts val="800"/>
              </a:spcBef>
              <a:spcAft>
                <a:spcPts val="0"/>
              </a:spcAft>
              <a:buClr>
                <a:srgbClr val="FF0000"/>
              </a:buClr>
              <a:buFont typeface="+mj-lt"/>
              <a:buAutoNum type="alphaLcParenR" startAt="11"/>
              <a:defRPr/>
            </a:pPr>
            <a:r>
              <a:rPr lang="en-US" sz="2200" b="1" kern="0" smtClean="0">
                <a:solidFill>
                  <a:srgbClr val="0000FF"/>
                </a:solidFill>
                <a:latin typeface="Arial" charset="0"/>
              </a:rPr>
              <a:t>Tiến </a:t>
            </a:r>
            <a:r>
              <a:rPr lang="en-US" sz="2200" b="1" kern="0">
                <a:solidFill>
                  <a:srgbClr val="0000FF"/>
                </a:solidFill>
                <a:latin typeface="Arial" charset="0"/>
              </a:rPr>
              <a:t>hành hoạt động khác không trực tiếp liên quan đến việc đi qua</a:t>
            </a:r>
            <a:r>
              <a:rPr lang="en-US" sz="2200" b="1" kern="0" smtClean="0">
                <a:solidFill>
                  <a:srgbClr val="0000FF"/>
                </a:solidFill>
                <a:latin typeface="Arial" charset="0"/>
              </a:rPr>
              <a:t>.</a:t>
            </a:r>
          </a:p>
        </p:txBody>
      </p:sp>
    </p:spTree>
    <p:extLst>
      <p:ext uri="{BB962C8B-B14F-4D97-AF65-F5344CB8AC3E}">
        <p14:creationId xmlns:p14="http://schemas.microsoft.com/office/powerpoint/2010/main" val="21567399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25. Tuyến hàng hải và phân luồng giao thông trong lãnh hải phục vụ cho việc đi qua không gây hại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Chính </a:t>
            </a:r>
            <a:r>
              <a:rPr lang="en-US" sz="2400" b="1" kern="0">
                <a:solidFill>
                  <a:srgbClr val="0000FF"/>
                </a:solidFill>
                <a:latin typeface="Arial" charset="0"/>
              </a:rPr>
              <a:t>phủ quy định về việc công bố tuyến hàng hải và phân luồng giao thông trong lãnh hải phục vụ cho việc đi qua không gây hại nhằm bảo đảm an toàn hàng </a:t>
            </a:r>
            <a:r>
              <a:rPr lang="en-US" sz="2400" b="1" kern="0" smtClean="0">
                <a:solidFill>
                  <a:srgbClr val="0000FF"/>
                </a:solidFill>
                <a:latin typeface="Arial" charset="0"/>
              </a:rPr>
              <a:t>hải.</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Tàu </a:t>
            </a:r>
            <a:r>
              <a:rPr lang="en-US" sz="2400" b="1" kern="0">
                <a:solidFill>
                  <a:srgbClr val="0000FF"/>
                </a:solidFill>
                <a:latin typeface="Arial" charset="0"/>
              </a:rPr>
              <a:t>thuyền nước ngoài chở dầu hoặc chạy bằng năng lượng hạt nhân hoặc chuyên chở chất phóng xạ, chất độc hại hay nguy hiểm khi đi qua không gây hại trong lãnh hải Việt Nam có thể bị buộc phải đi theo tuyến hàng hải quy định cụ thể cho từng trường hợp.</a:t>
            </a:r>
          </a:p>
          <a:p>
            <a:pPr indent="-457200" algn="just" eaLnBrk="1" hangingPunct="1">
              <a:lnSpc>
                <a:spcPct val="114000"/>
              </a:lnSpc>
              <a:spcBef>
                <a:spcPts val="1200"/>
              </a:spcBef>
              <a:spcAft>
                <a:spcPts val="0"/>
              </a:spcAft>
              <a:buClr>
                <a:srgbClr val="FF0000"/>
              </a:buClr>
              <a:buFont typeface="+mj-lt"/>
              <a:buAutoNum type="arabicPeriod"/>
              <a:defRPr/>
            </a:pPr>
            <a:endParaRPr lang="en-US" sz="2400" b="1" kern="0">
              <a:solidFill>
                <a:srgbClr val="0000FF"/>
              </a:solidFill>
              <a:latin typeface="Arial" charset="0"/>
            </a:endParaRPr>
          </a:p>
        </p:txBody>
      </p:sp>
    </p:spTree>
    <p:extLst>
      <p:ext uri="{BB962C8B-B14F-4D97-AF65-F5344CB8AC3E}">
        <p14:creationId xmlns:p14="http://schemas.microsoft.com/office/powerpoint/2010/main" val="96685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Theo </a:t>
            </a:r>
            <a:r>
              <a:rPr lang="es-MX" sz="2350" b="1" kern="0">
                <a:solidFill>
                  <a:srgbClr val="0000FF"/>
                </a:solidFill>
                <a:latin typeface="Arial" charset="0"/>
              </a:rPr>
              <a:t>quy định tại Điều 8 Luật phổ biến, giáo dục pháp luật, </a:t>
            </a:r>
            <a:r>
              <a:rPr lang="es-MX" sz="2350" b="1" kern="0">
                <a:solidFill>
                  <a:srgbClr val="FF0066"/>
                </a:solidFill>
                <a:latin typeface="Arial" charset="0"/>
              </a:rPr>
              <a:t>Ngày Pháp luật (ngày 09/11 hằng năm) được tổ chức để tôn vinh Hiến pháp, pháp luật</a:t>
            </a:r>
            <a:r>
              <a:rPr lang="es-MX" sz="2350" b="1" kern="0">
                <a:solidFill>
                  <a:srgbClr val="0000FF"/>
                </a:solidFill>
                <a:latin typeface="Arial" charset="0"/>
              </a:rPr>
              <a:t>, đồng thời tăng cường nhận thức cho mọi người về vai trò của luật pháp trong đời </a:t>
            </a:r>
            <a:r>
              <a:rPr lang="es-MX" sz="2350" b="1" kern="0" smtClean="0">
                <a:solidFill>
                  <a:srgbClr val="0000FF"/>
                </a:solidFill>
                <a:latin typeface="Arial" charset="0"/>
              </a:rPr>
              <a:t>sống </a:t>
            </a:r>
            <a:r>
              <a:rPr lang="es-MX" sz="2350" b="1" kern="0">
                <a:solidFill>
                  <a:srgbClr val="0000FF"/>
                </a:solidFill>
                <a:latin typeface="Arial" charset="0"/>
              </a:rPr>
              <a:t>và sinh hoạt hàng ngày của người </a:t>
            </a:r>
            <a:r>
              <a:rPr lang="es-MX" sz="2350" b="1" kern="0" smtClean="0">
                <a:solidFill>
                  <a:srgbClr val="0000FF"/>
                </a:solidFill>
                <a:latin typeface="Arial" charset="0"/>
              </a:rPr>
              <a:t>dân; trong </a:t>
            </a:r>
            <a:r>
              <a:rPr lang="es-MX" sz="2350" b="1" kern="0">
                <a:solidFill>
                  <a:srgbClr val="0000FF"/>
                </a:solidFill>
                <a:latin typeface="Arial" charset="0"/>
              </a:rPr>
              <a:t>hoạt động quản lý Nhà nước, hoạt </a:t>
            </a:r>
            <a:r>
              <a:rPr lang="es-MX" sz="2350" b="1" kern="0" smtClean="0">
                <a:solidFill>
                  <a:srgbClr val="0000FF"/>
                </a:solidFill>
                <a:latin typeface="Arial" charset="0"/>
              </a:rPr>
              <a:t>động KT-XH. </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Thông </a:t>
            </a:r>
            <a:r>
              <a:rPr lang="es-MX" sz="2350" b="1" kern="0">
                <a:solidFill>
                  <a:srgbClr val="0000FF"/>
                </a:solidFill>
                <a:latin typeface="Arial" charset="0"/>
              </a:rPr>
              <a:t>qua Ngày Pháp luật giúp cho mọi tổ chức, cá nhân công dân có </a:t>
            </a:r>
            <a:r>
              <a:rPr lang="es-MX" sz="2350" b="1" kern="0">
                <a:solidFill>
                  <a:srgbClr val="FF0066"/>
                </a:solidFill>
                <a:latin typeface="Arial" charset="0"/>
              </a:rPr>
              <a:t>ý thức tuân thủ pháp luật tốt hơn</a:t>
            </a:r>
            <a:r>
              <a:rPr lang="es-MX" sz="2350" b="1" kern="0">
                <a:solidFill>
                  <a:srgbClr val="0000FF"/>
                </a:solidFill>
                <a:latin typeface="Arial" charset="0"/>
              </a:rPr>
              <a:t>, là dịp để đánh giá lại những </a:t>
            </a:r>
            <a:r>
              <a:rPr lang="es-MX" sz="2350" b="1" kern="0">
                <a:solidFill>
                  <a:srgbClr val="FF0066"/>
                </a:solidFill>
                <a:latin typeface="Arial" charset="0"/>
              </a:rPr>
              <a:t>kết quả đã đạt được và những hạn chế</a:t>
            </a:r>
            <a:r>
              <a:rPr lang="es-MX" sz="2350" b="1" kern="0">
                <a:solidFill>
                  <a:srgbClr val="0000FF"/>
                </a:solidFill>
                <a:latin typeface="Arial" charset="0"/>
              </a:rPr>
              <a:t> trong hoạt động xây dựng, thực thi pháp </a:t>
            </a:r>
            <a:r>
              <a:rPr lang="es-MX" sz="2350" b="1" kern="0" smtClean="0">
                <a:solidFill>
                  <a:srgbClr val="0000FF"/>
                </a:solidFill>
                <a:latin typeface="Arial" charset="0"/>
              </a:rPr>
              <a:t>luật; từ </a:t>
            </a:r>
            <a:r>
              <a:rPr lang="es-MX" sz="2350" b="1" kern="0">
                <a:solidFill>
                  <a:srgbClr val="0000FF"/>
                </a:solidFill>
                <a:latin typeface="Arial" charset="0"/>
              </a:rPr>
              <a:t>đó </a:t>
            </a:r>
            <a:r>
              <a:rPr lang="es-MX" sz="2350" b="1" kern="0">
                <a:solidFill>
                  <a:srgbClr val="FF0066"/>
                </a:solidFill>
                <a:latin typeface="Arial" charset="0"/>
              </a:rPr>
              <a:t>hoàn thiện hơn hệ thống pháp luật</a:t>
            </a:r>
            <a:r>
              <a:rPr lang="es-MX" sz="2350" b="1" kern="0">
                <a:solidFill>
                  <a:srgbClr val="0000FF"/>
                </a:solidFill>
                <a:latin typeface="Arial" charset="0"/>
              </a:rPr>
              <a:t>, cũng như cải thiện, nâng cao hoạt động của hệ thống tư </a:t>
            </a:r>
            <a:r>
              <a:rPr lang="es-MX" sz="2350" b="1" kern="0" smtClean="0">
                <a:solidFill>
                  <a:srgbClr val="0000FF"/>
                </a:solidFill>
                <a:latin typeface="Arial" charset="0"/>
              </a:rPr>
              <a:t>pháp.</a:t>
            </a:r>
            <a:endParaRPr lang="es-MX" sz="2350" b="1" kern="0">
              <a:solidFill>
                <a:srgbClr val="0000FF"/>
              </a:solidFill>
              <a:latin typeface="Arial" charset="0"/>
            </a:endParaRPr>
          </a:p>
        </p:txBody>
      </p:sp>
    </p:spTree>
    <p:extLst>
      <p:ext uri="{BB962C8B-B14F-4D97-AF65-F5344CB8AC3E}">
        <p14:creationId xmlns:p14="http://schemas.microsoft.com/office/powerpoint/2010/main" val="3777688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26. Vùng cấm và khu vực hạn chế hoạt </a:t>
            </a:r>
            <a:r>
              <a:rPr lang="en-US" sz="2400" b="1" smtClean="0">
                <a:solidFill>
                  <a:srgbClr val="FF0000"/>
                </a:solidFill>
                <a:latin typeface="Arial" panose="020B0604020202020204" pitchFamily="34" charset="0"/>
                <a:cs typeface="Arial" panose="020B0604020202020204" pitchFamily="34" charset="0"/>
              </a:rPr>
              <a:t>động</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trong </a:t>
            </a:r>
            <a:r>
              <a:rPr lang="en-US" sz="2400" b="1">
                <a:solidFill>
                  <a:srgbClr val="FF0000"/>
                </a:solidFill>
                <a:latin typeface="Arial" panose="020B0604020202020204" pitchFamily="34" charset="0"/>
                <a:cs typeface="Arial" panose="020B0604020202020204" pitchFamily="34" charset="0"/>
              </a:rPr>
              <a:t>lãnh hải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Để </a:t>
            </a:r>
            <a:r>
              <a:rPr lang="en-US" sz="2300" b="1" kern="0">
                <a:solidFill>
                  <a:srgbClr val="0000FF"/>
                </a:solidFill>
                <a:latin typeface="Arial" charset="0"/>
              </a:rPr>
              <a:t>bảo vệ chủ quyền, quốc phòng, an ninh và lợi ích quốc gia hoặc an toàn hàng hải, bảo vệ tài nguyên, sinh thái biển, chống ô nhiễm, khắc phục sự cố, thảm họa môi trường biển, phòng chống lây lan dịch bệnh, Chính phủ thiết lập vùng cấm tạm thời hoặc vùng hạn chế hoạt động trong lãnh hải Việt </a:t>
            </a:r>
            <a:r>
              <a:rPr lang="en-US" sz="23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Việc </a:t>
            </a:r>
            <a:r>
              <a:rPr lang="en-US" sz="2300" b="1" kern="0">
                <a:solidFill>
                  <a:srgbClr val="0000FF"/>
                </a:solidFill>
                <a:latin typeface="Arial" charset="0"/>
              </a:rPr>
              <a:t>thiết lập vùng cấm tạm thời hoặc vùng hạn chế hoạt động trong lãnh hải Việt Nam theo quy định tại khoản 1 Điều này phải được thông báo rộng rãi trong nước và quốc tế trong “Thông báo hàng hải”, theo tập quán hàng hải quốc tế, chậm nhất là 15 ngày trước khi áp dụng hoặc thông báo ngay sau khi áp dụng trong trường hợp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khẩn </a:t>
            </a:r>
            <a:r>
              <a:rPr lang="en-US" sz="2300" b="1" kern="0">
                <a:solidFill>
                  <a:srgbClr val="0000FF"/>
                </a:solidFill>
                <a:latin typeface="Arial" charset="0"/>
              </a:rPr>
              <a:t>cấp</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3885674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27. Tàu quân sự và tàu thuyền công vụ của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nước </a:t>
            </a:r>
            <a:r>
              <a:rPr lang="en-US" sz="2400" b="1">
                <a:solidFill>
                  <a:srgbClr val="FF0000"/>
                </a:solidFill>
                <a:latin typeface="Arial" panose="020B0604020202020204" pitchFamily="34" charset="0"/>
                <a:cs typeface="Arial" panose="020B0604020202020204" pitchFamily="34" charset="0"/>
              </a:rPr>
              <a:t>ngoài đến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Tàu </a:t>
            </a:r>
            <a:r>
              <a:rPr lang="en-US" sz="2000" b="1" kern="0">
                <a:solidFill>
                  <a:srgbClr val="0000FF"/>
                </a:solidFill>
                <a:latin typeface="Arial" charset="0"/>
              </a:rPr>
              <a:t>quân sự và tàu thuyền công vụ của nước ngoài chỉ được đi vào nội thủy, neo đậu tại một công trình cảng, bến hay nơi trú đậu trong nội thuỷ hoặc công trình cảng, bến hay nơi trú đậu của Việt Nam ở bên ngoài nội thủy Việt Nam theo lời mời của Chính phủ Việt Nam hoặc theo thỏa thuận giữa các cơ quan có thẩm quyền của Việt Nam với quốc gia mà tàu mang </a:t>
            </a:r>
            <a:r>
              <a:rPr lang="en-US" sz="2000" b="1" kern="0" smtClean="0">
                <a:solidFill>
                  <a:srgbClr val="0000FF"/>
                </a:solidFill>
                <a:latin typeface="Arial" charset="0"/>
              </a:rPr>
              <a:t>cờ.</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Tàu </a:t>
            </a:r>
            <a:r>
              <a:rPr lang="en-US" sz="2000" b="1" kern="0">
                <a:solidFill>
                  <a:srgbClr val="0000FF"/>
                </a:solidFill>
                <a:latin typeface="Arial" charset="0"/>
              </a:rPr>
              <a:t>quân sự và tàu thuyền công vụ của nước ngoài khi ở trong nội thủy, cảng, bến hay nơi trú đậu trong nội thuỷ hoặc các công trình cảng, bến hay nơi trú đậu của Việt Nam ở bên ngoài nội thủy Việt Nam phải tuân thủ quy định của Luật này và quy định khác của pháp luật Việt Nam có liên quan, trừ trường hợp điều ước quốc tế mà nước Cộng hòa xã hội chủ nghĩa Việt Nam là thành viên có quy định khác và phải hoạt động phù hợp với lời mời của Chính phủ Việt Nam hoặc thỏa thuận với cơ quan có thẩm quyền của Việt Nam</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061932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28. Trách nhiệm của tàu quân sự và tàu thuyền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công </a:t>
            </a:r>
            <a:r>
              <a:rPr lang="en-US" sz="2400" b="1">
                <a:solidFill>
                  <a:srgbClr val="FF0000"/>
                </a:solidFill>
                <a:latin typeface="Arial" panose="020B0604020202020204" pitchFamily="34" charset="0"/>
                <a:cs typeface="Arial" panose="020B0604020202020204" pitchFamily="34" charset="0"/>
              </a:rPr>
              <a:t>vụ của nước ngoài trong vùng biển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50" b="1" kern="0" smtClean="0">
                <a:solidFill>
                  <a:srgbClr val="0000FF"/>
                </a:solidFill>
                <a:latin typeface="Arial" charset="0"/>
              </a:rPr>
              <a:t>Tàu </a:t>
            </a:r>
            <a:r>
              <a:rPr lang="en-US" sz="2150" b="1" kern="0">
                <a:solidFill>
                  <a:srgbClr val="0000FF"/>
                </a:solidFill>
                <a:latin typeface="Arial" charset="0"/>
              </a:rPr>
              <a:t>quân sự của nước ngoài khi hoạt động trong vùng biển Việt Nam mà có hành vi vi phạm pháp luật Việt Nam thì lực lượng tuần tra, kiểm soát trên biển của Việt Nam có quyền yêu cầu các tàu thuyền đó chấm dứt ngay hành vi vi phạm, rời khỏi lãnh hải Việt Nam ngay lập tức nếu đang ở trong lãnh hải Việt Nam. Tàu thuyền vi phạm phải tuân thủ các yêu cầu, mệnh lệnh của lực lượng tuần tra, kiểm soát trên biển của Việt </a:t>
            </a:r>
            <a:r>
              <a:rPr lang="en-US" sz="215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a:defRPr/>
            </a:pPr>
            <a:r>
              <a:rPr lang="en-US" sz="2150" b="1" kern="0" smtClean="0">
                <a:solidFill>
                  <a:srgbClr val="0000FF"/>
                </a:solidFill>
                <a:latin typeface="Arial" charset="0"/>
              </a:rPr>
              <a:t>Trường </a:t>
            </a:r>
            <a:r>
              <a:rPr lang="en-US" sz="2150" b="1" kern="0">
                <a:solidFill>
                  <a:srgbClr val="0000FF"/>
                </a:solidFill>
                <a:latin typeface="Arial" charset="0"/>
              </a:rPr>
              <a:t>hợp tàu quân sự, tàu thuyền công vụ của nước ngoài hoạt động trong vùng biển Việt Nam mà có hành vi vi phạm pháp luật Việt Nam hoặc pháp luật quốc tế có liên quan thì quốc gia mà tàu mang cờ phải chịu trách nhiệm về mọi tổn thất hoặc thiệt hại do tàu thuyền đó gây ra cho Việt Nam</a:t>
            </a:r>
            <a:r>
              <a:rPr lang="en-US" sz="2150" b="1" kern="0" smtClean="0">
                <a:solidFill>
                  <a:srgbClr val="0000FF"/>
                </a:solidFill>
                <a:latin typeface="Arial" charset="0"/>
              </a:rPr>
              <a:t>.</a:t>
            </a:r>
            <a:endParaRPr lang="en-US" sz="2150" b="1" kern="0">
              <a:solidFill>
                <a:srgbClr val="0000FF"/>
              </a:solidFill>
              <a:latin typeface="Arial" charset="0"/>
            </a:endParaRPr>
          </a:p>
        </p:txBody>
      </p:sp>
    </p:spTree>
    <p:extLst>
      <p:ext uri="{BB962C8B-B14F-4D97-AF65-F5344CB8AC3E}">
        <p14:creationId xmlns:p14="http://schemas.microsoft.com/office/powerpoint/2010/main" val="14258870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29. Hoạt động của tàu ngầm và các phương tiện đi ngầm khác của nước ngoài trong nội thuỷ, lãnh hải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
              <a:defRPr/>
            </a:pPr>
            <a:r>
              <a:rPr lang="en-US" sz="2150" b="1" kern="0" smtClean="0">
                <a:solidFill>
                  <a:srgbClr val="0000FF"/>
                </a:solidFill>
                <a:latin typeface="Arial" charset="0"/>
              </a:rPr>
              <a:t>Trong </a:t>
            </a:r>
            <a:r>
              <a:rPr lang="en-US" sz="2150" b="1" kern="0">
                <a:solidFill>
                  <a:srgbClr val="0000FF"/>
                </a:solidFill>
                <a:latin typeface="Arial" charset="0"/>
              </a:rPr>
              <a:t>nội thủy, lãnh hải Việt Nam, tàu ngầm và các phương tiện đi ngầm khác của nước ngoài phải hoạt động ở trạng thái nổi trên mặt nước và phải treo cờ quốc tịch, trừ trường hợp được phép của Chính phủ Việt Nam hoặc theo thỏa thuận giữa Chính phủ Việt Nam và chính phủ của quốc gia mà tàu thuyền đó mang cờ.</a:t>
            </a:r>
          </a:p>
          <a:p>
            <a:pPr indent="-457200" algn="just" eaLnBrk="1" hangingPunct="1">
              <a:lnSpc>
                <a:spcPct val="114000"/>
              </a:lnSpc>
              <a:spcBef>
                <a:spcPts val="1200"/>
              </a:spcBef>
              <a:spcAft>
                <a:spcPts val="0"/>
              </a:spcAft>
              <a:buClr>
                <a:srgbClr val="FF0000"/>
              </a:buClr>
              <a:buFont typeface="+mj-lt"/>
              <a:buAutoNum type="arabicPeriod"/>
              <a:defRPr/>
            </a:pPr>
            <a:endParaRPr lang="en-US" sz="2150" b="1" kern="0">
              <a:solidFill>
                <a:srgbClr val="0000FF"/>
              </a:solidFill>
              <a:latin typeface="Arial" charset="0"/>
            </a:endParaRPr>
          </a:p>
        </p:txBody>
      </p:sp>
    </p:spTree>
    <p:extLst>
      <p:ext uri="{BB962C8B-B14F-4D97-AF65-F5344CB8AC3E}">
        <p14:creationId xmlns:p14="http://schemas.microsoft.com/office/powerpoint/2010/main" val="3545559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30. Quyền tài phán hình sự đối với tàu thuyền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nước </a:t>
            </a:r>
            <a:r>
              <a:rPr lang="en-US" sz="2400" b="1">
                <a:solidFill>
                  <a:srgbClr val="FF0000"/>
                </a:solidFill>
                <a:latin typeface="Arial" panose="020B0604020202020204" pitchFamily="34" charset="0"/>
                <a:cs typeface="Arial" panose="020B0604020202020204" pitchFamily="34" charset="0"/>
              </a:rPr>
              <a:t>ngoài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2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Trong </a:t>
            </a:r>
            <a:r>
              <a:rPr lang="en-US" sz="2000" b="1" kern="0">
                <a:solidFill>
                  <a:srgbClr val="0000FF"/>
                </a:solidFill>
                <a:latin typeface="Arial" charset="0"/>
              </a:rPr>
              <a:t>phạm vi nhiệm vụ, quyền hạn của mình, lực lượng tuần tra, kiểm soát trên biển có quyền tiến hành các biện pháp để bắt người, điều tra đối với tội phạm xảy ra trên tàu thuyền nước ngoài sau khi rời khỏi nội thủy và đang đi trong lãnh hải Việt </a:t>
            </a:r>
            <a:r>
              <a:rPr lang="en-US" sz="2000" b="1" kern="0" smtClean="0">
                <a:solidFill>
                  <a:srgbClr val="0000FF"/>
                </a:solidFill>
                <a:latin typeface="Arial" charset="0"/>
              </a:rPr>
              <a:t>Nam.</a:t>
            </a:r>
          </a:p>
          <a:p>
            <a:pPr indent="-457200" algn="just" eaLnBrk="1" hangingPunct="1">
              <a:lnSpc>
                <a:spcPct val="102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tội phạm xảy ra trên tàu thuyền nước ngoài đang đi trong lãnh hải Việt Nam nhưng không phải ngay sau khi rời khỏi nội thủy Việt Nam, lực lượng tuần tra, kiểm soát trên biển có quyền tiến hành bắt người, điều tra trong các trường hợp sau </a:t>
            </a:r>
            <a:r>
              <a:rPr lang="en-US" sz="2000" b="1" kern="0" smtClean="0">
                <a:solidFill>
                  <a:srgbClr val="0000FF"/>
                </a:solidFill>
                <a:latin typeface="Arial" charset="0"/>
              </a:rPr>
              <a:t>đây:</a:t>
            </a:r>
          </a:p>
          <a:p>
            <a:pPr indent="-457200" algn="just" eaLnBrk="1" hangingPunct="1">
              <a:lnSpc>
                <a:spcPct val="102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Hậu </a:t>
            </a:r>
            <a:r>
              <a:rPr lang="en-US" sz="2000" b="1" kern="0">
                <a:solidFill>
                  <a:srgbClr val="0000FF"/>
                </a:solidFill>
                <a:latin typeface="Arial" charset="0"/>
              </a:rPr>
              <a:t>quả của việc phạm tội ảnh hưởng đến Việt </a:t>
            </a:r>
            <a:r>
              <a:rPr lang="en-US" sz="2000" b="1" kern="0" smtClean="0">
                <a:solidFill>
                  <a:srgbClr val="0000FF"/>
                </a:solidFill>
                <a:latin typeface="Arial" charset="0"/>
              </a:rPr>
              <a:t>Nam;</a:t>
            </a:r>
          </a:p>
          <a:p>
            <a:pPr indent="-457200" algn="just" eaLnBrk="1" hangingPunct="1">
              <a:lnSpc>
                <a:spcPct val="102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Việc </a:t>
            </a:r>
            <a:r>
              <a:rPr lang="en-US" sz="2000" b="1" kern="0">
                <a:solidFill>
                  <a:srgbClr val="0000FF"/>
                </a:solidFill>
                <a:latin typeface="Arial" charset="0"/>
              </a:rPr>
              <a:t>phạm tội có tính chất phá hoại hòa bình của Việt Nam hay trật tự trong lãnh hải Việt </a:t>
            </a:r>
            <a:r>
              <a:rPr lang="en-US" sz="2000" b="1" kern="0" smtClean="0">
                <a:solidFill>
                  <a:srgbClr val="0000FF"/>
                </a:solidFill>
                <a:latin typeface="Arial" charset="0"/>
              </a:rPr>
              <a:t>Nam;</a:t>
            </a:r>
          </a:p>
          <a:p>
            <a:pPr indent="-457200" algn="just" eaLnBrk="1" hangingPunct="1">
              <a:lnSpc>
                <a:spcPct val="102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Thuyền </a:t>
            </a:r>
            <a:r>
              <a:rPr lang="en-US" sz="2000" b="1" kern="0">
                <a:solidFill>
                  <a:srgbClr val="0000FF"/>
                </a:solidFill>
                <a:latin typeface="Arial" charset="0"/>
              </a:rPr>
              <a:t>trưởng hay một viên chức ngoại giao hoặc viên chức lãnh sự của quốc gia mà tàu thuyền mang cờ yêu cầu sự giúp đỡ của các cơ quan có thẩm quyền của Việt </a:t>
            </a:r>
            <a:r>
              <a:rPr lang="en-US" sz="2000" b="1" kern="0" smtClean="0">
                <a:solidFill>
                  <a:srgbClr val="0000FF"/>
                </a:solidFill>
                <a:latin typeface="Arial" charset="0"/>
              </a:rPr>
              <a:t>Nam;</a:t>
            </a:r>
          </a:p>
          <a:p>
            <a:pPr indent="-457200" algn="just" eaLnBrk="1" hangingPunct="1">
              <a:lnSpc>
                <a:spcPct val="102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Để </a:t>
            </a:r>
            <a:r>
              <a:rPr lang="en-US" sz="2000" b="1" kern="0">
                <a:solidFill>
                  <a:srgbClr val="0000FF"/>
                </a:solidFill>
                <a:latin typeface="Arial" charset="0"/>
              </a:rPr>
              <a:t>ngăn chặn hành vi mua bán người, mua bán, tàng trữ, vận chuyển trái phép chất ma túy</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707932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30. Quyền tài phán hình sự đối với tàu thuyền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nước </a:t>
            </a:r>
            <a:r>
              <a:rPr lang="en-US" sz="2400" b="1">
                <a:solidFill>
                  <a:srgbClr val="FF0000"/>
                </a:solidFill>
                <a:latin typeface="Arial" panose="020B0604020202020204" pitchFamily="34" charset="0"/>
                <a:cs typeface="Arial" panose="020B0604020202020204" pitchFamily="34" charset="0"/>
              </a:rPr>
              <a:t>ngoài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Lực </a:t>
            </a:r>
            <a:r>
              <a:rPr lang="en-US" sz="2200" b="1" kern="0">
                <a:solidFill>
                  <a:srgbClr val="0000FF"/>
                </a:solidFill>
                <a:latin typeface="Arial" charset="0"/>
              </a:rPr>
              <a:t>lượng tuần tra, kiểm soát trên biển không được tiến hành bất kỳ biện pháp nào trên tàu thuyền nước ngoài đang đi trong lãnh hải Việt Nam để bắt giữ người hay điều tra việc phạm tội đã xảy ra trước khi tàu thuyền đó đi vào lãnh hải Việt Nam nếu như tàu thuyền đó xuất phát từ một cảng nước ngoài và chỉ đi trong lãnh hải mà không đi vào nội thủy Việt Nam, trừ trường hợp cần ngăn ngừa, hạn chế ô nhiễm môi trường biển hoặc để thực hiện quyền tài phán quốc gia quy định tại điểm b khoản 1 Điều 16 của Luật </a:t>
            </a:r>
            <a:r>
              <a:rPr lang="en-US" sz="2200" b="1" kern="0" smtClean="0">
                <a:solidFill>
                  <a:srgbClr val="0000FF"/>
                </a:solidFill>
                <a:latin typeface="Arial" charset="0"/>
              </a:rPr>
              <a:t>này.</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Việc </a:t>
            </a:r>
            <a:r>
              <a:rPr lang="en-US" sz="2200" b="1" kern="0">
                <a:solidFill>
                  <a:srgbClr val="0000FF"/>
                </a:solidFill>
                <a:latin typeface="Arial" charset="0"/>
              </a:rPr>
              <a:t>thực hiện biện pháp tố tụng hình sự phải phù hợp với quy định của pháp luật Việt Nam và điều ước quốc tế mà nước </a:t>
            </a:r>
            <a:r>
              <a:rPr lang="en-US" sz="2200" b="1" kern="0" smtClean="0">
                <a:solidFill>
                  <a:srgbClr val="0000FF"/>
                </a:solidFill>
                <a:latin typeface="Arial" charset="0"/>
              </a:rPr>
              <a:t>CHXHCN Việt </a:t>
            </a:r>
            <a:r>
              <a:rPr lang="en-US" sz="2200" b="1" kern="0">
                <a:solidFill>
                  <a:srgbClr val="0000FF"/>
                </a:solidFill>
                <a:latin typeface="Arial" charset="0"/>
              </a:rPr>
              <a:t>Nam là thành viên</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8017045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2000"/>
              </a:lnSpc>
              <a:spcBef>
                <a:spcPts val="6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31. Quyền tài phán dân sự đối với tàu thuyền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nước </a:t>
            </a:r>
            <a:r>
              <a:rPr lang="en-US" sz="2400" b="1">
                <a:solidFill>
                  <a:srgbClr val="FF0000"/>
                </a:solidFill>
                <a:latin typeface="Arial" panose="020B0604020202020204" pitchFamily="34" charset="0"/>
                <a:cs typeface="Arial" panose="020B0604020202020204" pitchFamily="34" charset="0"/>
              </a:rPr>
              <a:t>ngoài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mj-lt"/>
              <a:buAutoNum type="arabicPeriod"/>
              <a:defRPr/>
            </a:pPr>
            <a:r>
              <a:rPr lang="en-US" sz="2050" b="1" kern="0" smtClean="0">
                <a:solidFill>
                  <a:srgbClr val="0000FF"/>
                </a:solidFill>
                <a:latin typeface="Arial" charset="0"/>
              </a:rPr>
              <a:t>Lực </a:t>
            </a:r>
            <a:r>
              <a:rPr lang="en-US" sz="2050" b="1" kern="0">
                <a:solidFill>
                  <a:srgbClr val="0000FF"/>
                </a:solidFill>
                <a:latin typeface="Arial" charset="0"/>
              </a:rPr>
              <a:t>lượng tuần tra, kiểm soát trên biển không được buộc tàu thuyền nước ngoài đang đi trong lãnh hải phải dừng lại hoặc thay đổi hành trình chỉ vì mục đích thực hiện quyền tài phán dân sự đối với cá nhân đang ở trên tàu thuyền </a:t>
            </a:r>
            <a:r>
              <a:rPr lang="en-US" sz="2050" b="1" kern="0" smtClean="0">
                <a:solidFill>
                  <a:srgbClr val="0000FF"/>
                </a:solidFill>
                <a:latin typeface="Arial" charset="0"/>
              </a:rPr>
              <a:t>đó.</a:t>
            </a:r>
          </a:p>
          <a:p>
            <a:pPr indent="-457200" algn="just" eaLnBrk="1" hangingPunct="1">
              <a:lnSpc>
                <a:spcPct val="108000"/>
              </a:lnSpc>
              <a:spcBef>
                <a:spcPts val="1200"/>
              </a:spcBef>
              <a:spcAft>
                <a:spcPts val="0"/>
              </a:spcAft>
              <a:buClr>
                <a:srgbClr val="FF0000"/>
              </a:buClr>
              <a:buFont typeface="+mj-lt"/>
              <a:buAutoNum type="arabicPeriod"/>
              <a:defRPr/>
            </a:pPr>
            <a:r>
              <a:rPr lang="en-US" sz="2050" b="1" kern="0" smtClean="0">
                <a:solidFill>
                  <a:srgbClr val="0000FF"/>
                </a:solidFill>
                <a:latin typeface="Arial" charset="0"/>
              </a:rPr>
              <a:t>Lực </a:t>
            </a:r>
            <a:r>
              <a:rPr lang="en-US" sz="2050" b="1" kern="0">
                <a:solidFill>
                  <a:srgbClr val="0000FF"/>
                </a:solidFill>
                <a:latin typeface="Arial" charset="0"/>
              </a:rPr>
              <a:t>lượng tuần tra, kiểm soát trên biển không được tiến hành các biện pháp bắt giữ hay xử lý về mặt dân sự đối với tàu thuyền nước ngoài đang đi trong vùng biển Việt Nam, trừ nội thủy, trừ trường hợp việc thi hành các biện pháp này liên quan đến nghĩa vụ đã cam kết hay trách nhiệm dân sự mà tàu thuyền phải đảm nhận trong khi đi qua hoặc để được đi qua vùng biển Việt </a:t>
            </a:r>
            <a:r>
              <a:rPr lang="en-US" sz="2050" b="1" kern="0" smtClean="0">
                <a:solidFill>
                  <a:srgbClr val="0000FF"/>
                </a:solidFill>
                <a:latin typeface="Arial" charset="0"/>
              </a:rPr>
              <a:t>Nam.</a:t>
            </a:r>
          </a:p>
          <a:p>
            <a:pPr indent="-457200" algn="just" eaLnBrk="1" hangingPunct="1">
              <a:lnSpc>
                <a:spcPct val="108000"/>
              </a:lnSpc>
              <a:spcBef>
                <a:spcPts val="1200"/>
              </a:spcBef>
              <a:spcAft>
                <a:spcPts val="0"/>
              </a:spcAft>
              <a:buClr>
                <a:srgbClr val="FF0000"/>
              </a:buClr>
              <a:buFont typeface="+mj-lt"/>
              <a:buAutoNum type="arabicPeriod"/>
              <a:defRPr/>
            </a:pPr>
            <a:r>
              <a:rPr lang="en-US" sz="2050" b="1" kern="0" smtClean="0">
                <a:solidFill>
                  <a:srgbClr val="0000FF"/>
                </a:solidFill>
                <a:latin typeface="Arial" charset="0"/>
              </a:rPr>
              <a:t>Lực </a:t>
            </a:r>
            <a:r>
              <a:rPr lang="en-US" sz="2050" b="1" kern="0">
                <a:solidFill>
                  <a:srgbClr val="0000FF"/>
                </a:solidFill>
                <a:latin typeface="Arial" charset="0"/>
              </a:rPr>
              <a:t>lượng tuần tra, kiểm soát trên biển có thể áp dụng các biện pháp bắt giữ hay xử lý tàu thuyền nước ngoài nhằm mục đích thực hiện quyền tài phán dân sự nếu tàu thuyền đó đang đậu trong lãnh hải hoặc đi qua lãnh hải sau khi rời khỏi nội thủy </a:t>
            </a:r>
            <a:r>
              <a:rPr lang="en-US" sz="2050" b="1" kern="0" smtClean="0">
                <a:solidFill>
                  <a:srgbClr val="0000FF"/>
                </a:solidFill>
                <a:latin typeface="Arial" charset="0"/>
              </a:rPr>
              <a:t/>
            </a:r>
            <a:br>
              <a:rPr lang="en-US" sz="2050" b="1" kern="0" smtClean="0">
                <a:solidFill>
                  <a:srgbClr val="0000FF"/>
                </a:solidFill>
                <a:latin typeface="Arial" charset="0"/>
              </a:rPr>
            </a:br>
            <a:r>
              <a:rPr lang="en-US" sz="2050" b="1" kern="0" smtClean="0">
                <a:solidFill>
                  <a:srgbClr val="0000FF"/>
                </a:solidFill>
                <a:latin typeface="Arial" charset="0"/>
              </a:rPr>
              <a:t>Việt </a:t>
            </a:r>
            <a:r>
              <a:rPr lang="en-US" sz="2050" b="1" kern="0">
                <a:solidFill>
                  <a:srgbClr val="0000FF"/>
                </a:solidFill>
                <a:latin typeface="Arial" charset="0"/>
              </a:rPr>
              <a:t>Nam</a:t>
            </a:r>
            <a:r>
              <a:rPr lang="en-US" sz="2050" b="1" kern="0" smtClean="0">
                <a:solidFill>
                  <a:srgbClr val="0000FF"/>
                </a:solidFill>
                <a:latin typeface="Arial" charset="0"/>
              </a:rPr>
              <a:t>.</a:t>
            </a:r>
            <a:endParaRPr lang="en-US" sz="2050" b="1" kern="0">
              <a:solidFill>
                <a:srgbClr val="0000FF"/>
              </a:solidFill>
              <a:latin typeface="Arial" charset="0"/>
            </a:endParaRPr>
          </a:p>
        </p:txBody>
      </p:sp>
    </p:spTree>
    <p:extLst>
      <p:ext uri="{BB962C8B-B14F-4D97-AF65-F5344CB8AC3E}">
        <p14:creationId xmlns:p14="http://schemas.microsoft.com/office/powerpoint/2010/main" val="2851062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32. Thông tin liên lạc trong cảng, bến hay nơi trú đậu của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
              <a:defRPr/>
            </a:pPr>
            <a:r>
              <a:rPr lang="en-US" sz="2050" b="1" kern="0" smtClean="0">
                <a:solidFill>
                  <a:srgbClr val="0000FF"/>
                </a:solidFill>
                <a:latin typeface="Arial" charset="0"/>
              </a:rPr>
              <a:t>Tổ </a:t>
            </a:r>
            <a:r>
              <a:rPr lang="en-US" sz="2050" b="1" kern="0">
                <a:solidFill>
                  <a:srgbClr val="0000FF"/>
                </a:solidFill>
                <a:latin typeface="Arial" charset="0"/>
              </a:rPr>
              <a:t>chức, cá nhân và tàu thuyền khi ở trong các cảng, bến hay nơi trú đậu trong nội thuỷ hay trong công trình cảng, bến hay nơi trú đậu của Việt Nam ở bên ngoài nội thủy Việt Nam chỉ được tiến hành thông tin liên lạc theo đúng các quy định của pháp luật Việt Nam và pháp luật quốc tế có liên quan</a:t>
            </a:r>
            <a:r>
              <a:rPr lang="en-US" sz="2050" b="1" kern="0" smtClean="0">
                <a:solidFill>
                  <a:srgbClr val="0000FF"/>
                </a:solidFill>
                <a:latin typeface="Arial" charset="0"/>
              </a:rPr>
              <a:t>.</a:t>
            </a:r>
            <a:endParaRPr lang="en-US" sz="2050" b="1" kern="0">
              <a:solidFill>
                <a:srgbClr val="0000FF"/>
              </a:solidFill>
              <a:latin typeface="Arial" charset="0"/>
            </a:endParaRPr>
          </a:p>
        </p:txBody>
      </p:sp>
    </p:spTree>
    <p:extLst>
      <p:ext uri="{BB962C8B-B14F-4D97-AF65-F5344CB8AC3E}">
        <p14:creationId xmlns:p14="http://schemas.microsoft.com/office/powerpoint/2010/main" val="1039848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33. Tìm kiếm, cứu nạn và cứu hộ</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mj-lt"/>
              <a:buAutoNum type="arabicPeriod"/>
              <a:defRPr/>
            </a:pPr>
            <a:r>
              <a:rPr lang="en-US" sz="2050" b="1" kern="0" smtClean="0">
                <a:solidFill>
                  <a:srgbClr val="0000FF"/>
                </a:solidFill>
                <a:latin typeface="Arial" charset="0"/>
              </a:rPr>
              <a:t>Trường </a:t>
            </a:r>
            <a:r>
              <a:rPr lang="en-US" sz="2050" b="1" kern="0">
                <a:solidFill>
                  <a:srgbClr val="0000FF"/>
                </a:solidFill>
                <a:latin typeface="Arial" charset="0"/>
              </a:rPr>
              <a:t>hợp người, tàu thuyền hoặc phương tiện bay gặp nạn hoặc nguy hiểm trên biển cần sự cứu giúp thì phải phát tín hiệu cấp cứu theo quy định và khi điều kiện cho phép phải thông báo ngay cho cảng vụ hàng hải hay Trung tâm phối hợp tìm kiếm, cứu nạn hàng hải Việt Nam hay nhà chức trách địa phương nơi gần nhất biết để được giúp đỡ, hướng dẫn cần </a:t>
            </a:r>
            <a:r>
              <a:rPr lang="en-US" sz="2050" b="1" kern="0" smtClean="0">
                <a:solidFill>
                  <a:srgbClr val="0000FF"/>
                </a:solidFill>
                <a:latin typeface="Arial" charset="0"/>
              </a:rPr>
              <a:t>thiết.</a:t>
            </a:r>
          </a:p>
          <a:p>
            <a:pPr indent="-457200" algn="just" eaLnBrk="1" hangingPunct="1">
              <a:lnSpc>
                <a:spcPct val="108000"/>
              </a:lnSpc>
              <a:spcBef>
                <a:spcPts val="1200"/>
              </a:spcBef>
              <a:spcAft>
                <a:spcPts val="0"/>
              </a:spcAft>
              <a:buClr>
                <a:srgbClr val="FF0000"/>
              </a:buClr>
              <a:buFont typeface="+mj-lt"/>
              <a:buAutoNum type="arabicPeriod"/>
              <a:defRPr/>
            </a:pPr>
            <a:r>
              <a:rPr lang="en-US" sz="2050" b="1" kern="0" smtClean="0">
                <a:solidFill>
                  <a:srgbClr val="0000FF"/>
                </a:solidFill>
                <a:latin typeface="Arial" charset="0"/>
              </a:rPr>
              <a:t>Khi </a:t>
            </a:r>
            <a:r>
              <a:rPr lang="en-US" sz="2050" b="1" kern="0">
                <a:solidFill>
                  <a:srgbClr val="0000FF"/>
                </a:solidFill>
                <a:latin typeface="Arial" charset="0"/>
              </a:rPr>
              <a:t>nhận biết tình trạng người, tàu thuyền gặp nạn hoặc nguy hiểm hay nhận được tín hiệu cấp cứu của người, tàu thuyền gặp nạn hoặc nguy hiểm cần được cứu giúp, mọi cá nhân, tàu thuyền khác phải bằng mọi cách tiến hành cứu giúp người, tàu thuyền gặp nạn hoặc nguy hiểm nếu điều kiện thực tế cho phép và không gây nguy hiểm đến tàu thuyền, những người đang ở trên tàu thuyền của mình và kịp thời thông báo cho cá nhân, tổ chức liên quan biết.</a:t>
            </a:r>
          </a:p>
          <a:p>
            <a:pPr indent="-457200" algn="just" eaLnBrk="1" hangingPunct="1">
              <a:lnSpc>
                <a:spcPct val="108000"/>
              </a:lnSpc>
              <a:spcBef>
                <a:spcPts val="1200"/>
              </a:spcBef>
              <a:spcAft>
                <a:spcPts val="0"/>
              </a:spcAft>
              <a:buClr>
                <a:srgbClr val="FF0000"/>
              </a:buClr>
              <a:buFont typeface="+mj-lt"/>
              <a:buAutoNum type="arabicPeriod"/>
              <a:defRPr/>
            </a:pPr>
            <a:endParaRPr lang="en-US" sz="2050" b="1" kern="0">
              <a:solidFill>
                <a:srgbClr val="0000FF"/>
              </a:solidFill>
              <a:latin typeface="Arial" charset="0"/>
            </a:endParaRPr>
          </a:p>
        </p:txBody>
      </p:sp>
    </p:spTree>
    <p:extLst>
      <p:ext uri="{BB962C8B-B14F-4D97-AF65-F5344CB8AC3E}">
        <p14:creationId xmlns:p14="http://schemas.microsoft.com/office/powerpoint/2010/main" val="3256201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33. Tìm kiếm, cứu nạn và cứu hộ</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1200"/>
              </a:spcBef>
              <a:spcAft>
                <a:spcPts val="0"/>
              </a:spcAft>
              <a:buClr>
                <a:srgbClr val="FF0000"/>
              </a:buClr>
              <a:buFont typeface="+mj-lt"/>
              <a:buAutoNum type="arabicPeriod" startAt="3"/>
              <a:defRPr/>
            </a:pPr>
            <a:r>
              <a:rPr lang="en-US" sz="2050" b="1" kern="0" smtClean="0">
                <a:solidFill>
                  <a:srgbClr val="0000FF"/>
                </a:solidFill>
                <a:latin typeface="Arial" charset="0"/>
              </a:rPr>
              <a:t>Nhà </a:t>
            </a:r>
            <a:r>
              <a:rPr lang="en-US" sz="2050" b="1" kern="0">
                <a:solidFill>
                  <a:srgbClr val="0000FF"/>
                </a:solidFill>
                <a:latin typeface="Arial" charset="0"/>
              </a:rPr>
              <a:t>nước bảo đảm sự giúp đỡ cần thiết theo quy định của pháp luật Việt Nam, pháp luật quốc tế có liên quan và trên tinh thần nhân đạo để người và tàu thuyền gặp nạn hoặc nguy hiểm trên biển có thể nhanh chóng được tìm kiếm, cứu nạn, khắc phục hậu </a:t>
            </a:r>
            <a:r>
              <a:rPr lang="en-US" sz="2050" b="1" kern="0" smtClean="0">
                <a:solidFill>
                  <a:srgbClr val="0000FF"/>
                </a:solidFill>
                <a:latin typeface="Arial" charset="0"/>
              </a:rPr>
              <a:t>quả.</a:t>
            </a:r>
          </a:p>
          <a:p>
            <a:pPr indent="-457200" algn="just" eaLnBrk="1" hangingPunct="1">
              <a:lnSpc>
                <a:spcPct val="106000"/>
              </a:lnSpc>
              <a:spcBef>
                <a:spcPts val="1200"/>
              </a:spcBef>
              <a:spcAft>
                <a:spcPts val="0"/>
              </a:spcAft>
              <a:buClr>
                <a:srgbClr val="FF0000"/>
              </a:buClr>
              <a:buFont typeface="+mj-lt"/>
              <a:buAutoNum type="arabicPeriod" startAt="3"/>
              <a:defRPr/>
            </a:pPr>
            <a:r>
              <a:rPr lang="en-US" sz="2050" b="1" kern="0" smtClean="0">
                <a:solidFill>
                  <a:srgbClr val="0000FF"/>
                </a:solidFill>
                <a:latin typeface="Arial" charset="0"/>
              </a:rPr>
              <a:t>Trong </a:t>
            </a:r>
            <a:r>
              <a:rPr lang="en-US" sz="2050" b="1" kern="0">
                <a:solidFill>
                  <a:srgbClr val="0000FF"/>
                </a:solidFill>
                <a:latin typeface="Arial" charset="0"/>
              </a:rPr>
              <a:t>nội thủy, lãnh hải Việt Nam, Nhà nước có đặc quyền trong việc thực hiện các hoạt động tìm kiếm, cứu nạn, cứu hộ người và tàu thuyền gặp nạn hoặc nguy hiểm cần sự cứu </a:t>
            </a:r>
            <a:r>
              <a:rPr lang="en-US" sz="2050" b="1" kern="0" smtClean="0">
                <a:solidFill>
                  <a:srgbClr val="0000FF"/>
                </a:solidFill>
                <a:latin typeface="Arial" charset="0"/>
              </a:rPr>
              <a:t>giúp.</a:t>
            </a:r>
          </a:p>
          <a:p>
            <a:pPr indent="-457200" algn="just" eaLnBrk="1" hangingPunct="1">
              <a:lnSpc>
                <a:spcPct val="106000"/>
              </a:lnSpc>
              <a:spcBef>
                <a:spcPts val="1200"/>
              </a:spcBef>
              <a:spcAft>
                <a:spcPts val="0"/>
              </a:spcAft>
              <a:buClr>
                <a:srgbClr val="FF0000"/>
              </a:buClr>
              <a:buFont typeface="+mj-lt"/>
              <a:buAutoNum type="arabicPeriod" startAt="3"/>
              <a:defRPr/>
            </a:pPr>
            <a:r>
              <a:rPr lang="en-US" sz="2050" b="1" kern="0" smtClean="0">
                <a:solidFill>
                  <a:srgbClr val="0000FF"/>
                </a:solidFill>
                <a:latin typeface="Arial" charset="0"/>
              </a:rPr>
              <a:t>Lực </a:t>
            </a:r>
            <a:r>
              <a:rPr lang="en-US" sz="2050" b="1" kern="0">
                <a:solidFill>
                  <a:srgbClr val="0000FF"/>
                </a:solidFill>
                <a:latin typeface="Arial" charset="0"/>
              </a:rPr>
              <a:t>lượng có thẩm quyền có quyền huy động cá nhân, tàu thuyền đang hoạt động trong vùng biển Việt Nam tham gia tìm kiếm, cứu nạn nếu điều kiện thực tế cho phép và không gây nguy hiểm cho cá nhân, tàu thuyền </a:t>
            </a:r>
            <a:r>
              <a:rPr lang="en-US" sz="2050" b="1" kern="0" smtClean="0">
                <a:solidFill>
                  <a:srgbClr val="0000FF"/>
                </a:solidFill>
                <a:latin typeface="Arial" charset="0"/>
              </a:rPr>
              <a:t>đó.</a:t>
            </a:r>
          </a:p>
          <a:p>
            <a:pPr marL="577850" indent="0" algn="just" eaLnBrk="1" hangingPunct="1">
              <a:lnSpc>
                <a:spcPct val="106000"/>
              </a:lnSpc>
              <a:spcBef>
                <a:spcPts val="1200"/>
              </a:spcBef>
              <a:spcAft>
                <a:spcPts val="0"/>
              </a:spcAft>
              <a:buClr>
                <a:srgbClr val="FF0000"/>
              </a:buClr>
              <a:buNone/>
              <a:defRPr/>
            </a:pPr>
            <a:r>
              <a:rPr lang="en-US" sz="2050" b="1" kern="0" smtClean="0">
                <a:solidFill>
                  <a:srgbClr val="0000FF"/>
                </a:solidFill>
                <a:latin typeface="Arial" charset="0"/>
              </a:rPr>
              <a:t>Việc </a:t>
            </a:r>
            <a:r>
              <a:rPr lang="en-US" sz="2050" b="1" kern="0">
                <a:solidFill>
                  <a:srgbClr val="0000FF"/>
                </a:solidFill>
                <a:latin typeface="Arial" charset="0"/>
              </a:rPr>
              <a:t>huy động và yêu cầu quy định tại khoản này chỉ được thực hiện trong trường hợp khẩn cấp và chỉ trong thời gian cần thiết để thực hiện công tác tìm kiếm, cứu nạn</a:t>
            </a:r>
            <a:r>
              <a:rPr lang="en-US" sz="2050" b="1" kern="0" smtClean="0">
                <a:solidFill>
                  <a:srgbClr val="0000FF"/>
                </a:solidFill>
                <a:latin typeface="Arial" charset="0"/>
              </a:rPr>
              <a:t>.</a:t>
            </a:r>
            <a:endParaRPr lang="en-US" sz="2050" b="1" kern="0">
              <a:solidFill>
                <a:srgbClr val="0000FF"/>
              </a:solidFill>
              <a:latin typeface="Arial" charset="0"/>
            </a:endParaRPr>
          </a:p>
        </p:txBody>
      </p:sp>
    </p:spTree>
    <p:extLst>
      <p:ext uri="{BB962C8B-B14F-4D97-AF65-F5344CB8AC3E}">
        <p14:creationId xmlns:p14="http://schemas.microsoft.com/office/powerpoint/2010/main" val="363968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Wingdings" pitchFamily="2" charset="2"/>
              <a:buChar char="Ø"/>
              <a:defRPr/>
            </a:pPr>
            <a:r>
              <a:rPr lang="es-MX" sz="2250" b="1" kern="0" smtClean="0">
                <a:solidFill>
                  <a:srgbClr val="0000FF"/>
                </a:solidFill>
                <a:latin typeface="Arial" charset="0"/>
              </a:rPr>
              <a:t>Ngày Pháp luật không chỉ giới hạn là ngày 09/11, mà phấn đấu sẽ là 365 ngày trong một năm mọi tổ chức, cá nhân tôn trọng và nghiêm chỉnh chấp hành Hiến pháp, pháp luật, thực hiện khẩu hiệu </a:t>
            </a:r>
            <a:r>
              <a:rPr lang="es-MX" sz="2250" b="1" kern="0" smtClean="0">
                <a:solidFill>
                  <a:srgbClr val="FF0066"/>
                </a:solidFill>
                <a:latin typeface="Arial" charset="0"/>
              </a:rPr>
              <a:t>“Sống và làm việc theo Hiến pháp và pháp luật”.</a:t>
            </a:r>
          </a:p>
          <a:p>
            <a:pPr indent="-457200" algn="just" eaLnBrk="1" hangingPunct="1">
              <a:lnSpc>
                <a:spcPct val="112000"/>
              </a:lnSpc>
              <a:spcBef>
                <a:spcPts val="1200"/>
              </a:spcBef>
              <a:spcAft>
                <a:spcPts val="0"/>
              </a:spcAft>
              <a:buClr>
                <a:srgbClr val="FF0000"/>
              </a:buClr>
              <a:buFont typeface="Wingdings" pitchFamily="2" charset="2"/>
              <a:buChar char="Ø"/>
              <a:defRPr/>
            </a:pPr>
            <a:r>
              <a:rPr lang="en-US" sz="2250" b="1" kern="0" smtClean="0">
                <a:solidFill>
                  <a:srgbClr val="0000FF"/>
                </a:solidFill>
                <a:latin typeface="Arial" charset="0"/>
              </a:rPr>
              <a:t>Việc </a:t>
            </a:r>
            <a:r>
              <a:rPr lang="en-US" sz="2250" b="1" kern="0" smtClean="0">
                <a:solidFill>
                  <a:srgbClr val="FF0066"/>
                </a:solidFill>
                <a:latin typeface="Arial" charset="0"/>
              </a:rPr>
              <a:t>tổ chức định kỳ Ngày pháp luật</a:t>
            </a:r>
            <a:r>
              <a:rPr lang="en-US" sz="2250" b="1" kern="0" smtClean="0">
                <a:solidFill>
                  <a:srgbClr val="0000FF"/>
                </a:solidFill>
                <a:latin typeface="Arial" charset="0"/>
              </a:rPr>
              <a:t> thực chất là bố trí 01 ngày trong tháng với lượng thời gian cần thiết để </a:t>
            </a:r>
            <a:r>
              <a:rPr lang="en-US" sz="2250" b="1" kern="0">
                <a:solidFill>
                  <a:srgbClr val="0000FF"/>
                </a:solidFill>
                <a:latin typeface="Arial" charset="0"/>
              </a:rPr>
              <a:t>CBCC,VC và </a:t>
            </a:r>
            <a:r>
              <a:rPr lang="en-US" sz="2250" b="1" kern="0" smtClean="0">
                <a:solidFill>
                  <a:srgbClr val="0000FF"/>
                </a:solidFill>
                <a:latin typeface="Arial" charset="0"/>
              </a:rPr>
              <a:t>nhân </a:t>
            </a:r>
            <a:r>
              <a:rPr lang="en-US" sz="2250" b="1" kern="0">
                <a:solidFill>
                  <a:srgbClr val="0000FF"/>
                </a:solidFill>
                <a:latin typeface="Arial" charset="0"/>
              </a:rPr>
              <a:t>dân tham gia học tập, tìm hiểu pháp </a:t>
            </a:r>
            <a:r>
              <a:rPr lang="en-US" sz="2250" b="1" kern="0" smtClean="0">
                <a:solidFill>
                  <a:srgbClr val="0000FF"/>
                </a:solidFill>
                <a:latin typeface="Arial" charset="0"/>
              </a:rPr>
              <a:t>luật.</a:t>
            </a:r>
            <a:endParaRPr lang="en-US" sz="2250" b="1" ker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Wingdings" pitchFamily="2" charset="2"/>
              <a:buChar char="Ø"/>
              <a:defRPr/>
            </a:pPr>
            <a:r>
              <a:rPr lang="de-DE" sz="2250" b="1" kern="0" smtClean="0">
                <a:solidFill>
                  <a:srgbClr val="0000FF"/>
                </a:solidFill>
                <a:latin typeface="Arial" charset="0"/>
              </a:rPr>
              <a:t>Chủ </a:t>
            </a:r>
            <a:r>
              <a:rPr lang="de-DE" sz="2250" b="1" kern="0">
                <a:solidFill>
                  <a:srgbClr val="0000FF"/>
                </a:solidFill>
                <a:latin typeface="Arial" charset="0"/>
              </a:rPr>
              <a:t>đề Ngày pháp luật </a:t>
            </a:r>
            <a:r>
              <a:rPr lang="de-DE" sz="2250" b="1" kern="0" smtClean="0">
                <a:solidFill>
                  <a:srgbClr val="0000FF"/>
                </a:solidFill>
                <a:latin typeface="Arial" charset="0"/>
              </a:rPr>
              <a:t>2018 </a:t>
            </a:r>
            <a:r>
              <a:rPr lang="de-DE" sz="2250" b="1" kern="0">
                <a:solidFill>
                  <a:srgbClr val="0000FF"/>
                </a:solidFill>
                <a:latin typeface="Arial" charset="0"/>
              </a:rPr>
              <a:t>được xác định là</a:t>
            </a:r>
            <a:r>
              <a:rPr lang="de-DE" sz="2250" b="1" kern="0" smtClean="0">
                <a:solidFill>
                  <a:srgbClr val="0000FF"/>
                </a:solidFill>
                <a:latin typeface="Arial" charset="0"/>
              </a:rPr>
              <a:t>: </a:t>
            </a:r>
            <a:r>
              <a:rPr lang="en-US" sz="2250" b="1" kern="0" smtClean="0">
                <a:solidFill>
                  <a:srgbClr val="FF0066"/>
                </a:solidFill>
                <a:latin typeface="Arial" charset="0"/>
              </a:rPr>
              <a:t>“</a:t>
            </a:r>
            <a:r>
              <a:rPr lang="es-MX" sz="2250" b="1" kern="0">
                <a:solidFill>
                  <a:srgbClr val="FF0066"/>
                </a:solidFill>
                <a:latin typeface="Arial" charset="0"/>
              </a:rPr>
              <a:t>Nâng cao hiệu quả </a:t>
            </a:r>
            <a:r>
              <a:rPr lang="en-US" sz="2250" b="1" kern="0">
                <a:solidFill>
                  <a:srgbClr val="FF0066"/>
                </a:solidFill>
                <a:latin typeface="Arial" charset="0"/>
              </a:rPr>
              <a:t>công</a:t>
            </a:r>
            <a:r>
              <a:rPr lang="es-MX" sz="2250" b="1" kern="0">
                <a:solidFill>
                  <a:srgbClr val="FF0066"/>
                </a:solidFill>
                <a:latin typeface="Arial" charset="0"/>
              </a:rPr>
              <a:t> tác xây dựng, thực thi, bảo vệ pháp luật, ý thức tuân thủ pháp luật, góp phần xây dựng nhà nước liêm chính, hành động, kỷ cương, sáng tạo, hiệu quả; xã hội dân chủ, công bằng, văn minh.</a:t>
            </a:r>
            <a:r>
              <a:rPr lang="en-US" sz="2250" b="1" kern="0">
                <a:solidFill>
                  <a:srgbClr val="FF0066"/>
                </a:solidFill>
                <a:latin typeface="Arial" charset="0"/>
              </a:rPr>
              <a:t>”</a:t>
            </a:r>
          </a:p>
        </p:txBody>
      </p:sp>
    </p:spTree>
    <p:extLst>
      <p:ext uri="{BB962C8B-B14F-4D97-AF65-F5344CB8AC3E}">
        <p14:creationId xmlns:p14="http://schemas.microsoft.com/office/powerpoint/2010/main" val="2969704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33. Tìm kiếm, cứu nạn và cứu hộ</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6"/>
              <a:defRPr/>
            </a:pPr>
            <a:r>
              <a:rPr lang="en-US" sz="2050" b="1" kern="0" smtClean="0">
                <a:solidFill>
                  <a:srgbClr val="0000FF"/>
                </a:solidFill>
                <a:latin typeface="Arial" charset="0"/>
              </a:rPr>
              <a:t>Việc </a:t>
            </a:r>
            <a:r>
              <a:rPr lang="en-US" sz="2050" b="1" kern="0">
                <a:solidFill>
                  <a:srgbClr val="0000FF"/>
                </a:solidFill>
                <a:latin typeface="Arial" charset="0"/>
              </a:rPr>
              <a:t>cứu hộ hàng hải được thực hiện trên cơ sở hợp đồng cứu hộ hàng hải theo thỏa thuận giữa chủ tàu thuyền hoặc thuyền trưởng tàu thuyền tham gia cứu hộ với chủ tàu thuyền hoặc thuyền trưởng của tàu thuyền gặp nạn, phù hợp với các quy định của pháp luật Việt Nam và pháp luật quốc tế có liên </a:t>
            </a:r>
            <a:r>
              <a:rPr lang="en-US" sz="2050" b="1" kern="0" smtClean="0">
                <a:solidFill>
                  <a:srgbClr val="0000FF"/>
                </a:solidFill>
                <a:latin typeface="Arial" charset="0"/>
              </a:rPr>
              <a:t>quan.</a:t>
            </a:r>
          </a:p>
          <a:p>
            <a:pPr indent="-457200" algn="just" eaLnBrk="1" hangingPunct="1">
              <a:lnSpc>
                <a:spcPct val="114000"/>
              </a:lnSpc>
              <a:spcBef>
                <a:spcPts val="1200"/>
              </a:spcBef>
              <a:spcAft>
                <a:spcPts val="0"/>
              </a:spcAft>
              <a:buClr>
                <a:srgbClr val="FF0000"/>
              </a:buClr>
              <a:buFont typeface="+mj-lt"/>
              <a:buAutoNum type="arabicPeriod" startAt="6"/>
              <a:defRPr/>
            </a:pPr>
            <a:r>
              <a:rPr lang="en-US" sz="2050" b="1" kern="0" smtClean="0">
                <a:solidFill>
                  <a:srgbClr val="0000FF"/>
                </a:solidFill>
                <a:latin typeface="Arial" charset="0"/>
              </a:rPr>
              <a:t>Tàu </a:t>
            </a:r>
            <a:r>
              <a:rPr lang="en-US" sz="2050" b="1" kern="0">
                <a:solidFill>
                  <a:srgbClr val="0000FF"/>
                </a:solidFill>
                <a:latin typeface="Arial" charset="0"/>
              </a:rPr>
              <a:t>thuyền nước ngoài vào vùng biển Việt Nam thực hiện việc tìm kiếm, cứu nạn, khắc phục hậu quả thiên tai, thảm họa theo đề nghị của cơ quan có thẩm quyền của Việt Nam phải tuân theo các quy định của pháp luật Việt Nam và điều ước quốc tế mà nước Cộng hòa xã hội chủ nghĩa Việt Nam là thành viên</a:t>
            </a:r>
            <a:r>
              <a:rPr lang="en-US" sz="2050" b="1" kern="0" smtClean="0">
                <a:solidFill>
                  <a:srgbClr val="0000FF"/>
                </a:solidFill>
                <a:latin typeface="Arial" charset="0"/>
              </a:rPr>
              <a:t>.</a:t>
            </a:r>
            <a:endParaRPr lang="en-US" sz="2050" b="1" kern="0">
              <a:solidFill>
                <a:srgbClr val="0000FF"/>
              </a:solidFill>
              <a:latin typeface="Arial" charset="0"/>
            </a:endParaRPr>
          </a:p>
        </p:txBody>
      </p:sp>
    </p:spTree>
    <p:extLst>
      <p:ext uri="{BB962C8B-B14F-4D97-AF65-F5344CB8AC3E}">
        <p14:creationId xmlns:p14="http://schemas.microsoft.com/office/powerpoint/2010/main" val="24248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34. Đảo nhân tạo, thiết bị, công trình trên biển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Đảo </a:t>
            </a:r>
            <a:r>
              <a:rPr lang="en-US" sz="2000" b="1" kern="0">
                <a:solidFill>
                  <a:srgbClr val="0000FF"/>
                </a:solidFill>
                <a:latin typeface="Arial" charset="0"/>
              </a:rPr>
              <a:t>nhân tạo, thiết bị, công trình trên biển bao </a:t>
            </a:r>
            <a:r>
              <a:rPr lang="en-US" sz="2000" b="1" kern="0" smtClean="0">
                <a:solidFill>
                  <a:srgbClr val="0000FF"/>
                </a:solidFill>
                <a:latin typeface="Arial" charset="0"/>
              </a:rPr>
              <a:t>gồm:</a:t>
            </a:r>
          </a:p>
          <a:p>
            <a:pPr indent="-457200" algn="just" eaLnBrk="1" hangingPunct="1">
              <a:lnSpc>
                <a:spcPct val="106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Các </a:t>
            </a:r>
            <a:r>
              <a:rPr lang="en-US" sz="2000" b="1" kern="0">
                <a:solidFill>
                  <a:srgbClr val="0000FF"/>
                </a:solidFill>
                <a:latin typeface="Arial" charset="0"/>
              </a:rPr>
              <a:t>giàn khoan trên biển cùng toàn bộ các bộ phận phụ thuộc khác đảm bảo hoạt động bình thường và liên tục của các giàn khoan hoặc các thiết bị chuyên dùng để thăm dò, khai thác và sử dụng </a:t>
            </a:r>
            <a:r>
              <a:rPr lang="en-US" sz="2000" b="1" kern="0" smtClean="0">
                <a:solidFill>
                  <a:srgbClr val="0000FF"/>
                </a:solidFill>
                <a:latin typeface="Arial" charset="0"/>
              </a:rPr>
              <a:t>biển;</a:t>
            </a:r>
          </a:p>
          <a:p>
            <a:pPr indent="-457200" algn="just" eaLnBrk="1" hangingPunct="1">
              <a:lnSpc>
                <a:spcPct val="106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Các </a:t>
            </a:r>
            <a:r>
              <a:rPr lang="en-US" sz="2000" b="1" kern="0">
                <a:solidFill>
                  <a:srgbClr val="0000FF"/>
                </a:solidFill>
                <a:latin typeface="Arial" charset="0"/>
              </a:rPr>
              <a:t>loại báo hiệu hàng </a:t>
            </a:r>
            <a:r>
              <a:rPr lang="en-US" sz="2000" b="1" kern="0" smtClean="0">
                <a:solidFill>
                  <a:srgbClr val="0000FF"/>
                </a:solidFill>
                <a:latin typeface="Arial" charset="0"/>
              </a:rPr>
              <a:t>hải;</a:t>
            </a:r>
          </a:p>
          <a:p>
            <a:pPr indent="-457200" algn="just" eaLnBrk="1" hangingPunct="1">
              <a:lnSpc>
                <a:spcPct val="106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Các </a:t>
            </a:r>
            <a:r>
              <a:rPr lang="en-US" sz="2000" b="1" kern="0">
                <a:solidFill>
                  <a:srgbClr val="0000FF"/>
                </a:solidFill>
                <a:latin typeface="Arial" charset="0"/>
              </a:rPr>
              <a:t>thiết bị, công trình khác được lắp đặt và sử dụng ở </a:t>
            </a:r>
            <a:r>
              <a:rPr lang="en-US" sz="2000" b="1" kern="0" smtClean="0">
                <a:solidFill>
                  <a:srgbClr val="0000FF"/>
                </a:solidFill>
                <a:latin typeface="Arial" charset="0"/>
              </a:rPr>
              <a:t>biển.</a:t>
            </a:r>
          </a:p>
          <a:p>
            <a:pPr indent="-457200" algn="just" eaLnBrk="1" hangingPunct="1">
              <a:lnSpc>
                <a:spcPct val="106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Nhà </a:t>
            </a:r>
            <a:r>
              <a:rPr lang="en-US" sz="2000" b="1" kern="0">
                <a:solidFill>
                  <a:srgbClr val="0000FF"/>
                </a:solidFill>
                <a:latin typeface="Arial" charset="0"/>
              </a:rPr>
              <a:t>nước có quyền tài phán đối với các đảo nhân tạo và thiết bị, công trình trên biển trong vùng đặc quyền kinh tế và thềm lục địa Việt Nam, bao gồm cả quyền tài phán theo các quy định của pháp luật về hải quan, thuế, y tế, an ninh và xuất nhập </a:t>
            </a:r>
            <a:r>
              <a:rPr lang="en-US" sz="2000" b="1" kern="0" smtClean="0">
                <a:solidFill>
                  <a:srgbClr val="0000FF"/>
                </a:solidFill>
                <a:latin typeface="Arial" charset="0"/>
              </a:rPr>
              <a:t>cảnh.</a:t>
            </a:r>
          </a:p>
          <a:p>
            <a:pPr indent="-457200" algn="just" eaLnBrk="1" hangingPunct="1">
              <a:lnSpc>
                <a:spcPct val="106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Các </a:t>
            </a:r>
            <a:r>
              <a:rPr lang="en-US" sz="2000" b="1" kern="0">
                <a:solidFill>
                  <a:srgbClr val="0000FF"/>
                </a:solidFill>
                <a:latin typeface="Arial" charset="0"/>
              </a:rPr>
              <a:t>đảo nhân tạo, thiết bị, công trình trên biển và các bộ phận kèm theo hoặc phụ thuộc có vành đai an toàn 500 mét tính từ điểm nhô ra xa nhất của đảo, thiết bị, công trình hoặc các bộ phận đó, nhưng không có lãnh hải và các vùng biển riêng</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031151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34. Đảo nhân tạo, thiết bị, công trình trên biển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startAt="4"/>
              <a:defRPr/>
            </a:pPr>
            <a:r>
              <a:rPr lang="en-US" sz="1900" b="1" kern="0" smtClean="0">
                <a:solidFill>
                  <a:srgbClr val="0000FF"/>
                </a:solidFill>
                <a:latin typeface="Arial" charset="0"/>
              </a:rPr>
              <a:t>Không </a:t>
            </a:r>
            <a:r>
              <a:rPr lang="en-US" sz="1900" b="1" kern="0">
                <a:solidFill>
                  <a:srgbClr val="0000FF"/>
                </a:solidFill>
                <a:latin typeface="Arial" charset="0"/>
              </a:rPr>
              <a:t>xây dựng đảo nhân tạo, thiết bị, công trình trên biển cũng như không thiết lập vành đai an toàn xung quanh đảo nhân tạo, thiết bị, công trình trên biển ở nơi có nguy cơ gây trở ngại cho việc sử dụng các đường hàng hải đã được thừa nhận là thiết yếu cho hàng hải quốc </a:t>
            </a:r>
            <a:r>
              <a:rPr lang="en-US" sz="1900" b="1" kern="0" smtClean="0">
                <a:solidFill>
                  <a:srgbClr val="0000FF"/>
                </a:solidFill>
                <a:latin typeface="Arial" charset="0"/>
              </a:rPr>
              <a:t>tế.</a:t>
            </a:r>
          </a:p>
          <a:p>
            <a:pPr indent="-457200" algn="just" eaLnBrk="1" hangingPunct="1">
              <a:spcBef>
                <a:spcPts val="600"/>
              </a:spcBef>
              <a:spcAft>
                <a:spcPts val="0"/>
              </a:spcAft>
              <a:buClr>
                <a:srgbClr val="FF0000"/>
              </a:buClr>
              <a:buFont typeface="+mj-lt"/>
              <a:buAutoNum type="arabicPeriod" startAt="4"/>
              <a:defRPr/>
            </a:pPr>
            <a:r>
              <a:rPr lang="en-US" sz="1900" b="1" kern="0" smtClean="0">
                <a:solidFill>
                  <a:srgbClr val="0000FF"/>
                </a:solidFill>
                <a:latin typeface="Arial" charset="0"/>
              </a:rPr>
              <a:t>Khi </a:t>
            </a:r>
            <a:r>
              <a:rPr lang="en-US" sz="1900" b="1" kern="0">
                <a:solidFill>
                  <a:srgbClr val="0000FF"/>
                </a:solidFill>
                <a:latin typeface="Arial" charset="0"/>
              </a:rPr>
              <a:t>hết hạn sử dụng, thiết bị, công trình trên biển phải được tháo dỡ khỏi vùng biển Việt Nam, trừ trường hợp được cơ quan có thẩm quyền cho phép. Đối với phần còn lại của thiết bị, công trình trên biển chưa kịp tháo dỡ hoàn toàn vì lý do kỹ thuật hoặc được phép gia hạn thì phải thông báo rõ vị trí, kích thước, hình dạng, độ sâu và phải đặt các tín hiệu, báo hiệu hàng hải và nguy hiểm thích </a:t>
            </a:r>
            <a:r>
              <a:rPr lang="en-US" sz="1900" b="1" kern="0" smtClean="0">
                <a:solidFill>
                  <a:srgbClr val="0000FF"/>
                </a:solidFill>
                <a:latin typeface="Arial" charset="0"/>
              </a:rPr>
              <a:t>hợp.</a:t>
            </a:r>
          </a:p>
          <a:p>
            <a:pPr indent="-457200" algn="just" eaLnBrk="1" hangingPunct="1">
              <a:spcBef>
                <a:spcPts val="600"/>
              </a:spcBef>
              <a:spcAft>
                <a:spcPts val="0"/>
              </a:spcAft>
              <a:buClr>
                <a:srgbClr val="FF0000"/>
              </a:buClr>
              <a:buFont typeface="+mj-lt"/>
              <a:buAutoNum type="arabicPeriod" startAt="4"/>
              <a:defRPr/>
            </a:pPr>
            <a:r>
              <a:rPr lang="en-US" sz="1900" b="1" kern="0" smtClean="0">
                <a:solidFill>
                  <a:srgbClr val="0000FF"/>
                </a:solidFill>
                <a:latin typeface="Arial" charset="0"/>
              </a:rPr>
              <a:t>Thông </a:t>
            </a:r>
            <a:r>
              <a:rPr lang="en-US" sz="1900" b="1" kern="0">
                <a:solidFill>
                  <a:srgbClr val="0000FF"/>
                </a:solidFill>
                <a:latin typeface="Arial" charset="0"/>
              </a:rPr>
              <a:t>tin liên quan tới việc thiết lập đảo nhân tạo, thiết bị, công trình trên biển, việc thiết lập vành đai an toàn xung quanh và việc tháo dỡ một phần hay toàn bộ thiết bị, công trình trên biển phải được cung cấp chậm nhất trước 15 ngày trước ngày bắt đầu thiết lập hoặc tháo dỡ đảo nhân tạo, thiết bị, công trình trên biển cho cơ quan nhà nước có thẩm quyền của Việt Nam và được thông báo rộng rãi trong nước và quốc tế</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8671442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6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37. Quy định cấm trong vùng đặc quyền kinh tế và thềm lục địa Việt Nam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05000"/>
              </a:lnSpc>
              <a:spcBef>
                <a:spcPts val="800"/>
              </a:spcBef>
              <a:spcAft>
                <a:spcPts val="0"/>
              </a:spcAft>
              <a:buClr>
                <a:srgbClr val="FF0000"/>
              </a:buClr>
              <a:buNone/>
              <a:defRPr/>
            </a:pPr>
            <a:r>
              <a:rPr lang="en-US" sz="2000" b="1" kern="0" smtClean="0">
                <a:solidFill>
                  <a:srgbClr val="0000FF"/>
                </a:solidFill>
                <a:latin typeface="Arial" charset="0"/>
              </a:rPr>
              <a:t>Khi </a:t>
            </a:r>
            <a:r>
              <a:rPr lang="en-US" sz="2000" b="1" kern="0">
                <a:solidFill>
                  <a:srgbClr val="0000FF"/>
                </a:solidFill>
                <a:latin typeface="Arial" charset="0"/>
              </a:rPr>
              <a:t>thực hiện quyền tự do hàng hải, tự do hàng không trong vùng đặc quyền kinh tế và thềm lục địa Việt Nam, tổ chức, cá nhân không được tiến hành các hoạt động sau </a:t>
            </a:r>
            <a:r>
              <a:rPr lang="en-US" sz="200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Đe </a:t>
            </a:r>
            <a:r>
              <a:rPr lang="en-US" sz="2000" b="1" kern="0">
                <a:solidFill>
                  <a:srgbClr val="0000FF"/>
                </a:solidFill>
                <a:latin typeface="Arial" charset="0"/>
              </a:rPr>
              <a:t>dọa chủ quyền, quốc phòng, an ninh của Việt </a:t>
            </a:r>
            <a:r>
              <a:rPr lang="en-US" sz="2000" b="1" kern="0" smtClean="0">
                <a:solidFill>
                  <a:srgbClr val="0000FF"/>
                </a:solidFill>
                <a:latin typeface="Arial" charset="0"/>
              </a:rPr>
              <a:t>Nam;</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Khai </a:t>
            </a:r>
            <a:r>
              <a:rPr lang="en-US" sz="2000" b="1" kern="0">
                <a:solidFill>
                  <a:srgbClr val="0000FF"/>
                </a:solidFill>
                <a:latin typeface="Arial" charset="0"/>
              </a:rPr>
              <a:t>thác trái phép tài nguyên sinh vật, đánh bắt hải sản trái </a:t>
            </a:r>
            <a:r>
              <a:rPr lang="en-US" sz="2000" b="1" kern="0" smtClean="0">
                <a:solidFill>
                  <a:srgbClr val="0000FF"/>
                </a:solidFill>
                <a:latin typeface="Arial" charset="0"/>
              </a:rPr>
              <a:t>phép;</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Khai </a:t>
            </a:r>
            <a:r>
              <a:rPr lang="en-US" sz="2000" b="1" kern="0">
                <a:solidFill>
                  <a:srgbClr val="0000FF"/>
                </a:solidFill>
                <a:latin typeface="Arial" charset="0"/>
              </a:rPr>
              <a:t>thác trái phép dòng chảy, năng lượng gió và tài nguyên phi sinh vật </a:t>
            </a:r>
            <a:r>
              <a:rPr lang="en-US" sz="2000" b="1" kern="0" smtClean="0">
                <a:solidFill>
                  <a:srgbClr val="0000FF"/>
                </a:solidFill>
                <a:latin typeface="Arial" charset="0"/>
              </a:rPr>
              <a:t>khác;</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XD, </a:t>
            </a:r>
            <a:r>
              <a:rPr lang="en-US" sz="2000" b="1" kern="0">
                <a:solidFill>
                  <a:srgbClr val="0000FF"/>
                </a:solidFill>
                <a:latin typeface="Arial" charset="0"/>
              </a:rPr>
              <a:t>lắp đặt, sử dụng trái phép các thiết bị, công trình nhân </a:t>
            </a:r>
            <a:r>
              <a:rPr lang="en-US" sz="2000" b="1" kern="0" smtClean="0">
                <a:solidFill>
                  <a:srgbClr val="0000FF"/>
                </a:solidFill>
                <a:latin typeface="Arial" charset="0"/>
              </a:rPr>
              <a:t>tạo;</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Khoan</a:t>
            </a:r>
            <a:r>
              <a:rPr lang="en-US" sz="2000" b="1" kern="0">
                <a:solidFill>
                  <a:srgbClr val="0000FF"/>
                </a:solidFill>
                <a:latin typeface="Arial" charset="0"/>
              </a:rPr>
              <a:t>, đào trái </a:t>
            </a:r>
            <a:r>
              <a:rPr lang="en-US" sz="2000" b="1" kern="0" smtClean="0">
                <a:solidFill>
                  <a:srgbClr val="0000FF"/>
                </a:solidFill>
                <a:latin typeface="Arial" charset="0"/>
              </a:rPr>
              <a:t>phép;</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Tiến </a:t>
            </a:r>
            <a:r>
              <a:rPr lang="en-US" sz="2000" b="1" kern="0">
                <a:solidFill>
                  <a:srgbClr val="0000FF"/>
                </a:solidFill>
                <a:latin typeface="Arial" charset="0"/>
              </a:rPr>
              <a:t>hành nghiên cứu khoa học trái </a:t>
            </a:r>
            <a:r>
              <a:rPr lang="en-US" sz="2000" b="1" kern="0" smtClean="0">
                <a:solidFill>
                  <a:srgbClr val="0000FF"/>
                </a:solidFill>
                <a:latin typeface="Arial" charset="0"/>
              </a:rPr>
              <a:t>phép;</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Gây </a:t>
            </a:r>
            <a:r>
              <a:rPr lang="en-US" sz="2000" b="1" kern="0">
                <a:solidFill>
                  <a:srgbClr val="0000FF"/>
                </a:solidFill>
                <a:latin typeface="Arial" charset="0"/>
              </a:rPr>
              <a:t>ô nhiễm môi trường </a:t>
            </a:r>
            <a:r>
              <a:rPr lang="en-US" sz="2000" b="1" kern="0" smtClean="0">
                <a:solidFill>
                  <a:srgbClr val="0000FF"/>
                </a:solidFill>
                <a:latin typeface="Arial" charset="0"/>
              </a:rPr>
              <a:t>biển;</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Cướp </a:t>
            </a:r>
            <a:r>
              <a:rPr lang="en-US" sz="2000" b="1" kern="0">
                <a:solidFill>
                  <a:srgbClr val="0000FF"/>
                </a:solidFill>
                <a:latin typeface="Arial" charset="0"/>
              </a:rPr>
              <a:t>biển, cướp có vũ </a:t>
            </a:r>
            <a:r>
              <a:rPr lang="en-US" sz="2000" b="1" kern="0" smtClean="0">
                <a:solidFill>
                  <a:srgbClr val="0000FF"/>
                </a:solidFill>
                <a:latin typeface="Arial" charset="0"/>
              </a:rPr>
              <a:t>trang;</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hoạt động bất hợp pháp khác theo quy định của pháp luật Việt Nam và pháp luật quốc tế</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268585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v"/>
              <a:defRPr/>
            </a:pPr>
            <a:r>
              <a:rPr lang="en-US" sz="1800" b="1" kern="0" smtClean="0">
                <a:solidFill>
                  <a:srgbClr val="0000FF"/>
                </a:solidFill>
                <a:latin typeface="Arial" charset="0"/>
              </a:rPr>
              <a:t>Điều </a:t>
            </a:r>
            <a:r>
              <a:rPr lang="en-US" sz="1800" b="1" kern="0">
                <a:solidFill>
                  <a:srgbClr val="0000FF"/>
                </a:solidFill>
                <a:latin typeface="Arial" charset="0"/>
              </a:rPr>
              <a:t>38. Cấm tàng trữ, sử dụng, mua bán trái phép vũ khí, chất nổ, chất độc </a:t>
            </a:r>
            <a:r>
              <a:rPr lang="en-US" sz="1800" b="1" kern="0" smtClean="0">
                <a:solidFill>
                  <a:srgbClr val="0000FF"/>
                </a:solidFill>
                <a:latin typeface="Arial" charset="0"/>
              </a:rPr>
              <a:t>hại</a:t>
            </a:r>
          </a:p>
          <a:p>
            <a:pPr indent="-457200" algn="just" eaLnBrk="1" hangingPunct="1">
              <a:lnSpc>
                <a:spcPct val="105000"/>
              </a:lnSpc>
              <a:spcBef>
                <a:spcPts val="800"/>
              </a:spcBef>
              <a:spcAft>
                <a:spcPts val="0"/>
              </a:spcAft>
              <a:buClr>
                <a:srgbClr val="FF0000"/>
              </a:buClr>
              <a:buFont typeface="Wingdings" pitchFamily="2" charset="2"/>
              <a:buChar char="v"/>
              <a:defRPr/>
            </a:pPr>
            <a:r>
              <a:rPr lang="en-US" sz="1800" b="1" kern="0" smtClean="0">
                <a:solidFill>
                  <a:srgbClr val="0000FF"/>
                </a:solidFill>
                <a:latin typeface="Arial" charset="0"/>
              </a:rPr>
              <a:t>Điều </a:t>
            </a:r>
            <a:r>
              <a:rPr lang="en-US" sz="1800" b="1" kern="0">
                <a:solidFill>
                  <a:srgbClr val="0000FF"/>
                </a:solidFill>
                <a:latin typeface="Arial" charset="0"/>
              </a:rPr>
              <a:t>39. Cấm mua bán người, mua bán, vận chuyển, tàng trữ trái phép chất ma </a:t>
            </a:r>
            <a:r>
              <a:rPr lang="en-US" sz="1800" b="1" kern="0" smtClean="0">
                <a:solidFill>
                  <a:srgbClr val="0000FF"/>
                </a:solidFill>
                <a:latin typeface="Arial" charset="0"/>
              </a:rPr>
              <a:t>túy</a:t>
            </a:r>
          </a:p>
          <a:p>
            <a:pPr indent="-457200" algn="just" eaLnBrk="1" hangingPunct="1">
              <a:lnSpc>
                <a:spcPct val="105000"/>
              </a:lnSpc>
              <a:spcBef>
                <a:spcPts val="800"/>
              </a:spcBef>
              <a:spcAft>
                <a:spcPts val="0"/>
              </a:spcAft>
              <a:buClr>
                <a:srgbClr val="FF0000"/>
              </a:buClr>
              <a:buFont typeface="Wingdings" pitchFamily="2" charset="2"/>
              <a:buChar char="v"/>
              <a:defRPr/>
            </a:pPr>
            <a:r>
              <a:rPr lang="en-US" sz="1800" b="1" kern="0">
                <a:solidFill>
                  <a:srgbClr val="0000FF"/>
                </a:solidFill>
                <a:latin typeface="Arial" charset="0"/>
              </a:rPr>
              <a:t>Điều 40. Cấm phát sóng trái </a:t>
            </a:r>
            <a:r>
              <a:rPr lang="en-US" sz="1800" b="1" kern="0" smtClean="0">
                <a:solidFill>
                  <a:srgbClr val="0000FF"/>
                </a:solidFill>
                <a:latin typeface="Arial" charset="0"/>
              </a:rPr>
              <a:t>phép</a:t>
            </a:r>
          </a:p>
          <a:p>
            <a:pPr indent="-457200" algn="just" eaLnBrk="1" hangingPunct="1">
              <a:lnSpc>
                <a:spcPct val="105000"/>
              </a:lnSpc>
              <a:spcBef>
                <a:spcPts val="8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41. Quyền truy đuổi tàu thuyền nước </a:t>
            </a:r>
            <a:r>
              <a:rPr lang="en-US" sz="2000" b="1" kern="0" smtClean="0">
                <a:solidFill>
                  <a:srgbClr val="FF0000"/>
                </a:solidFill>
                <a:latin typeface="Arial" charset="0"/>
              </a:rPr>
              <a:t>ngoài</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Lực </a:t>
            </a:r>
            <a:r>
              <a:rPr lang="en-US" sz="2000" b="1" kern="0">
                <a:solidFill>
                  <a:srgbClr val="0000FF"/>
                </a:solidFill>
                <a:latin typeface="Arial" charset="0"/>
              </a:rPr>
              <a:t>lượng tuần tra, kiểm soát trên biển có quyền truy đuổi tàu thuyền nước ngoài vi phạm các quy định của pháp luật Việt Nam nếu các tàu thuyền này đang ở trong nội thủy, lãnh hải và vùng tiếp giáp lãnh hải Việt </a:t>
            </a:r>
            <a:r>
              <a:rPr lang="en-US" sz="2000" b="1" kern="0" smtClean="0">
                <a:solidFill>
                  <a:srgbClr val="0000FF"/>
                </a:solidFill>
                <a:latin typeface="Arial" charset="0"/>
              </a:rPr>
              <a:t>Nam.</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Quyền </a:t>
            </a:r>
            <a:r>
              <a:rPr lang="en-US" sz="2000" b="1" kern="0">
                <a:solidFill>
                  <a:srgbClr val="0000FF"/>
                </a:solidFill>
                <a:latin typeface="Arial" charset="0"/>
              </a:rPr>
              <a:t>truy đuổi được tiến hành sau khi lực lượng tuần tra, kiểm soát trên biển đã phát tín hiệu yêu cầu tàu thuyền vi phạm hay có dấu hiệu vi phạm pháp luật dừng lại để tiến hành kiểm tra nhưng tàu thuyền đó không chấp hành. Việc truy đuổi có thể được tiếp tục ở ngoài ranh giới của lãnh hải hay vùng tiếp giáp lãnh hải Viêt Nam nếu được tiến hành liên tục, không ngắt quãng</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III. </a:t>
            </a:r>
            <a:r>
              <a:rPr lang="en-US" sz="2600" b="1">
                <a:solidFill>
                  <a:srgbClr val="FF0000"/>
                </a:solidFill>
                <a:latin typeface="Arial" panose="020B0604020202020204" pitchFamily="34" charset="0"/>
                <a:cs typeface="Arial" panose="020B0604020202020204" pitchFamily="34" charset="0"/>
              </a:rPr>
              <a:t>HOẠT ĐỘNG TRONG VÙNG BIỂN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VIỆT </a:t>
            </a:r>
            <a:r>
              <a:rPr lang="en-US" sz="2600" b="1">
                <a:solidFill>
                  <a:srgbClr val="FF0000"/>
                </a:solidFill>
                <a:latin typeface="Arial" panose="020B0604020202020204" pitchFamily="34" charset="0"/>
                <a:cs typeface="Arial" panose="020B0604020202020204" pitchFamily="34" charset="0"/>
              </a:rPr>
              <a:t>NAM</a:t>
            </a:r>
          </a:p>
        </p:txBody>
      </p:sp>
    </p:spTree>
    <p:extLst>
      <p:ext uri="{BB962C8B-B14F-4D97-AF65-F5344CB8AC3E}">
        <p14:creationId xmlns:p14="http://schemas.microsoft.com/office/powerpoint/2010/main" val="2725254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800"/>
              </a:spcBef>
              <a:spcAft>
                <a:spcPts val="0"/>
              </a:spcAft>
              <a:defRPr/>
            </a:pPr>
            <a:r>
              <a:rPr lang="en-US" sz="2800" b="1" smtClean="0">
                <a:solidFill>
                  <a:srgbClr val="FF0000"/>
                </a:solidFill>
                <a:latin typeface="Arial" charset="0"/>
              </a:rPr>
              <a:t>Điều </a:t>
            </a:r>
            <a:r>
              <a:rPr lang="en-US" sz="2800" b="1">
                <a:solidFill>
                  <a:srgbClr val="FF0000"/>
                </a:solidFill>
                <a:latin typeface="Arial" charset="0"/>
              </a:rPr>
              <a:t>41. Quyền truy đuổi tàu thuyền nước ngoài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Quyền </a:t>
            </a:r>
            <a:r>
              <a:rPr lang="en-US" sz="2000" b="1" kern="0">
                <a:solidFill>
                  <a:srgbClr val="0000FF"/>
                </a:solidFill>
                <a:latin typeface="Arial" charset="0"/>
              </a:rPr>
              <a:t>truy đuổi cũng được áp dụng đối với hành vi vi phạm quyền chủ quyền, quyền tài phán quốc gia của Việt Nam, vi phạm trong phạm vi vành đai an toàn và trên các đảo nhân tạo, thiết bị, công trình trên biển trong vùng đặc quyền kinh tế và thềm lục địa Việt </a:t>
            </a:r>
            <a:r>
              <a:rPr lang="en-US" sz="2000" b="1" kern="0" smtClean="0">
                <a:solidFill>
                  <a:srgbClr val="0000FF"/>
                </a:solidFill>
                <a:latin typeface="Arial" charset="0"/>
              </a:rPr>
              <a:t>Nam.</a:t>
            </a:r>
          </a:p>
          <a:p>
            <a:pPr indent="-457200" algn="just" eaLnBrk="1" hangingPunct="1">
              <a:lnSpc>
                <a:spcPct val="106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Việc </a:t>
            </a:r>
            <a:r>
              <a:rPr lang="en-US" sz="2000" b="1" kern="0">
                <a:solidFill>
                  <a:srgbClr val="0000FF"/>
                </a:solidFill>
                <a:latin typeface="Arial" charset="0"/>
              </a:rPr>
              <a:t>truy đuổi của các lực lượng tuần tra, kiểm soát Việt Nam chấm dứt khi tàu thuyền bị truy đuổi đi vào lãnh hải của quốc gia khác.</a:t>
            </a:r>
          </a:p>
          <a:p>
            <a:pPr indent="-457200" algn="just" eaLnBrk="1" hangingPunct="1">
              <a:lnSpc>
                <a:spcPct val="106000"/>
              </a:lnSpc>
              <a:spcBef>
                <a:spcPts val="800"/>
              </a:spcBef>
              <a:spcAft>
                <a:spcPts val="0"/>
              </a:spcAft>
              <a:buClr>
                <a:srgbClr val="FF0000"/>
              </a:buClr>
              <a:buFont typeface="+mj-lt"/>
              <a:buAutoNum type="arabicPeriod" startAt="2"/>
              <a:defRPr/>
            </a:pPr>
            <a:endParaRPr lang="en-US" sz="2000" b="1" kern="0">
              <a:solidFill>
                <a:srgbClr val="0000FF"/>
              </a:solidFill>
              <a:latin typeface="Arial" charset="0"/>
            </a:endParaRPr>
          </a:p>
        </p:txBody>
      </p:sp>
    </p:spTree>
    <p:extLst>
      <p:ext uri="{BB962C8B-B14F-4D97-AF65-F5344CB8AC3E}">
        <p14:creationId xmlns:p14="http://schemas.microsoft.com/office/powerpoint/2010/main" val="12783822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a:t>
            </a:r>
            <a:r>
              <a:rPr lang="en-US" sz="2500" b="1" kern="0" smtClean="0">
                <a:solidFill>
                  <a:srgbClr val="0000FF"/>
                </a:solidFill>
                <a:latin typeface="Arial" panose="020B0604020202020204" pitchFamily="34" charset="0"/>
                <a:cs typeface="Arial" panose="020B0604020202020204" pitchFamily="34" charset="0"/>
              </a:rPr>
              <a:t>họa hoạt động tuần tra của các lực lượng Việt Nam</a:t>
            </a:r>
            <a:endParaRPr lang="en-US" sz="2500" b="1" kern="0" smtClea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334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47. Lực lượng tuần tra, kiểm soát trên </a:t>
            </a:r>
            <a:r>
              <a:rPr lang="en-US" sz="2300" b="1" kern="0" smtClean="0">
                <a:solidFill>
                  <a:srgbClr val="FF0066"/>
                </a:solidFill>
                <a:latin typeface="Arial" charset="0"/>
              </a:rPr>
              <a:t>biển</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Lực </a:t>
            </a:r>
            <a:r>
              <a:rPr lang="en-US" sz="2300" b="1" kern="0">
                <a:solidFill>
                  <a:srgbClr val="0000FF"/>
                </a:solidFill>
                <a:latin typeface="Arial" charset="0"/>
              </a:rPr>
              <a:t>lượng tuần tra, kiểm soát trên biển bao gồm:các lực lượng có thẩm quyền thuộc Quân đội nhân dân, Công an nhân dân, các lực lượng tuần tra, kiểm soát chuyên ngành </a:t>
            </a:r>
            <a:r>
              <a:rPr lang="en-US" sz="2300" b="1" kern="0" smtClean="0">
                <a:solidFill>
                  <a:srgbClr val="0000FF"/>
                </a:solidFill>
                <a:latin typeface="Arial" charset="0"/>
              </a:rPr>
              <a:t>khác.</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Lực </a:t>
            </a:r>
            <a:r>
              <a:rPr lang="en-US" sz="2300" b="1" kern="0">
                <a:solidFill>
                  <a:srgbClr val="0000FF"/>
                </a:solidFill>
                <a:latin typeface="Arial" charset="0"/>
              </a:rPr>
              <a:t>lượng dân quân tự vệ của các tỉnh, thành phố ven biển trực thuộc trung ương, lực lượng bảo vệ của tổ chức, cơ quan đóng ven biển và các lực lượng khác có trách nhiệm tham gia tuần tra, kiểm soát trên biển khi được cơ quan có thẩm quyền huy động</a:t>
            </a: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V. TUẦN TRA, KIỂM SOÁT TRÊN BIỂN</a:t>
            </a:r>
          </a:p>
        </p:txBody>
      </p:sp>
    </p:spTree>
    <p:extLst>
      <p:ext uri="{BB962C8B-B14F-4D97-AF65-F5344CB8AC3E}">
        <p14:creationId xmlns:p14="http://schemas.microsoft.com/office/powerpoint/2010/main" val="38287625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Lực </a:t>
            </a:r>
            <a:r>
              <a:rPr lang="en-US" sz="2100" b="1" kern="0">
                <a:solidFill>
                  <a:srgbClr val="0000FF"/>
                </a:solidFill>
                <a:latin typeface="Arial" charset="0"/>
              </a:rPr>
              <a:t>lượng tuần tra, kiểm soát trên biển có nhiệm vụ sau </a:t>
            </a:r>
            <a:r>
              <a:rPr lang="en-US" sz="210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Bảo </a:t>
            </a:r>
            <a:r>
              <a:rPr lang="en-US" sz="2100" b="1" kern="0">
                <a:solidFill>
                  <a:srgbClr val="0000FF"/>
                </a:solidFill>
                <a:latin typeface="Arial" charset="0"/>
              </a:rPr>
              <a:t>vệ chủ quyền, quyền chủ quyền, quyền tài phán và lợi ích quốc gia trên các vùng biển, đảo của Việt </a:t>
            </a:r>
            <a:r>
              <a:rPr lang="en-US" sz="2100" b="1" kern="0" smtClean="0">
                <a:solidFill>
                  <a:srgbClr val="0000FF"/>
                </a:solidFill>
                <a:latin typeface="Arial" charset="0"/>
              </a:rPr>
              <a:t>Nam;</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Bảo </a:t>
            </a:r>
            <a:r>
              <a:rPr lang="en-US" sz="2100" b="1" kern="0">
                <a:solidFill>
                  <a:srgbClr val="0000FF"/>
                </a:solidFill>
                <a:latin typeface="Arial" charset="0"/>
              </a:rPr>
              <a:t>đảm việc tuân thủ pháp luật Việt Nam và các điều ước quốc tế mà nước </a:t>
            </a:r>
            <a:r>
              <a:rPr lang="en-US" sz="2100" b="1" kern="0" smtClean="0">
                <a:solidFill>
                  <a:srgbClr val="0000FF"/>
                </a:solidFill>
                <a:latin typeface="Arial" charset="0"/>
              </a:rPr>
              <a:t>CHXHCN Việt </a:t>
            </a:r>
            <a:r>
              <a:rPr lang="en-US" sz="2100" b="1" kern="0">
                <a:solidFill>
                  <a:srgbClr val="0000FF"/>
                </a:solidFill>
                <a:latin typeface="Arial" charset="0"/>
              </a:rPr>
              <a:t>Nam là thành </a:t>
            </a:r>
            <a:r>
              <a:rPr lang="en-US" sz="2100" b="1" kern="0" smtClean="0">
                <a:solidFill>
                  <a:srgbClr val="0000FF"/>
                </a:solidFill>
                <a:latin typeface="Arial" charset="0"/>
              </a:rPr>
              <a:t>viên;</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Bảo </a:t>
            </a:r>
            <a:r>
              <a:rPr lang="en-US" sz="2100" b="1" kern="0">
                <a:solidFill>
                  <a:srgbClr val="0000FF"/>
                </a:solidFill>
                <a:latin typeface="Arial" charset="0"/>
              </a:rPr>
              <a:t>vệ tài sản nhà nước, tài nguyên và môi trường </a:t>
            </a:r>
            <a:r>
              <a:rPr lang="en-US" sz="2100" b="1" kern="0" smtClean="0">
                <a:solidFill>
                  <a:srgbClr val="0000FF"/>
                </a:solidFill>
                <a:latin typeface="Arial" charset="0"/>
              </a:rPr>
              <a:t>biển;</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Bảo </a:t>
            </a:r>
            <a:r>
              <a:rPr lang="en-US" sz="2100" b="1" kern="0">
                <a:solidFill>
                  <a:srgbClr val="0000FF"/>
                </a:solidFill>
                <a:latin typeface="Arial" charset="0"/>
              </a:rPr>
              <a:t>vệ, giúp đỡ, tìm kiếm cứu nạn, cứu hộ đối với người, tàu thuyền hoạt động trên các vùng biển, đảo của Việt </a:t>
            </a:r>
            <a:r>
              <a:rPr lang="en-US" sz="2100" b="1" kern="0" smtClean="0">
                <a:solidFill>
                  <a:srgbClr val="0000FF"/>
                </a:solidFill>
                <a:latin typeface="Arial" charset="0"/>
              </a:rPr>
              <a:t>Nam;</a:t>
            </a:r>
          </a:p>
          <a:p>
            <a:pPr marL="577850" indent="-468313" algn="just" eaLnBrk="1" hangingPunct="1">
              <a:lnSpc>
                <a:spcPct val="105000"/>
              </a:lnSpc>
              <a:spcBef>
                <a:spcPts val="800"/>
              </a:spcBef>
              <a:spcAft>
                <a:spcPts val="0"/>
              </a:spcAft>
              <a:buClr>
                <a:srgbClr val="FF0000"/>
              </a:buClr>
              <a:buNone/>
              <a:defRPr/>
            </a:pPr>
            <a:r>
              <a:rPr lang="en-US" sz="2100" b="1" kern="0" smtClean="0">
                <a:solidFill>
                  <a:srgbClr val="FF0000"/>
                </a:solidFill>
                <a:latin typeface="Arial" charset="0"/>
              </a:rPr>
              <a:t>đ</a:t>
            </a:r>
            <a:r>
              <a:rPr lang="en-US" sz="2100" b="1" kern="0">
                <a:solidFill>
                  <a:srgbClr val="FF0000"/>
                </a:solidFill>
                <a:latin typeface="Arial" charset="0"/>
              </a:rPr>
              <a:t>) </a:t>
            </a:r>
            <a:r>
              <a:rPr lang="en-US" sz="2100" b="1" kern="0" smtClean="0">
                <a:solidFill>
                  <a:srgbClr val="FF0000"/>
                </a:solidFill>
                <a:latin typeface="Arial" charset="0"/>
              </a:rPr>
              <a:t> </a:t>
            </a:r>
            <a:r>
              <a:rPr lang="en-US" sz="2100" b="1" kern="0" smtClean="0">
                <a:solidFill>
                  <a:srgbClr val="0000FF"/>
                </a:solidFill>
                <a:latin typeface="Arial" charset="0"/>
              </a:rPr>
              <a:t>Xử </a:t>
            </a:r>
            <a:r>
              <a:rPr lang="en-US" sz="2100" b="1" kern="0">
                <a:solidFill>
                  <a:srgbClr val="0000FF"/>
                </a:solidFill>
                <a:latin typeface="Arial" charset="0"/>
              </a:rPr>
              <a:t>lý hành vi vi phạm pháp luật trên các vùng biển, đảo của Việt Nam theo quy định của pháp luật Việt </a:t>
            </a:r>
            <a:r>
              <a:rPr lang="en-US" sz="2100" b="1" kern="0" smtClean="0">
                <a:solidFill>
                  <a:srgbClr val="0000FF"/>
                </a:solidFill>
                <a:latin typeface="Arial" charset="0"/>
              </a:rPr>
              <a:t>Nam.</a:t>
            </a:r>
          </a:p>
          <a:p>
            <a:pPr marL="577850" indent="-468313" algn="just" eaLnBrk="1" hangingPunct="1">
              <a:lnSpc>
                <a:spcPct val="105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Phạm </a:t>
            </a:r>
            <a:r>
              <a:rPr lang="en-US" sz="2100" b="1" kern="0">
                <a:solidFill>
                  <a:srgbClr val="0000FF"/>
                </a:solidFill>
                <a:latin typeface="Arial" charset="0"/>
              </a:rPr>
              <a:t>vi trách nhiệm cụ thể của các lực lượng tuần tra, kiểm soát trên biển thực hiện theo các quy định pháp </a:t>
            </a:r>
            <a:r>
              <a:rPr lang="en-US" sz="2100" b="1" kern="0" smtClean="0">
                <a:solidFill>
                  <a:srgbClr val="0000FF"/>
                </a:solidFill>
                <a:latin typeface="Arial" charset="0"/>
              </a:rPr>
              <a:t>luật.</a:t>
            </a:r>
          </a:p>
          <a:p>
            <a:pPr marL="577850" indent="-468313" algn="just" eaLnBrk="1" hangingPunct="1">
              <a:lnSpc>
                <a:spcPct val="105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Nhà </a:t>
            </a:r>
            <a:r>
              <a:rPr lang="en-US" sz="2100" b="1" kern="0">
                <a:solidFill>
                  <a:srgbClr val="0000FF"/>
                </a:solidFill>
                <a:latin typeface="Arial" charset="0"/>
              </a:rPr>
              <a:t>nước bảo đảm những điều kiện cần thiết để các lực lượng tuần tra, kiểm soát trên biển hoàn thành nhiệm vụ được giao.</a:t>
            </a:r>
          </a:p>
          <a:p>
            <a:pPr indent="-457200" algn="just" eaLnBrk="1" hangingPunct="1">
              <a:lnSpc>
                <a:spcPct val="105000"/>
              </a:lnSpc>
              <a:spcBef>
                <a:spcPts val="800"/>
              </a:spcBef>
              <a:spcAft>
                <a:spcPts val="0"/>
              </a:spcAft>
              <a:buClr>
                <a:srgbClr val="FF0000"/>
              </a:buClr>
              <a:buFont typeface="+mj-lt"/>
              <a:buAutoNum type="arabicPeriod"/>
              <a:defRPr/>
            </a:pP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48. Nhiệm vụ và phạm vi trách nhiệm tuần tra, kiểm soát trên biển</a:t>
            </a:r>
          </a:p>
        </p:txBody>
      </p:sp>
    </p:spTree>
    <p:extLst>
      <p:ext uri="{BB962C8B-B14F-4D97-AF65-F5344CB8AC3E}">
        <p14:creationId xmlns:p14="http://schemas.microsoft.com/office/powerpoint/2010/main" val="789129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50. Dẫn giải và địa điểm xử lý vi </a:t>
            </a:r>
            <a:r>
              <a:rPr lang="en-US" sz="2000" b="1" kern="0" smtClean="0">
                <a:solidFill>
                  <a:srgbClr val="FF0066"/>
                </a:solidFill>
                <a:latin typeface="Arial" charset="0"/>
              </a:rPr>
              <a:t>phạm</a:t>
            </a:r>
          </a:p>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Căn </a:t>
            </a:r>
            <a:r>
              <a:rPr lang="en-US" sz="2000" b="1" kern="0">
                <a:solidFill>
                  <a:srgbClr val="0000FF"/>
                </a:solidFill>
                <a:latin typeface="Arial" charset="0"/>
              </a:rPr>
              <a:t>cứ vào quy định của pháp luật, tùy theo tính chất, mức độ vi phạm, lực lượng tuần tra, kiểm soát trên biển ra quyết định xử lý vi phạm tại chỗ hoặc dẫn giải người, tàu thuyền vi phạm vào bờ hoặc yêu cầu cơ quan hữu quan của quốc gia mà tàu mang cờ, quốc gia nơi tàu đó đến để xử lý vi </a:t>
            </a:r>
            <a:r>
              <a:rPr lang="en-US" sz="2000" b="1" kern="0" smtClean="0">
                <a:solidFill>
                  <a:srgbClr val="0000FF"/>
                </a:solidFill>
                <a:latin typeface="Arial" charset="0"/>
              </a:rPr>
              <a:t>phạm.</a:t>
            </a:r>
          </a:p>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Khi </a:t>
            </a:r>
            <a:r>
              <a:rPr lang="en-US" sz="2000" b="1" kern="0">
                <a:solidFill>
                  <a:srgbClr val="0000FF"/>
                </a:solidFill>
                <a:latin typeface="Arial" charset="0"/>
              </a:rPr>
              <a:t>dẫn giải vào bờ để xử lý, người và tàu thuyền vi phạm phải được áp giải về cảng, bến hay nơi trú đậu gần nhất được liệt kê trong danh mục cảng, bến hay nơi trú đậu đã được cơ quan có thẩm quyền của Việt Nam công bố theo quy định của pháp </a:t>
            </a:r>
            <a:r>
              <a:rPr lang="en-US" sz="2000" b="1" kern="0" smtClean="0">
                <a:solidFill>
                  <a:srgbClr val="0000FF"/>
                </a:solidFill>
                <a:latin typeface="Arial" charset="0"/>
              </a:rPr>
              <a:t>luật.</a:t>
            </a:r>
          </a:p>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Trường </a:t>
            </a:r>
            <a:r>
              <a:rPr lang="en-US" sz="2000" b="1" kern="0">
                <a:solidFill>
                  <a:srgbClr val="0000FF"/>
                </a:solidFill>
                <a:latin typeface="Arial" charset="0"/>
              </a:rPr>
              <a:t>hợp vì yêu cầu bảo đảm an toàn tính mạng, tài sản của người trên tàu thuyền, lực lượng tuần tra, kiểm soát trên biển có thể quyết định dẫn giải người và tàu thuyền vi phạm đó đến cảng, bến hay nơi trú đậu gần nhất của Việt Nam hoặc của nước ngoài theo quy định của pháp luật</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spcBef>
                <a:spcPts val="0"/>
              </a:spcBef>
            </a:pP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VI. </a:t>
            </a:r>
            <a:r>
              <a:rPr lang="en-US" sz="2600" b="1">
                <a:solidFill>
                  <a:srgbClr val="FF0000"/>
                </a:solidFill>
                <a:latin typeface="Arial" panose="020B0604020202020204" pitchFamily="34" charset="0"/>
                <a:cs typeface="Arial" panose="020B0604020202020204" pitchFamily="34" charset="0"/>
              </a:rPr>
              <a:t>XỬ LÝ VI </a:t>
            </a:r>
            <a:r>
              <a:rPr lang="en-US" sz="2600" b="1" smtClean="0">
                <a:solidFill>
                  <a:srgbClr val="FF0000"/>
                </a:solidFill>
                <a:latin typeface="Arial" panose="020B0604020202020204" pitchFamily="34" charset="0"/>
                <a:cs typeface="Arial" panose="020B0604020202020204" pitchFamily="34" charset="0"/>
              </a:rPr>
              <a:t>PHẠM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121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1336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GIỚI THIỆU</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LUẬT BIỂN VIỆT NAM NĂM 2012</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8792164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42733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9144000" cy="6868160"/>
          </a:xfrm>
          <a:prstGeom prst="rect">
            <a:avLst/>
          </a:prstGeom>
        </p:spPr>
      </p:pic>
    </p:spTree>
    <p:extLst>
      <p:ext uri="{BB962C8B-B14F-4D97-AF65-F5344CB8AC3E}">
        <p14:creationId xmlns:p14="http://schemas.microsoft.com/office/powerpoint/2010/main" val="40295177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oogle Drive (ngoclnm@sgdbinhduong.edu.vn)\NGAY PHAP LUAT\2018\LUAT BIEN VIET NAM 2012\hoc_sinh_xep_hinh_to_qu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 y="0"/>
            <a:ext cx="914972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903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a:t>
            </a:r>
            <a:r>
              <a:rPr lang="en-US" sz="2500" b="1" kern="0" smtClean="0">
                <a:solidFill>
                  <a:srgbClr val="0000FF"/>
                </a:solidFill>
                <a:latin typeface="Arial" panose="020B0604020202020204" pitchFamily="34" charset="0"/>
                <a:cs typeface="Arial" panose="020B0604020202020204" pitchFamily="34" charset="0"/>
              </a:rPr>
              <a:t>họa hoạt động tuyên truyền về biển đảo trong trường học</a:t>
            </a:r>
            <a:endParaRPr lang="en-US" sz="2500" b="1" kern="0" smtClea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3344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84</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1336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GIỚI THIỆU</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LUẬT BIỂN VIỆT NAM NĂM 2012</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1" y="1"/>
            <a:ext cx="9195842" cy="6857998"/>
          </a:xfrm>
          <a:prstGeom prst="rect">
            <a:avLst/>
          </a:prstGeom>
        </p:spPr>
      </p:pic>
    </p:spTree>
    <p:extLst>
      <p:ext uri="{BB962C8B-B14F-4D97-AF65-F5344CB8AC3E}">
        <p14:creationId xmlns:p14="http://schemas.microsoft.com/office/powerpoint/2010/main" val="15934221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20297</TotalTime>
  <Words>9569</Words>
  <Application>Microsoft Office PowerPoint</Application>
  <PresentationFormat>On-screen Show (4:3)</PresentationFormat>
  <Paragraphs>308</Paragraphs>
  <Slides>84</Slides>
  <Notes>2</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Profile</vt:lpstr>
      <vt:lpstr>NGÀY PHÁP LUẬT NƯỚC CỘNG HÒA XÃ HỘI CHỦ NGHĨA VIỆT NAM  09/11/2018</vt:lpstr>
      <vt:lpstr>MỤC LỤC</vt:lpstr>
      <vt:lpstr>NGUỒN GỐC, Ý NGHĨA  CỦA NGÀY PHÁP LUẬT VIỆT NAM</vt:lpstr>
      <vt:lpstr>NGUỒN GỐC, Ý NGHĨA CỦA NGÀY PHÁP LUẬT</vt:lpstr>
      <vt:lpstr>NGUỒN GỐC, Ý NGHĨA CỦA NGÀY PHÁP LUẬT</vt:lpstr>
      <vt:lpstr>NGUỒN GỐC, Ý NGHĨA CỦA NGÀY PHÁP LUẬT</vt:lpstr>
      <vt:lpstr>NGUỒN GỐC, Ý NGHĨA CỦA NGÀY PHÁP LUẬT</vt:lpstr>
      <vt:lpstr>GIỚI THIỆU LUẬT BIỂN VIỆT NAM NĂM 2012</vt:lpstr>
      <vt:lpstr>GIỚI THIỆU LUẬT BIỂN VIỆT NAM NĂM 2012</vt:lpstr>
      <vt:lpstr>GIỚI THIỆU LUẬT BIỂN VIỆT NAM NĂM 2012</vt:lpstr>
      <vt:lpstr>TÌNH HUỐNG THẢO LUẬN</vt:lpstr>
      <vt:lpstr>SỰ CẦN THIẾT BAN HÀNH LUẬT 1. Căn cứ xây dựng Luật biển Việt Nam</vt:lpstr>
      <vt:lpstr>SỰ CẦN THIẾT BAN HÀNH LUẬT 1. Căn cứ xây dựng Luật biển Việt Nam</vt:lpstr>
      <vt:lpstr>SỰ CẦN THIẾT BAN HÀNH LUẬT 2. Sự cần thiết ban hành Luật biển Việt Nam</vt:lpstr>
      <vt:lpstr>SỰ CẦN THIẾT BAN HÀNH LUẬT 2. Sự cần thiết ban hành Luật biển Việt Nam</vt:lpstr>
      <vt:lpstr>BỐ CỤC CỦA LUẬT</vt:lpstr>
      <vt:lpstr>CHƯƠNG I: NHỮNG QUY ĐỊNH CHUNG</vt:lpstr>
      <vt:lpstr>CHƯƠNG I: NHỮNG QUY ĐỊNH CHUNG</vt:lpstr>
      <vt:lpstr>Điều 3. Giải thích từ ngữ</vt:lpstr>
      <vt:lpstr>Điều 3. Giải thích từ ngữ</vt:lpstr>
      <vt:lpstr>Điều 4. Nguyên tắc quản lý và bảo vệ biển</vt:lpstr>
      <vt:lpstr>Điều 6. Hợp tác quốc tế về biển</vt:lpstr>
      <vt:lpstr>Điều 6. Hợp tác quốc tế về biển</vt:lpstr>
      <vt:lpstr>PowerPoint Presentation</vt:lpstr>
      <vt:lpstr>CHƯƠNG II. VÙNG BIỂN VIỆT NAM</vt:lpstr>
      <vt:lpstr>Điều 8. Xác định đường cơ sở</vt:lpstr>
      <vt:lpstr>Điều 8. Xác định đường cơ sở</vt:lpstr>
      <vt:lpstr>PowerPoint Presentation</vt:lpstr>
      <vt:lpstr>CHƯƠNG II. VÙNG BIỂN VIỆT NAM</vt:lpstr>
      <vt:lpstr>PowerPoint Presentation</vt:lpstr>
      <vt:lpstr>Điều 12. Chế độ pháp lý của lãnh hải</vt:lpstr>
      <vt:lpstr>Điều 12. Chế độ pháp lý của lãnh hải</vt:lpstr>
      <vt:lpstr>Điều 12. Chế độ pháp lý của lãnh hải</vt:lpstr>
      <vt:lpstr>PowerPoint Presentation</vt:lpstr>
      <vt:lpstr>CHƯƠNG II. VÙNG BIỂN VIỆT NAM</vt:lpstr>
      <vt:lpstr>PowerPoint Presentation</vt:lpstr>
      <vt:lpstr>CHƯƠNG II. VÙNG BIỂN VIỆT NAM</vt:lpstr>
      <vt:lpstr>Điều 16. Chế độ pháp lý của vùng đặc quyền kinh tế</vt:lpstr>
      <vt:lpstr>Theo sách "100 câu hỏi đáp về biển đảo dành cho tuổi trẻ Việt Nam", có thể phân định các khái niệm như sau:</vt:lpstr>
      <vt:lpstr>Theo sách "100 câu hỏi đáp về biển đảo dành cho tuổi trẻ Việt Nam", có thể phân định các khái niệm như sau:</vt:lpstr>
      <vt:lpstr>PowerPoint Presentation</vt:lpstr>
      <vt:lpstr>Điều 17. Thềm lục địa</vt:lpstr>
      <vt:lpstr>Điều 18. Chế độ pháp lý của thềm lục địa</vt:lpstr>
      <vt:lpstr>Điều 18. Chế độ pháp lý của thềm lục địa</vt:lpstr>
      <vt:lpstr>PowerPoint Presentation</vt:lpstr>
      <vt:lpstr>PowerPoint Presentation</vt:lpstr>
      <vt:lpstr>PowerPoint Presentation</vt:lpstr>
      <vt:lpstr>Nhà giàn DK</vt:lpstr>
      <vt:lpstr>PowerPoint Presentation</vt:lpstr>
      <vt:lpstr>PowerPoint Presentation</vt:lpstr>
      <vt:lpstr>PowerPoint Presentation</vt:lpstr>
      <vt:lpstr>Điều 19. Đảo, quần đảo</vt:lpstr>
      <vt:lpstr>Điều 21. Chế độ pháp lý của đảo, quần đảo</vt:lpstr>
      <vt:lpstr>PowerPoint Presentation</vt:lpstr>
      <vt:lpstr>CHƯƠNG III. HOẠT ĐỘNG TRONG VÙNG BIỂN  VIỆT NAM</vt:lpstr>
      <vt:lpstr>Điều 23. Đi qua không gây hại trong lãnh hải</vt:lpstr>
      <vt:lpstr>Điều 23. Đi qua không gây hại trong lãnh hải</vt:lpstr>
      <vt:lpstr>Điều 23. Đi qua không gây hại trong lãnh hải</vt:lpstr>
      <vt:lpstr>Điều 25. Tuyến hàng hải và phân luồng giao thông trong lãnh hải phục vụ cho việc đi qua không gây hại</vt:lpstr>
      <vt:lpstr>Điều 26. Vùng cấm và khu vực hạn chế hoạt động trong lãnh hải</vt:lpstr>
      <vt:lpstr>Điều 27. Tàu quân sự và tàu thuyền công vụ của  nước ngoài đến Việt Nam</vt:lpstr>
      <vt:lpstr>Điều 28. Trách nhiệm của tàu quân sự và tàu thuyền  công vụ của nước ngoài trong vùng biển Việt Nam</vt:lpstr>
      <vt:lpstr>Điều 29. Hoạt động của tàu ngầm và các phương tiện đi ngầm khác của nước ngoài trong nội thuỷ, lãnh hải Việt Nam</vt:lpstr>
      <vt:lpstr>Điều 30. Quyền tài phán hình sự đối với tàu thuyền  nước ngoài</vt:lpstr>
      <vt:lpstr>Điều 30. Quyền tài phán hình sự đối với tàu thuyền  nước ngoài</vt:lpstr>
      <vt:lpstr>Điều 31. Quyền tài phán dân sự đối với tàu thuyền  nước ngoài</vt:lpstr>
      <vt:lpstr>Điều 32. Thông tin liên lạc trong cảng, bến hay nơi trú đậu của Việt Nam</vt:lpstr>
      <vt:lpstr>Điều 33. Tìm kiếm, cứu nạn và cứu hộ</vt:lpstr>
      <vt:lpstr>Điều 33. Tìm kiếm, cứu nạn và cứu hộ</vt:lpstr>
      <vt:lpstr>Điều 33. Tìm kiếm, cứu nạn và cứu hộ</vt:lpstr>
      <vt:lpstr>Điều 34. Đảo nhân tạo, thiết bị, công trình trên biển</vt:lpstr>
      <vt:lpstr>Điều 34. Đảo nhân tạo, thiết bị, công trình trên biển</vt:lpstr>
      <vt:lpstr>Điều 37. Quy định cấm trong vùng đặc quyền kinh tế và thềm lục địa Việt Nam</vt:lpstr>
      <vt:lpstr>CHƯƠNG III. HOẠT ĐỘNG TRONG VÙNG BIỂN  VIỆT NAM</vt:lpstr>
      <vt:lpstr>Điều 41. Quyền truy đuổi tàu thuyền nước ngoài</vt:lpstr>
      <vt:lpstr>TÌNH HUỐNG THẢO LUẬN</vt:lpstr>
      <vt:lpstr>CHƯƠNG V. TUẦN TRA, KIỂM SOÁT TRÊN BIỂN</vt:lpstr>
      <vt:lpstr>Điều 48. Nhiệm vụ và phạm vi trách nhiệm tuần tra, kiểm soát trên biển</vt:lpstr>
      <vt:lpstr>CHƯƠNG VI. XỬ LÝ VI PHẠM</vt:lpstr>
      <vt:lpstr>PowerPoint Presentation</vt:lpstr>
      <vt:lpstr>PowerPoint Presentation</vt:lpstr>
      <vt:lpstr>PowerPoint Presentation</vt:lpstr>
      <vt:lpstr>TÌNH HUỐNG THẢO LUẬN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2021</cp:revision>
  <cp:lastPrinted>2017-10-09T03:25:03Z</cp:lastPrinted>
  <dcterms:created xsi:type="dcterms:W3CDTF">2006-08-23T15:52:09Z</dcterms:created>
  <dcterms:modified xsi:type="dcterms:W3CDTF">2018-11-07T02:54:36Z</dcterms:modified>
</cp:coreProperties>
</file>